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Merriweather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7D09F3-9103-4A9F-B2D9-4A96735D3840}">
  <a:tblStyle styleId="{807D09F3-9103-4A9F-B2D9-4A96735D38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bo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italic.fntdata"/><Relationship Id="rId12" Type="http://schemas.openxmlformats.org/officeDocument/2006/relationships/slide" Target="slides/slide6.xml"/><Relationship Id="rId34" Type="http://schemas.openxmlformats.org/officeDocument/2006/relationships/font" Target="fonts/Roboto-bold.fntdata"/><Relationship Id="rId15" Type="http://schemas.openxmlformats.org/officeDocument/2006/relationships/slide" Target="slides/slide9.xml"/><Relationship Id="rId37" Type="http://schemas.openxmlformats.org/officeDocument/2006/relationships/font" Target="fonts/Merriweather-regular.fntdata"/><Relationship Id="rId14" Type="http://schemas.openxmlformats.org/officeDocument/2006/relationships/slide" Target="slides/slide8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39" Type="http://schemas.openxmlformats.org/officeDocument/2006/relationships/font" Target="fonts/Merriweather-italic.fntdata"/><Relationship Id="rId16" Type="http://schemas.openxmlformats.org/officeDocument/2006/relationships/slide" Target="slides/slide10.xml"/><Relationship Id="rId38" Type="http://schemas.openxmlformats.org/officeDocument/2006/relationships/font" Target="fonts/Merriweather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67ace49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67ace49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67ace497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67ace497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6b4c57aa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6b4c57aa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6b4c57aa6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06b4c57aa6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6b4c57aa6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6b4c57aa6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5765881e1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5765881e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5765881e1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5765881e1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5765881e1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5765881e1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5765881e1_4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5765881e1_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05765881e1_4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05765881e1_4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7cd2d9371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7cd2d9371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5765aef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05765aef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5765881e1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05765881e1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7cd2d9371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7cd2d9371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07cd2d9371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07cd2d9371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7cd2d9371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07cd2d9371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7cd2d9371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7cd2d9371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0414cb8e41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0414cb8e41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64e77654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64e77654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64e77654c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64e77654c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66316deca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66316deca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66316dec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66316dec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66316dec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66316dec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cd2d9371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cd2d9371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7cd2d9371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7cd2d9371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pl.wikipedia.org/wiki/Indie" TargetMode="External"/><Relationship Id="rId4" Type="http://schemas.openxmlformats.org/officeDocument/2006/relationships/hyperlink" Target="https://pl.wikipedia.org/wiki/Himalaje" TargetMode="External"/><Relationship Id="rId5" Type="http://schemas.openxmlformats.org/officeDocument/2006/relationships/hyperlink" Target="https://pl.wikipedia.org/wiki/Jawa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Ptaki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193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Nektarnik królewski                Ametyszczak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highlight>
                  <a:schemeClr val="dk1"/>
                </a:highlight>
              </a:rPr>
              <a:t>(Cinnyris regius)</a:t>
            </a:r>
            <a:r>
              <a:rPr lang="pl"/>
              <a:t>	                      </a:t>
            </a:r>
            <a:r>
              <a:rPr lang="pl" sz="2600">
                <a:highlight>
                  <a:schemeClr val="dk1"/>
                </a:highlight>
              </a:rPr>
              <a:t>(</a:t>
            </a:r>
            <a:r>
              <a:rPr i="1" lang="pl" sz="2600">
                <a:highlight>
                  <a:schemeClr val="dk1"/>
                </a:highlight>
              </a:rPr>
              <a:t>Cinnyricinclus leucogaster</a:t>
            </a:r>
            <a:r>
              <a:rPr lang="pl" sz="2600">
                <a:highlight>
                  <a:schemeClr val="dk1"/>
                </a:highlight>
              </a:rPr>
              <a:t>)</a:t>
            </a:r>
            <a:endParaRPr sz="2600">
              <a:highlight>
                <a:schemeClr val="dk1"/>
              </a:highlight>
            </a:endParaRPr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311700" y="135535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English: </a:t>
            </a: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regal sunbird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Deutsch: </a:t>
            </a:r>
            <a:r>
              <a:rPr lang="pl" sz="1000">
                <a:solidFill>
                  <a:srgbClr val="18181B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Nektarvogel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suimanga real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występuje w środkowo-wschodniej Afryce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 : 11 cm masa : 6g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Żywi się nektarem i owadami  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Samica buduje gniazdo w kształcie woreczka z bocznym wejściem, zawieszone na gałązce. Budulcem są trawy, porosty i inne części roślin, połączone z pomocą pajęczyny.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Samica wysiaduje przez 13–15 dni 2–3 białawe lub niebieskawe jaja. Pisklętami, które opierzają się po 14–19 dniach, opiekują się oboje rodzice.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2"/>
          <p:cNvSpPr txBox="1"/>
          <p:nvPr>
            <p:ph idx="2" type="body"/>
          </p:nvPr>
        </p:nvSpPr>
        <p:spPr>
          <a:xfrm>
            <a:off x="4832400" y="135535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violet-backed starling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Der Amethystglanzstar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estornino amatista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na południowo-zachodnim Półwyspie Arabskim oraz w Afryce Subsaharyjskiej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 wynosi od około 15 do 18 cm. Masa ciała wynosi 33–25 g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Ametyszczak to gatunek głównie owocożerny, choć zjada również owady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Gniazdo umieszczone jest w dziupli drzewa. Zazwyczaj przebywają w parach lub w grupach, złożonych z najwyżej 20 osobników. Niekiedy są to wyłącznie ptaki jednej płci. Ametyszczaki rzadko łączą się w większe stada. 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Zniesienie liczy od 2 do 4 jaj, przeważnie 3.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8282" l="9592" r="0" t="0"/>
          <a:stretch/>
        </p:blipFill>
        <p:spPr>
          <a:xfrm>
            <a:off x="1115100" y="3652100"/>
            <a:ext cx="2205275" cy="14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8150" y="3715300"/>
            <a:ext cx="2142311" cy="14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2816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Szpak balijski					     Błękitniczek purpurowy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highlight>
                  <a:schemeClr val="dk1"/>
                </a:highlight>
              </a:rPr>
              <a:t>(Leucopsar rothschildi)               (</a:t>
            </a:r>
            <a:r>
              <a:rPr i="1" lang="pl" sz="2600">
                <a:highlight>
                  <a:schemeClr val="dk1"/>
                </a:highlight>
              </a:rPr>
              <a:t>Cyanerpes caeruleus</a:t>
            </a:r>
            <a:r>
              <a:rPr lang="pl" sz="2600">
                <a:highlight>
                  <a:schemeClr val="dk1"/>
                </a:highlight>
              </a:rPr>
              <a:t>) </a:t>
            </a:r>
            <a:endParaRPr sz="2600">
              <a:highlight>
                <a:schemeClr val="dk1"/>
              </a:highlight>
            </a:endParaRPr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Bali myna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Der Balistar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estornino de Bali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na wyspie Bali - gatunek endemiczny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Szpak balijski jest ptakiem osiadłym, zamieszkującym otwarte lasy z trawiastym podszytem, unikającym zamkniętych, lesistych terenów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ciała: 25 cm; masa ciała: 70-115g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Pokarm: Owoce, nektar, małe zwierzęta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Gniazdowanie: budują gniazdo wewnątrz dziupli, są monogamiczne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Ilość jaj: 2-3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Żyją w parach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3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purple honeycreeper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Deutsch: </a:t>
            </a: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Der Purpurnaschvogel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mielerito o mielero cerúleo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w Ameryce Południowej i wschodniej Panamie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do 800 m n.p.m., w niektórych rejonach wyżej, a najwyżej stwierdzono go w Kolumbii – na 2300 m n.p.m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Zamieszkuje lasy, ogrody i kwitnące drzewa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 wynosi 10-11 cm; masa ciała: 8-14 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Pokarm:odżywia się jagodami, owadami, pająkami i nektarem kwiatów drzew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Gniazdowanie: gniazdo w kształcie czarki - same robią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Ilość jaj:2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Żyją w parach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550" y="3323075"/>
            <a:ext cx="2111301" cy="15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8050" y="3379375"/>
            <a:ext cx="2192676" cy="1583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3568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Kaczka 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mandarynka          Tangarka zielonogłowa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highlight>
                  <a:schemeClr val="dk1"/>
                </a:highlight>
              </a:rPr>
              <a:t>(Aix galericulata)                   (Tangara chilensis)</a:t>
            </a:r>
            <a:endParaRPr sz="2600">
              <a:highlight>
                <a:schemeClr val="dk1"/>
              </a:highlight>
            </a:endParaRPr>
          </a:p>
        </p:txBody>
      </p:sp>
      <p:sp>
        <p:nvSpPr>
          <p:cNvPr id="157" name="Google Shape;157;p24"/>
          <p:cNvSpPr txBox="1"/>
          <p:nvPr>
            <p:ph idx="1" type="body"/>
          </p:nvPr>
        </p:nvSpPr>
        <p:spPr>
          <a:xfrm>
            <a:off x="311700" y="1505700"/>
            <a:ext cx="3999900" cy="33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Tangerine duck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Deutsch: Mandarinen-Ent</a:t>
            </a: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Pato a la mandarina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w </a:t>
            </a: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dorzeczu  Amuru, Sachalinie, Japonii, Mandżurii i wschodnich Chinach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długość ciała ok. 41–49 cm; rozpiętość skrzydeł ok. 65–75 cm; masa ciała ok. 500 g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Gnizadowanie: Zamieszkuje śródleśne jeziora i rzeki, Gniazdują m.in  w dziuplach, rozgałęzieniach pni, w pobliżu wody, rzadziej na ziemi. Chętnie zasiedla budki lęgowe zawieszone na drzewach; 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Pokarm: roślinny i zwierzęcy (bezkręgowce) zbierany z powierzchni wody. Jesienią najczęściej bukiew i żołędzie.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highlight>
                <a:schemeClr val="lt1"/>
              </a:highlight>
            </a:endParaRPr>
          </a:p>
        </p:txBody>
      </p:sp>
      <p:sp>
        <p:nvSpPr>
          <p:cNvPr id="158" name="Google Shape;158;p24"/>
          <p:cNvSpPr txBox="1"/>
          <p:nvPr>
            <p:ph idx="2" type="body"/>
          </p:nvPr>
        </p:nvSpPr>
        <p:spPr>
          <a:xfrm>
            <a:off x="4832400" y="1505700"/>
            <a:ext cx="3999900" cy="33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Green-headed tangaroo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Deutsch: Grünkopftangaroo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Tanguro de cabeza verde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zamieszkuje wilgotne lasy Kolumbii, Wenezueli, Gujany, Surinamu, Gujany Francuskiej, Brazylii, Peru, Ekwadoru i Boliwii 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Długość ciała 12–13 cm; masa ciała 16–17 g (podgatunek paradisea), 17–27 g (podgatunek nominatywny i chlorocorys)</a:t>
            </a:r>
            <a:endParaRPr sz="1100" u="sng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w wilgotnych lasach równikowych, w małych stadach, w towarzystwie innych tanagr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Żywi się drobnymi owocami, w tym jagodami, rzadziej stawonogami takimi jak pająki, koniki polne czy larwy owadów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175" y="3938050"/>
            <a:ext cx="1987150" cy="11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2326" y="3870225"/>
            <a:ext cx="1600050" cy="12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22527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Kardynał szkarłatny              </a:t>
            </a:r>
            <a:r>
              <a:rPr lang="pl"/>
              <a:t>Żarek rubinowy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highlight>
                  <a:schemeClr val="dk1"/>
                </a:highlight>
              </a:rPr>
              <a:t>(Cardinalis cardinalis)              (Pyrocephalus rubinus)</a:t>
            </a:r>
            <a:endParaRPr sz="2600">
              <a:highlight>
                <a:schemeClr val="dk1"/>
              </a:highlight>
            </a:endParaRPr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25" y="1283975"/>
            <a:ext cx="3999900" cy="37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English: Scarlet Cardinal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Deutsch: Scharlachkardinal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Cardenal escarlata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na wschodzie i południu Ameryki Północnej, od południowych krańców Kanady po południowe obszary Stanów Zjednoczonych (Teksas), Meksyk oraz północne krańce Gwatemali i Belize. Spotykany również na Wielkiej Wyspie na Hawajach. Preferuje obszary zalesione, ogrody, zarośla i bagna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Stosunkowo mały ptak śpiewający osiągający długość 21–23 cm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Dieta kardynała szkarłatnego składa się głównie (aż w 90 procentach) z nasion chwastów, ziaren zbóż i owoców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Lasy oraz zadrzewione w różnym stopniu tereny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Kardynał szkarłatny zakłada gniazdo blisko powierzchni ziemi, ukryte wśród zarośli.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Jaja: ok. 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4832400" y="1283975"/>
            <a:ext cx="3999900" cy="32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Ruby glow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Deutsch: Rubinrot leuchten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atrapamoscas pechirojo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na znacznych obszarach obydwu Ameryk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długość ciała: 13,5 cm, skrzydło: 7,5–8 cm, rozpiętość skrzydeł: 35,5–39,5 cm, masa ciała: 11–14 g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Zjadają głównie owady i inne stawonogi, zbierane z ziemi, a także szarańczę, pszczoły miodne, chrząszcze. 94% żerowania odbywa się do 3 metrów na ziemią.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Gniazdo jest luźną konstrukcją, zbudowaną z gałązek, traw, włókien i pustych kokonów, pokrytych puchem piór i włosia. Ma kształt płytkiego kielicha, umieszczone jest w rozwidleniu gałęzi.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Samica składa 2–4 jaja w kolorze białym</a:t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775" y="3976975"/>
            <a:ext cx="1752950" cy="11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5725" y="4043950"/>
            <a:ext cx="1477924" cy="109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311700" y="150075"/>
            <a:ext cx="8775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Płaskodziobek duży</a:t>
            </a:r>
            <a:r>
              <a:rPr lang="pl"/>
              <a:t>                Łuszczyk błękitny          (Todus subulatus)                   </a:t>
            </a:r>
            <a:r>
              <a:rPr lang="pl" sz="2600">
                <a:highlight>
                  <a:schemeClr val="dk1"/>
                </a:highlight>
              </a:rPr>
              <a:t> </a:t>
            </a:r>
            <a:r>
              <a:rPr lang="pl" sz="2600">
                <a:highlight>
                  <a:schemeClr val="dk1"/>
                </a:highlight>
              </a:rPr>
              <a:t>(Passerina caerulea)</a:t>
            </a:r>
            <a:endParaRPr sz="2600">
              <a:highlight>
                <a:schemeClr val="dk1"/>
              </a:highlight>
            </a:endParaRPr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English: 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broad-billed tody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Der Breitschnabeltodi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barrancolí picogrueso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Zamieszkują lasy Karaibów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Osiągają rozmiary od 10 do 11,5 cm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gniazdują w tunelach wykopanych w piaszczystej ziemi,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Ptaki te polują na owady. Zdarza im się upolować małe kręgowce,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blue grosbeak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Deutsch: </a:t>
            </a:r>
            <a:r>
              <a:rPr lang="pl" sz="11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Der Azurbischof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</a:t>
            </a:r>
            <a:r>
              <a:rPr lang="pl" sz="11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azulillo grande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Miejscem zamieszkania są Ameryka Północna, Środkowa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ciała: 15-19 cm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Poluje na owady, małe gady. Zjada także owoce i nasiona.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Odbywa dwa lęgi w roku. Samica znosi 3-5 jaj. Czas inkubacji wynosi 11-12 dni.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625" y="3488375"/>
            <a:ext cx="2757425" cy="15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2798" y="3426650"/>
            <a:ext cx="2055606" cy="16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idx="2" type="body"/>
          </p:nvPr>
        </p:nvSpPr>
        <p:spPr>
          <a:xfrm>
            <a:off x="5144100" y="1393675"/>
            <a:ext cx="3999900" cy="36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English: African paradise flycatcher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Deutsch: Graubrust-Paradiesschnäpper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Monarca colilargo africano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Zamieszkuje większość Afryki Subsaharyjskiej oraz południową część Półwyspu Arabskiego.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ciała:</a:t>
            </a:r>
            <a:b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samca: 41 cm</a:t>
            </a:r>
            <a:b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samicy: 23 cm</a:t>
            </a:r>
            <a:b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rozpiętość skrzydeł: 30–35 cm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Szybko lata na polanach i między drzewami w parkach i ogrodach. Przesiadując na gałęziach, zrywa się dolotu w pogoni za owadami.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jaja: 1 - 5 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Zadrzewione obszary na sawannach, leśne polany, krzewiaste zarośla, duże ogrody i plantacje.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50"/>
              <a:buFont typeface="Arial"/>
              <a:buChar char="●"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Głównie owady, ale także małe ilości pająków oraz jagody.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7"/>
          <p:cNvSpPr txBox="1"/>
          <p:nvPr>
            <p:ph type="title"/>
          </p:nvPr>
        </p:nvSpPr>
        <p:spPr>
          <a:xfrm>
            <a:off x="4391775" y="388900"/>
            <a:ext cx="4417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Muchodławka wspaniała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highlight>
                  <a:schemeClr val="dk1"/>
                </a:highlight>
              </a:rPr>
              <a:t>(Terpsiphone viridis)</a:t>
            </a:r>
            <a:endParaRPr sz="2600">
              <a:highlight>
                <a:schemeClr val="dk1"/>
              </a:highlight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3301" y="3066525"/>
            <a:ext cx="1940950" cy="19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>
            <p:ph type="title"/>
          </p:nvPr>
        </p:nvSpPr>
        <p:spPr>
          <a:xfrm>
            <a:off x="280350" y="351325"/>
            <a:ext cx="38463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Nektarnik stalowy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highlight>
                  <a:schemeClr val="dk1"/>
                </a:highlight>
              </a:rPr>
              <a:t>(Cinnyris asiaticus)</a:t>
            </a:r>
            <a:endParaRPr sz="2600">
              <a:highlight>
                <a:schemeClr val="dk1"/>
              </a:highlight>
            </a:endParaRPr>
          </a:p>
        </p:txBody>
      </p:sp>
      <p:sp>
        <p:nvSpPr>
          <p:cNvPr id="187" name="Google Shape;187;p27"/>
          <p:cNvSpPr txBox="1"/>
          <p:nvPr>
            <p:ph idx="1" type="body"/>
          </p:nvPr>
        </p:nvSpPr>
        <p:spPr>
          <a:xfrm>
            <a:off x="203550" y="1393675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 Purple sunbird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Deutsch: Purpurnektarvogel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Suimanga asiático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Występuje w południowej i południowo-wschodniej Azji;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162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50"/>
              <a:buFont typeface="Arial"/>
              <a:buChar char="●"/>
            </a:pP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 - 10 - 11cm;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162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50"/>
              <a:buFont typeface="Arial"/>
              <a:buChar char="●"/>
            </a:pP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Żywi się nektarem (głównie kwiatowym);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1625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50"/>
              <a:buFont typeface="Arial"/>
              <a:buChar char="●"/>
            </a:pPr>
            <a:r>
              <a:rPr lang="pl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Jaja: 2 - 3, składane w zimie;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99" y="3636025"/>
            <a:ext cx="1985874" cy="12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idx="2" type="body"/>
          </p:nvPr>
        </p:nvSpPr>
        <p:spPr>
          <a:xfrm>
            <a:off x="4826150" y="1511100"/>
            <a:ext cx="2980200" cy="32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English: Guianan cock-of-the-rock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Deutsch: Tiefland-Felsenhahn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 Gallito de las rocas guayanés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Zamieszkuje północną część Ameryki Południowej;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 27–32 cm;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Spotykany przeważnie do wysokości 1200 m n.p.m.;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Żywi się głównie owocami, które zwykle zrywa w locie; skład diety uzupełniają duże owady, małe gady i żaby;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8"/>
          <p:cNvSpPr txBox="1"/>
          <p:nvPr>
            <p:ph type="title"/>
          </p:nvPr>
        </p:nvSpPr>
        <p:spPr>
          <a:xfrm>
            <a:off x="600400" y="119400"/>
            <a:ext cx="81807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50"/>
              <a:t>Skalikurek gujański </a:t>
            </a:r>
            <a:br>
              <a:rPr lang="pl" sz="2750"/>
            </a:br>
            <a:r>
              <a:rPr lang="pl" sz="2600">
                <a:highlight>
                  <a:schemeClr val="dk1"/>
                </a:highlight>
              </a:rPr>
              <a:t>(Rupicola rupicola)</a:t>
            </a:r>
            <a:endParaRPr sz="2600">
              <a:highlight>
                <a:schemeClr val="dk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00" y="1422232"/>
            <a:ext cx="2980200" cy="3298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type="title"/>
          </p:nvPr>
        </p:nvSpPr>
        <p:spPr>
          <a:xfrm>
            <a:off x="311700" y="2315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Bławatnik purpurowy               Turkuśnik indyjski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(</a:t>
            </a:r>
            <a:r>
              <a:rPr lang="pl"/>
              <a:t>Cotinga cotinga)</a:t>
            </a:r>
            <a:r>
              <a:rPr lang="pl"/>
              <a:t>				(</a:t>
            </a:r>
            <a:r>
              <a:rPr lang="pl"/>
              <a:t>Irena puella)</a:t>
            </a:r>
            <a:endParaRPr/>
          </a:p>
        </p:txBody>
      </p:sp>
      <p:sp>
        <p:nvSpPr>
          <p:cNvPr id="201" name="Google Shape;201;p29"/>
          <p:cNvSpPr txBox="1"/>
          <p:nvPr>
            <p:ph idx="1" type="body"/>
          </p:nvPr>
        </p:nvSpPr>
        <p:spPr>
          <a:xfrm>
            <a:off x="1931850" y="1505725"/>
            <a:ext cx="23490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</a:t>
            </a:r>
            <a:r>
              <a:rPr lang="pl" sz="10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Purple-breasted cotinga			</a:t>
            </a: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Deutsch: Purpurbrustkotinga Español: Cotinga pechimorado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w południowej </a:t>
            </a: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Wenezueli i północnej Brazylii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Występuje w rzadkich w nizinnych lasach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Długość ciała 18 cm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Żywi się owocami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Składa 1 lub 2 jaja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Ilość: 2 (1 samiec, 1 samica)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/>
          <p:nvPr>
            <p:ph idx="2" type="body"/>
          </p:nvPr>
        </p:nvSpPr>
        <p:spPr>
          <a:xfrm>
            <a:off x="4202525" y="1505725"/>
            <a:ext cx="2596500" cy="32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English: Asian fairy-bluebird Deutsch: 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Elfenblauvogel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Español: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Irena dorsiazul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Występuje w południowo-zachodnich 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Indi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ach, wschodnich 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Himalaj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ach i na </a:t>
            </a: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Jawie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 21,2–25,8 cm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Odżywia się owocami oraz spija nektar kwiatowy.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Zamieszkuje wiecznie zielone lasy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Składa od 2 do 3  jaj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Ilość: </a:t>
            </a:r>
            <a:r>
              <a:rPr lang="pl" sz="11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2 (1 samiec, 1 samica)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6850" y="1505725"/>
            <a:ext cx="2307150" cy="30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1524575"/>
            <a:ext cx="2028825" cy="30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311700" y="1313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Kurtaczek granatowy                Turak długoczuby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(</a:t>
            </a:r>
            <a:r>
              <a:rPr lang="pl"/>
              <a:t>Erythropitta granatina)		(Tauraco schalowi)</a:t>
            </a:r>
            <a:endParaRPr/>
          </a:p>
        </p:txBody>
      </p:sp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1603850" y="1505700"/>
            <a:ext cx="25890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Garnet pitta Deutsch: Granatpitta Español: Pita granate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w Brunei, Indonezji, Malezji, Birmie, Singapurze i Tajlandii. 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Ma około 17 cm długości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Żywi się owadami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Jego naturalnym środowiskiem jest subtropikalny lub tropikalny wilgotny las nizinny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Składa 2 jaja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l" sz="12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lość: 2 (1 samiec, 1 samica)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0"/>
          <p:cNvSpPr txBox="1"/>
          <p:nvPr>
            <p:ph idx="2" type="body"/>
          </p:nvPr>
        </p:nvSpPr>
        <p:spPr>
          <a:xfrm>
            <a:off x="4192850" y="1505700"/>
            <a:ext cx="2462400" cy="3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Schalow's turaco Deutsch: Schalow Turako Español: Turaco de Schalow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w wewnętrznej, kontynentalnej części Afryki na południe od równika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ciała: 41–44 cm (wraz z długim ogonem)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Żywi się owocami, a także liśćmi, kwiatami i pąkami. W okresie lęgowym dodatkowo zjada bezkręgowce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Zamieszkuje mniej lub bardziej gęste lasy i zadrzewienia z dostateczną ilością drzew owocujących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Składa 2 jaja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Ilość: 2 (1 samiec, 1 samica)</a:t>
            </a:r>
            <a:endParaRPr sz="10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6251" y="1451682"/>
            <a:ext cx="2146076" cy="318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80650"/>
            <a:ext cx="1789976" cy="23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type="title"/>
          </p:nvPr>
        </p:nvSpPr>
        <p:spPr>
          <a:xfrm>
            <a:off x="311700" y="1313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650"/>
              <a:t>Wikłacz zmienny                          Szpicogonek</a:t>
            </a:r>
            <a:endParaRPr sz="265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(</a:t>
            </a:r>
            <a:r>
              <a:rPr lang="pl"/>
              <a:t>Plo</a:t>
            </a:r>
            <a:r>
              <a:rPr lang="pl"/>
              <a:t>ceus cucullatus)</a:t>
            </a:r>
            <a:r>
              <a:rPr lang="pl"/>
              <a:t>				(Ilicura militaris)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78750" y="1505700"/>
            <a:ext cx="2425800" cy="34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Village weaver Deutsch: Dorfweber Español: Tejedor común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Zamieszkuje Afrykę Subsaharyjską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Długość ciała 15–18 cm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na zalesionych sawannach, trawiastych równinach, polach uprawnych i w ogrodach.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Żywią się nasionami, w okresie lęgowym zjadają także owady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Zwykle składa 2-3 jaja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Ilość: 24 (12 samców, 12 samic)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 txBox="1"/>
          <p:nvPr>
            <p:ph idx="2" type="body"/>
          </p:nvPr>
        </p:nvSpPr>
        <p:spPr>
          <a:xfrm>
            <a:off x="4436000" y="1505700"/>
            <a:ext cx="2568300" cy="3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English: Pin-tailed manakin Deutsch: Rotbürzelpipra Español: Saltarín militaris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w południowo-wschodniej Brazylii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Długość ciała 11–14 cm</a:t>
            </a:r>
            <a:endParaRPr sz="12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Środowiskiem są głównie wilgotne lasy, zadrzewienia i dojrzałe lasy wtórne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Żywią się owocami, ich nasionami oraz bezkręgowcami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Zwykle składa 2 jaja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200"/>
              <a:buFont typeface="Arial"/>
              <a:buChar char="●"/>
            </a:pPr>
            <a:r>
              <a:rPr lang="pl" sz="12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Ilość: 2 (1 samiec, 1 samica)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6100" y="1548375"/>
            <a:ext cx="2247900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725" y="1982514"/>
            <a:ext cx="1818275" cy="21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Wybrane gatunki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311700" y="179625"/>
            <a:ext cx="8697300" cy="8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/>
              <a:t>Szerokodziób różowodzioby                  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highlight>
                  <a:schemeClr val="dk1"/>
                </a:highlight>
              </a:rPr>
              <a:t>(Corydon sumatranus)                                        </a:t>
            </a:r>
            <a:endParaRPr sz="2100">
              <a:highlight>
                <a:schemeClr val="dk1"/>
              </a:highlight>
            </a:endParaRPr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616725" y="1644925"/>
            <a:ext cx="3999900" cy="32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English: Dusky broadbill</a:t>
            </a:r>
            <a:endParaRPr>
              <a:solidFill>
                <a:srgbClr val="2021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Deutsch:</a:t>
            </a:r>
            <a:r>
              <a:rPr lang="pl" sz="2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>
                <a:solidFill>
                  <a:srgbClr val="202122"/>
                </a:solidFill>
              </a:rPr>
              <a:t>Dusky broadbill</a:t>
            </a:r>
            <a:endParaRPr sz="500">
              <a:solidFill>
                <a:srgbClr val="00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Espanol: eurilaimo sombrío</a:t>
            </a:r>
            <a:endParaRPr>
              <a:solidFill>
                <a:srgbClr val="2021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występuje w Azji południowo- wschodniej</a:t>
            </a:r>
            <a:endParaRPr>
              <a:solidFill>
                <a:srgbClr val="2021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Długość ciała: 24-29 cm</a:t>
            </a:r>
            <a:endParaRPr>
              <a:solidFill>
                <a:srgbClr val="2021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Poluje na owady, wije ogromne wiszące gniazdo z otworem na spodzie (do 2m długości i 30 cm szerokości)</a:t>
            </a:r>
            <a:endParaRPr>
              <a:solidFill>
                <a:srgbClr val="2021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00"/>
              <a:buChar char="●"/>
            </a:pPr>
            <a:r>
              <a:rPr lang="pl">
                <a:solidFill>
                  <a:srgbClr val="202122"/>
                </a:solidFill>
              </a:rPr>
              <a:t>samica składa 2-4 jaja</a:t>
            </a:r>
            <a:endParaRPr>
              <a:solidFill>
                <a:srgbClr val="202122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825" y="1517909"/>
            <a:ext cx="3661950" cy="274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502750" y="3022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750"/>
              <a:t>Dzwonnik nagoszyi                 Długoszpon krasnoczelny</a:t>
            </a:r>
            <a:endParaRPr sz="2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/>
              <a:t>(Procnias nudicollis)</a:t>
            </a:r>
            <a:r>
              <a:rPr i="1" lang="pl" sz="2600"/>
              <a:t>	</a:t>
            </a:r>
            <a:r>
              <a:rPr lang="pl" sz="2600"/>
              <a:t>		    (Jacana jacana)</a:t>
            </a:r>
            <a:endParaRPr sz="2600"/>
          </a:p>
        </p:txBody>
      </p:sp>
      <p:sp>
        <p:nvSpPr>
          <p:cNvPr id="235" name="Google Shape;235;p33"/>
          <p:cNvSpPr txBox="1"/>
          <p:nvPr>
            <p:ph idx="1" type="body"/>
          </p:nvPr>
        </p:nvSpPr>
        <p:spPr>
          <a:xfrm>
            <a:off x="1968600" y="1455300"/>
            <a:ext cx="2842500" cy="31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Bare-throated bellbird Deutsch: Nacktkehl-Glockenvogel Español: pájaro campana</a:t>
            </a:r>
            <a:endParaRPr sz="11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Występuje na w B</a:t>
            </a: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razylii,</a:t>
            </a: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Argentynie i Paragwaju.</a:t>
            </a:r>
            <a:endParaRPr sz="11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Całkowita długość ciała wynosi około 27,9 cm.</a:t>
            </a:r>
            <a:endParaRPr sz="11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Środowisko życia stanowią nizinne i podgórskie lasy pierwotne, choć spotykany jest też w lasach wtórnych</a:t>
            </a:r>
            <a:endParaRPr sz="11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składa 1 lub 2 jaja</a:t>
            </a:r>
            <a:endParaRPr sz="11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Ilość: 2 (1 </a:t>
            </a: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samiec</a:t>
            </a: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, 1 </a:t>
            </a: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samica</a:t>
            </a: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)</a:t>
            </a:r>
            <a:endParaRPr sz="11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3"/>
          <p:cNvSpPr txBox="1"/>
          <p:nvPr>
            <p:ph idx="2" type="body"/>
          </p:nvPr>
        </p:nvSpPr>
        <p:spPr>
          <a:xfrm>
            <a:off x="4776750" y="1455300"/>
            <a:ext cx="4059900" cy="23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Wattled jacana		</a:t>
            </a:r>
            <a:endParaRPr sz="10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Deutsch: Rotstirn-Blatthühnchen</a:t>
            </a:r>
            <a:endParaRPr sz="10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Jacana común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Występuje na terenach </a:t>
            </a: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od zachodniej Panamy i Trynidadu przez całą Amerykę Południową na wschód od Andów.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długość ciała: 17–23 cm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Żywi się </a:t>
            </a: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głównie</a:t>
            </a: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owadami, innymi bezkręgowcami i nasionami unoszącymi się na powierzchni wody.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Zamieszkuje r</a:t>
            </a:r>
            <a:r>
              <a:rPr lang="pl" sz="10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ozlewiska, bagna i inne podmokłe tereny z pływającą roślinnością.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Ilość: 2 (1 samiec, 1 samica)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składa 4 jaja</a:t>
            </a:r>
            <a:endParaRPr sz="10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7000" y="3312225"/>
            <a:ext cx="2727000" cy="18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55350"/>
            <a:ext cx="2117925" cy="31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Ilość ptaków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4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35"/>
          <p:cNvGraphicFramePr/>
          <p:nvPr/>
        </p:nvGraphicFramePr>
        <p:xfrm>
          <a:off x="431200" y="54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{807D09F3-9103-4A9F-B2D9-4A96735D3840}</a:tableStyleId>
              </a:tblPr>
              <a:tblGrid>
                <a:gridCol w="4140800"/>
                <a:gridCol w="4140800"/>
              </a:tblGrid>
              <a:tr h="431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Nazwa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Ilość osobników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9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sitta europea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0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sitta formosa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Lamprotornis iris	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40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1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Spreo superbus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Taeniopygia guttata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50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69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P</a:t>
                      </a:r>
                      <a:r>
                        <a:rPr lang="pl"/>
                        <a:t>hylidonyris pyrrhopterus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Cardinalis cardinalis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" name="Google Shape;254;p36"/>
          <p:cNvGraphicFramePr/>
          <p:nvPr/>
        </p:nvGraphicFramePr>
        <p:xfrm>
          <a:off x="284525" y="29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{807D09F3-9103-4A9F-B2D9-4A96735D3840}</a:tableStyleId>
              </a:tblPr>
              <a:tblGrid>
                <a:gridCol w="4083525"/>
                <a:gridCol w="4083525"/>
              </a:tblGrid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Nazwa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Ilość osobników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Chloebia gouldiae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Halcyon malimbica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Cotinga cotinga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Tauraco schalowi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Jacana jacana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Procnias nudicollis	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Irena puella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chemeClr val="dk1"/>
                          </a:solidFill>
                        </a:rPr>
                        <a:t>Aix galericulata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chemeClr val="dk1"/>
                          </a:solidFill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37"/>
          <p:cNvGraphicFramePr/>
          <p:nvPr/>
        </p:nvGraphicFramePr>
        <p:xfrm>
          <a:off x="1005075" y="26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{807D09F3-9103-4A9F-B2D9-4A96735D3840}</a:tableStyleId>
              </a:tblPr>
              <a:tblGrid>
                <a:gridCol w="3619500"/>
                <a:gridCol w="3619500"/>
              </a:tblGrid>
              <a:tr h="4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Nazwa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Ilość osobników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202122"/>
                          </a:solidFill>
                          <a:highlight>
                            <a:srgbClr val="FFFFFF"/>
                          </a:highlight>
                        </a:rPr>
                        <a:t>Terpsiphone mutata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Terpsiphone paradisi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Ilicura militaris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Ploceus cucullatus	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Erythropitta granatina	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3C4043"/>
                          </a:solidFill>
                          <a:highlight>
                            <a:srgbClr val="FFFFFF"/>
                          </a:highlight>
                        </a:rPr>
                        <a:t>Uraeginthus ianthinogaster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3C4043"/>
                          </a:solidFill>
                          <a:highlight>
                            <a:srgbClr val="FFFFFF"/>
                          </a:highlight>
                        </a:rPr>
                        <a:t>Pyrocephalus rubinus</a:t>
                      </a:r>
                      <a:endParaRPr>
                        <a:solidFill>
                          <a:srgbClr val="3C40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3C4043"/>
                          </a:solidFill>
                          <a:highlight>
                            <a:srgbClr val="FFFFFF"/>
                          </a:highlight>
                        </a:rPr>
                        <a:t>Cyanerpes caeruleus</a:t>
                      </a:r>
                      <a:endParaRPr>
                        <a:solidFill>
                          <a:srgbClr val="3C40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3C4043"/>
                          </a:solidFill>
                          <a:highlight>
                            <a:srgbClr val="FFFFFF"/>
                          </a:highlight>
                        </a:rPr>
                        <a:t>Uraeginthus bengalus</a:t>
                      </a:r>
                      <a:endParaRPr>
                        <a:solidFill>
                          <a:srgbClr val="3C40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4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solidFill>
                            <a:srgbClr val="3C4043"/>
                          </a:solidFill>
                          <a:highlight>
                            <a:srgbClr val="FFFFFF"/>
                          </a:highlight>
                        </a:rPr>
                        <a:t>Certhiidae</a:t>
                      </a:r>
                      <a:endParaRPr>
                        <a:solidFill>
                          <a:srgbClr val="3C404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" name="Google Shape;264;p38"/>
          <p:cNvGraphicFramePr/>
          <p:nvPr/>
        </p:nvGraphicFramePr>
        <p:xfrm>
          <a:off x="910050" y="760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{807D09F3-9103-4A9F-B2D9-4A96735D3840}</a:tableStyleId>
              </a:tblPr>
              <a:tblGrid>
                <a:gridCol w="3619500"/>
                <a:gridCol w="3619500"/>
              </a:tblGrid>
              <a:tr h="452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Nazwa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Ilość osobników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Passerina caerulea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Cinnyris asiaticus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Leucopsar rothschildi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Terpsiphone viridis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Rupicola rupicola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Corydon sumatranus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15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Cinnyris regius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Tangara chilensis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Cinnyricinclus leucogaster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25" y="1430325"/>
            <a:ext cx="2319200" cy="20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242450" y="554900"/>
            <a:ext cx="2379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Kowali</a:t>
            </a:r>
            <a:r>
              <a:rPr lang="pl" sz="19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k </a:t>
            </a:r>
            <a:r>
              <a:rPr lang="pl" sz="19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błękitny</a:t>
            </a:r>
            <a:endParaRPr sz="19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(Sitta europea)</a:t>
            </a:r>
            <a:endParaRPr sz="19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510325" y="1430325"/>
            <a:ext cx="23193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zamieszkuje lasy Europy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lęgnie się od maja do czerwca w dziuplach wykutych przeważnie przez dzięcioły, rzadziej budkach lęgowym.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Żywi się owadami i ich larwami, pająkami i innymi bezkręgowcami, zimą zjada nasiona i drobne owoce, nasiona zbóż t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4877725" y="554900"/>
            <a:ext cx="245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Kowalik wspaniały</a:t>
            </a:r>
            <a:endParaRPr sz="1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(Sitta formosa)</a:t>
            </a:r>
            <a:endParaRPr sz="18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7725" y="1309875"/>
            <a:ext cx="2231049" cy="23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7009300" y="1207725"/>
            <a:ext cx="21348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zamieszkuje wiecznie zielone lasy i lasy mieszane południowo - wschodniej Azji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okres lęgowy w kwietniu i maju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Gniazdo w dziupli drzewa 2–8 m nad ziemią, najczęściej w dębach lub rododendronach,. Zbudowane jest z liści i kory, a wyściełane futrem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127450" y="67325"/>
            <a:ext cx="39270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Muchodławka rajska </a:t>
            </a:r>
            <a:r>
              <a:rPr lang="pl" sz="2688"/>
              <a:t>(Terpsiphone paradisi)</a:t>
            </a:r>
            <a:endParaRPr sz="268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4177" l="0" r="0" t="0"/>
          <a:stretch/>
        </p:blipFill>
        <p:spPr>
          <a:xfrm>
            <a:off x="198050" y="1454550"/>
            <a:ext cx="1934225" cy="275990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160138" y="1349450"/>
            <a:ext cx="2164800" cy="3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English: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Indian paradise flycatcher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Der Asiatische Paradiesschnäpper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>
                <a:highlight>
                  <a:schemeClr val="lt1"/>
                </a:highlight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monarca colilargo asiático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występują w gęstych lasach i zadrzewieniach środkowej i południowej Azji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Żywią się owadami i pająkami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Gniazda znajdują się na drzewach, mają kształt kubka. Zniesienie liczy 3–4 jaja. Samica wysiaduje je przez 14–16 dni. Młode opuszczają gniazdo po 12 dniach życia</a:t>
            </a:r>
            <a:endParaRPr sz="1100"/>
          </a:p>
        </p:txBody>
      </p:sp>
      <p:sp>
        <p:nvSpPr>
          <p:cNvPr id="89" name="Google Shape;89;p16"/>
          <p:cNvSpPr txBox="1"/>
          <p:nvPr/>
        </p:nvSpPr>
        <p:spPr>
          <a:xfrm>
            <a:off x="4428000" y="101975"/>
            <a:ext cx="47160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M</a:t>
            </a:r>
            <a:r>
              <a:rPr lang="pl" sz="25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uchodławka białoskrzydła</a:t>
            </a:r>
            <a:r>
              <a:rPr lang="pl" sz="2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pl" sz="23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(Terpsiphone mutata)</a:t>
            </a:r>
            <a:endParaRPr sz="235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000" y="1349450"/>
            <a:ext cx="2573921" cy="27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7001925" y="1354500"/>
            <a:ext cx="2164800" cy="3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60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 </a:t>
            </a:r>
            <a:r>
              <a:rPr lang="pl" sz="1100"/>
              <a:t>English: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Malagasy paradise flycatcher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Der Madagaskar-Paradiesschnäpper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>
                <a:highlight>
                  <a:schemeClr val="lt1"/>
                </a:highlight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monarca colilargo malgache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występuje na Madagaskarze i Komorach, we wszystkich rodzajach lasów, z wyjątkiem górskich.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żywi się owadami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>
                <a:solidFill>
                  <a:srgbClr val="202122"/>
                </a:solidFill>
                <a:highlight>
                  <a:srgbClr val="FFFFFF"/>
                </a:highlight>
              </a:rPr>
              <a:t>buduje głębokie, wiszące na gałęziach gniazda, 1 do 5 metrów nad ziemią. Samica składa zwykle 3 jaja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70825" y="321300"/>
            <a:ext cx="3835800" cy="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Motylik niebieskobrzuchy </a:t>
            </a:r>
            <a:r>
              <a:rPr lang="pl" sz="1800"/>
              <a:t>(uraeginthus ianthinogaster)</a:t>
            </a:r>
            <a:endParaRPr sz="1800"/>
          </a:p>
        </p:txBody>
      </p:sp>
      <p:sp>
        <p:nvSpPr>
          <p:cNvPr id="97" name="Google Shape;97;p17"/>
          <p:cNvSpPr txBox="1"/>
          <p:nvPr/>
        </p:nvSpPr>
        <p:spPr>
          <a:xfrm>
            <a:off x="4767975" y="417675"/>
            <a:ext cx="243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Motylik krasnouchy </a:t>
            </a:r>
            <a:r>
              <a:rPr lang="pl">
                <a:solidFill>
                  <a:schemeClr val="lt1"/>
                </a:solidFill>
                <a:highlight>
                  <a:schemeClr val="dk1"/>
                </a:highlight>
              </a:rPr>
              <a:t>(Uraeginthus bengalus)</a:t>
            </a:r>
            <a:endParaRPr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0" y="3450300"/>
            <a:ext cx="34338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>
                <a:solidFill>
                  <a:srgbClr val="202122"/>
                </a:solidFill>
                <a:highlight>
                  <a:srgbClr val="FFFFFF"/>
                </a:highlight>
              </a:rPr>
              <a:t>Granatina ianthinogaster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English: purple grenadier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Der Veilchenastrild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>
                <a:highlight>
                  <a:schemeClr val="lt1"/>
                </a:highlight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granadero oriental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występuje w Afryce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Je  nasiona i owady</a:t>
            </a:r>
            <a:endParaRPr b="1"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Wszystkie astryldy budują duże, zamknięte gniazda, w których składają 5–10 jaj.</a:t>
            </a:r>
            <a:endParaRPr sz="1100"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8528" l="0" r="0" t="4446"/>
          <a:stretch/>
        </p:blipFill>
        <p:spPr>
          <a:xfrm>
            <a:off x="70825" y="1427245"/>
            <a:ext cx="3362975" cy="1909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4547475" y="3450300"/>
            <a:ext cx="4677900" cy="15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English:Red-cheeked cordon-bleu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Deutsch: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Der Schmetterlingsfink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>
                <a:highlight>
                  <a:schemeClr val="lt1"/>
                </a:highlight>
              </a:rPr>
              <a:t>Español: </a:t>
            </a: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</a:rPr>
              <a:t>azulito carirrojo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Występuje w Afryce Subsaharyjskiej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Samica składa 3–7 jaj, rodzice wysiadują je na zmianę przez 11–12 dni. W niewoli powinno im się zawiesić budkę lęgową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l" sz="1100"/>
              <a:t>pożywienie: Nasiona traw i chwastów, a w okresie wychowu młodych także bogate w białko drobne owady i ich larwy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525" y="1295426"/>
            <a:ext cx="3175875" cy="211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274125" y="4884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Pełzacze </a:t>
            </a:r>
            <a:r>
              <a:rPr lang="pl" sz="2400">
                <a:highlight>
                  <a:schemeClr val="dk1"/>
                </a:highlight>
              </a:rPr>
              <a:t>(Certhiidae)</a:t>
            </a:r>
            <a:endParaRPr sz="2400">
              <a:highlight>
                <a:schemeClr val="dk1"/>
              </a:highlight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9300"/>
            <a:ext cx="4419599" cy="331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4882250" y="1796150"/>
            <a:ext cx="3950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English: </a:t>
            </a:r>
            <a:r>
              <a:rPr lang="pl">
                <a:solidFill>
                  <a:srgbClr val="202122"/>
                </a:solidFill>
                <a:highlight>
                  <a:srgbClr val="FFFFFF"/>
                </a:highlight>
              </a:rPr>
              <a:t>treecreepers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Deutsch: </a:t>
            </a:r>
            <a:r>
              <a:rPr lang="pl">
                <a:solidFill>
                  <a:srgbClr val="202122"/>
                </a:solidFill>
                <a:highlight>
                  <a:srgbClr val="FFFFFF"/>
                </a:highlight>
              </a:rPr>
              <a:t>Die Baumläufer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Espa</a:t>
            </a:r>
            <a:r>
              <a:rPr lang="pl">
                <a:highlight>
                  <a:schemeClr val="lt1"/>
                </a:highlight>
              </a:rPr>
              <a:t>ñol: </a:t>
            </a:r>
            <a:r>
              <a:rPr lang="pl">
                <a:solidFill>
                  <a:srgbClr val="202122"/>
                </a:solidFill>
                <a:highlight>
                  <a:srgbClr val="FFFFFF"/>
                </a:highlight>
              </a:rPr>
              <a:t>certíidos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występuje w północnych Indiach, Nepalu, Bhutanie i zachodnim Yunnan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jego środowiskiem życia są lasy borealne i lasy umiarkowane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ptak żerujący na drzewach,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/>
              <a:t>Gniazdują w rozmaitych szczelinach w pniach lub między pniem a korą.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29417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Błyszczak tęczowy                      Błyszczak wspaniały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50"/>
              <a:t>(</a:t>
            </a:r>
            <a:r>
              <a:rPr lang="pl" sz="2650"/>
              <a:t>Lamprotornis iris)</a:t>
            </a:r>
            <a:r>
              <a:rPr lang="pl" sz="2650"/>
              <a:t>	</a:t>
            </a:r>
            <a:r>
              <a:rPr lang="pl"/>
              <a:t>			(Spreo superbus)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		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0" y="1505700"/>
            <a:ext cx="41514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Emerald starling</a:t>
            </a:r>
            <a:br>
              <a:rPr lang="pl" sz="10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Deutsch: Schillerglanzstar	</a:t>
            </a:r>
            <a:b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El estornino esmeralda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w Gwinei, północnej części Sierra Leone i centralne Wybrzeże Kości Słoniowej - na sawannie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ciała: 21 cm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Żywi się głównie owocami, m.in. figowca, zjada również nasiona i owady, zwłaszcza mrówki.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Pojawiają się stada liczące do 50 osobników. Okres lęgów przypada na marzec. W niewoli gniazduje kooperatywnie.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idx="2" type="body"/>
          </p:nvPr>
        </p:nvSpPr>
        <p:spPr>
          <a:xfrm>
            <a:off x="4062250" y="1505700"/>
            <a:ext cx="4860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Lamprotornis superbus</a:t>
            </a:r>
            <a:br>
              <a:rPr lang="pl" sz="10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Deutsch: Glanzstare Superbus	</a:t>
            </a:r>
            <a:b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El estornino soberbio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w strefie lasów w zach. i środkowej Afryce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 16–25 cm, masa ciała 45–155 g.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Żywi się owadami i owocami.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Gniazdo ukryte w wysokiej dziupli, wysłane suchą trawą.  W środowisku naturalnym ptaki te żyją w parach lub niewielkich grupach. Dorosłe samce niewiele różnią się od samic.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Gniazdują w dziuplach. Samica składa zwykle 2-4 jaja, które wysiadywane są przez 2 tygodnie. Młode przebywają w gnieździe około miesiąca.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50" y="3402325"/>
            <a:ext cx="2688700" cy="16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7300" y="3559225"/>
            <a:ext cx="2367026" cy="144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255350" y="36310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88"/>
              <a:t>Zeberka zwyczajna                    Miodaczek złotoskrzydły</a:t>
            </a:r>
            <a:endParaRPr sz="268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377"/>
              <a:t>(</a:t>
            </a:r>
            <a:r>
              <a:rPr lang="pl" sz="2377"/>
              <a:t>Taeniopygia guttata)			    (Phylidonyris pyrrhopterus)</a:t>
            </a:r>
            <a:endParaRPr sz="2377"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-33100" y="1505700"/>
            <a:ext cx="45423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The zebra finch </a:t>
            </a:r>
            <a:br>
              <a:rPr lang="pl" sz="10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Deutsch: Timorzebraamadine 	</a:t>
            </a:r>
            <a:b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El diamante cebra</a:t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zamieszkują suche tereny trawiaste i inne tereny otwarte z niewielką ilością drzew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wymiary i masa ciała: 10-11 cm długości, 12 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Żywią się nasionami, dlatego potrzebują dostępu do wody pitnej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Gniazdowanie:kilka par na jednym drzewie, same robią gniazda.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Ilość jaj:2-8 jaj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Stadne 10-100 sztuk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idx="2" type="body"/>
          </p:nvPr>
        </p:nvSpPr>
        <p:spPr>
          <a:xfrm>
            <a:off x="4634700" y="1505700"/>
            <a:ext cx="44298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The crescent honeyeater</a:t>
            </a:r>
            <a:br>
              <a:rPr lang="pl" sz="10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Deutsch: Goldflügel-Honigfresser	</a:t>
            </a:r>
            <a:b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0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Mielero Alafuego</a:t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ciała miodaczka złotoskrzydłego wynosi 14–17 cm. Masa ciała: samce 15–23 g, samice 12–20 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zniesieniu 1–3 jaja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Żywią się nektarem kwiatowym, owocami oraz owadami. Żerują najczęściej parami lub w małych stadach.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lang="pl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Często występuje w wilgotnych wąwozach, rzadko jest widywany na obszarach półsuchych.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176" y="3360975"/>
            <a:ext cx="2106650" cy="14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525" y="3473050"/>
            <a:ext cx="2022250" cy="15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highlight>
                  <a:schemeClr val="dk1"/>
                </a:highlight>
              </a:rPr>
              <a:t>Amadyniec wspaniały	</a:t>
            </a:r>
            <a:r>
              <a:rPr lang="pl" sz="2350">
                <a:highlight>
                  <a:schemeClr val="dk1"/>
                </a:highlight>
              </a:rPr>
              <a:t>(</a:t>
            </a:r>
            <a:r>
              <a:rPr lang="pl" sz="2350"/>
              <a:t>Chloebia gouldiae)</a:t>
            </a:r>
            <a:endParaRPr sz="2350"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English: The Gouldian finch</a:t>
            </a:r>
            <a:br>
              <a:rPr lang="pl" sz="1100">
                <a:solidFill>
                  <a:srgbClr val="20212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Deutsch: Gouldamadine	</a:t>
            </a:r>
            <a:b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pl" sz="11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Español: Diamante de Gould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Występuje w północnej Australii.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Długość i masa ciała wynosi od 12,5 do 15 cm, 10,5–16 g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Gniazdują niemal wyłącznie w dziuplach. Charakterystyczne dla środowiska życia tych ptaków są skaliste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wzgórza z eukaliptusami oraz dostępne w odległości 2–4 km źródła wody niewysychające w porze suchej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Pożywieniem amadyńców są nasiona. Niekiedy zjadają również bezkręgowce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Amadyńce przebywają pojedynczo, w parach i grupach liczących od kilku </a:t>
            </a:r>
            <a:b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(również z jednej rodziny) do kilkuset osobników.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057" y="1758050"/>
            <a:ext cx="3999902" cy="22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