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óża Połeć" userId="ab53a175998ca2a7" providerId="LiveId" clId="{CBBD7DBA-0B01-4CD1-A29C-20A4F62B98B3}"/>
    <pc:docChg chg="modSld">
      <pc:chgData name="Róża Połeć" userId="ab53a175998ca2a7" providerId="LiveId" clId="{CBBD7DBA-0B01-4CD1-A29C-20A4F62B98B3}" dt="2022-04-09T14:14:32.931" v="5" actId="20577"/>
      <pc:docMkLst>
        <pc:docMk/>
      </pc:docMkLst>
      <pc:sldChg chg="modSp mod">
        <pc:chgData name="Róża Połeć" userId="ab53a175998ca2a7" providerId="LiveId" clId="{CBBD7DBA-0B01-4CD1-A29C-20A4F62B98B3}" dt="2022-04-09T14:14:32.931" v="5" actId="20577"/>
        <pc:sldMkLst>
          <pc:docMk/>
          <pc:sldMk cId="2256246782" sldId="257"/>
        </pc:sldMkLst>
        <pc:spChg chg="mod">
          <ac:chgData name="Róża Połeć" userId="ab53a175998ca2a7" providerId="LiveId" clId="{CBBD7DBA-0B01-4CD1-A29C-20A4F62B98B3}" dt="2022-04-09T14:14:32.931" v="5" actId="20577"/>
          <ac:spMkLst>
            <pc:docMk/>
            <pc:sldMk cId="2256246782" sldId="257"/>
            <ac:spMk id="3" creationId="{00000000-0000-0000-0000-000000000000}"/>
          </ac:spMkLst>
        </pc:spChg>
      </pc:sldChg>
      <pc:sldChg chg="modSp mod">
        <pc:chgData name="Róża Połeć" userId="ab53a175998ca2a7" providerId="LiveId" clId="{CBBD7DBA-0B01-4CD1-A29C-20A4F62B98B3}" dt="2022-04-09T14:12:45.644" v="1" actId="20577"/>
        <pc:sldMkLst>
          <pc:docMk/>
          <pc:sldMk cId="3566163241" sldId="258"/>
        </pc:sldMkLst>
        <pc:spChg chg="mod">
          <ac:chgData name="Róża Połeć" userId="ab53a175998ca2a7" providerId="LiveId" clId="{CBBD7DBA-0B01-4CD1-A29C-20A4F62B98B3}" dt="2022-04-09T14:12:45.644" v="1" actId="20577"/>
          <ac:spMkLst>
            <pc:docMk/>
            <pc:sldMk cId="3566163241" sldId="258"/>
            <ac:spMk id="3" creationId="{00000000-0000-0000-0000-000000000000}"/>
          </ac:spMkLst>
        </pc:spChg>
      </pc:sldChg>
      <pc:sldChg chg="modSp mod">
        <pc:chgData name="Róża Połeć" userId="ab53a175998ca2a7" providerId="LiveId" clId="{CBBD7DBA-0B01-4CD1-A29C-20A4F62B98B3}" dt="2022-04-09T14:13:50.512" v="3" actId="20577"/>
        <pc:sldMkLst>
          <pc:docMk/>
          <pc:sldMk cId="2371341911" sldId="264"/>
        </pc:sldMkLst>
        <pc:spChg chg="mod">
          <ac:chgData name="Róża Połeć" userId="ab53a175998ca2a7" providerId="LiveId" clId="{CBBD7DBA-0B01-4CD1-A29C-20A4F62B98B3}" dt="2022-04-09T14:13:50.512" v="3" actId="20577"/>
          <ac:spMkLst>
            <pc:docMk/>
            <pc:sldMk cId="2371341911" sldId="264"/>
            <ac:spMk id="3" creationId="{00000000-0000-0000-0000-000000000000}"/>
          </ac:spMkLst>
        </pc:spChg>
      </pc:sldChg>
      <pc:sldChg chg="modSp mod">
        <pc:chgData name="Róża Połeć" userId="ab53a175998ca2a7" providerId="LiveId" clId="{CBBD7DBA-0B01-4CD1-A29C-20A4F62B98B3}" dt="2022-04-09T14:14:04.530" v="4" actId="20577"/>
        <pc:sldMkLst>
          <pc:docMk/>
          <pc:sldMk cId="1716440860" sldId="265"/>
        </pc:sldMkLst>
        <pc:spChg chg="mod">
          <ac:chgData name="Róża Połeć" userId="ab53a175998ca2a7" providerId="LiveId" clId="{CBBD7DBA-0B01-4CD1-A29C-20A4F62B98B3}" dt="2022-04-09T14:14:04.530" v="4" actId="20577"/>
          <ac:spMkLst>
            <pc:docMk/>
            <pc:sldMk cId="1716440860" sldId="26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4/9/2022</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Obraz panoramiczny z podpisem">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6343B39-165A-4B68-AA5C-581F5336313C}"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42C8C57-33F9-4259-AC4F-0E3F5BEC9B94}"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pl-PL"/>
              <a:t>Kliknij, aby edytować styl</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pl-PL"/>
              <a:t>Kliknij, aby edytować style wzorca tekstu</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748772B-8FA2-401F-A0A1-A59855EDBC3E}"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3DD5BDE-5A90-4611-82E9-0FC5746D30C5}"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4/9/2022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4/9/2022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4/9/2022</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09472EB-AC54-4713-BFC2-BEB621108C63}" type="datetimeFigureOut">
              <a:rPr lang="en-US" dirty="0"/>
              <a:t>4/9/2022</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4/9/2022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4/9/2022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4/9/2022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6ED06B6-C816-4861-964D-15A98395707D}"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0B1A8AB-EA7C-4B1B-9D73-E2551851FABE}"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4/9/2022</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geogebra.org/m/dfnc3kk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eogebra.org/classic/sz2gyjg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geogebra.org/m/ervxrnn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eogebra.org/m/ufeygxb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geogebra.org/m/ejw4etb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geogebra.org/m/pb9mzzf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geogebra.org/m/cqsz5nh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geogebra.org/m/uvuv7vq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54955" y="2099733"/>
            <a:ext cx="8825658" cy="1730145"/>
          </a:xfrm>
        </p:spPr>
        <p:txBody>
          <a:bodyPr/>
          <a:lstStyle/>
          <a:p>
            <a:r>
              <a:rPr lang="pl-PL" b="1" dirty="0"/>
              <a:t>Matematyka i </a:t>
            </a:r>
            <a:r>
              <a:rPr lang="pl-PL" b="1" dirty="0" err="1"/>
              <a:t>Geogebra</a:t>
            </a:r>
            <a:r>
              <a:rPr lang="pl-PL" b="1" dirty="0"/>
              <a:t> - STEM, czy STEAM?</a:t>
            </a:r>
          </a:p>
        </p:txBody>
      </p:sp>
      <p:sp>
        <p:nvSpPr>
          <p:cNvPr id="3" name="Podtytuł 2"/>
          <p:cNvSpPr>
            <a:spLocks noGrp="1"/>
          </p:cNvSpPr>
          <p:nvPr>
            <p:ph type="subTitle" idx="1"/>
          </p:nvPr>
        </p:nvSpPr>
        <p:spPr>
          <a:xfrm>
            <a:off x="1154955" y="4108173"/>
            <a:ext cx="8825658" cy="1868555"/>
          </a:xfrm>
        </p:spPr>
        <p:txBody>
          <a:bodyPr>
            <a:noAutofit/>
          </a:bodyPr>
          <a:lstStyle/>
          <a:p>
            <a:r>
              <a:rPr lang="pl-PL" sz="2400" dirty="0"/>
              <a:t>Konferencja w ramach szkolnego dnia talentów</a:t>
            </a:r>
          </a:p>
          <a:p>
            <a:r>
              <a:rPr lang="pl-PL" sz="2400" dirty="0" err="1"/>
              <a:t>Przygotowanie:</a:t>
            </a:r>
            <a:r>
              <a:rPr lang="pl-PL" sz="2400" dirty="0" err="1">
                <a:solidFill>
                  <a:srgbClr val="FF0000"/>
                </a:solidFill>
              </a:rPr>
              <a:t>uczniowie</a:t>
            </a:r>
            <a:r>
              <a:rPr lang="pl-PL" sz="2400" dirty="0">
                <a:solidFill>
                  <a:srgbClr val="FF0000"/>
                </a:solidFill>
              </a:rPr>
              <a:t> klasy 3Ga pod opieką </a:t>
            </a:r>
            <a:r>
              <a:rPr lang="pl-PL" sz="2400" dirty="0" err="1">
                <a:solidFill>
                  <a:srgbClr val="FF0000"/>
                </a:solidFill>
              </a:rPr>
              <a:t>p.p.Liliany</a:t>
            </a:r>
            <a:r>
              <a:rPr lang="pl-PL" sz="2400" dirty="0">
                <a:solidFill>
                  <a:srgbClr val="FF0000"/>
                </a:solidFill>
              </a:rPr>
              <a:t> </a:t>
            </a:r>
            <a:r>
              <a:rPr lang="pl-PL" sz="2400" dirty="0" err="1">
                <a:solidFill>
                  <a:srgbClr val="FF0000"/>
                </a:solidFill>
              </a:rPr>
              <a:t>skryckiej-gryc</a:t>
            </a:r>
            <a:endParaRPr lang="pl-PL" sz="2400" dirty="0">
              <a:solidFill>
                <a:srgbClr val="FF0000"/>
              </a:solidFill>
            </a:endParaRPr>
          </a:p>
          <a:p>
            <a:r>
              <a:rPr lang="pl-PL" sz="2400" dirty="0"/>
              <a:t>Poznań, 28 marca 2022 roku</a:t>
            </a:r>
          </a:p>
        </p:txBody>
      </p:sp>
    </p:spTree>
    <p:extLst>
      <p:ext uri="{BB962C8B-B14F-4D97-AF65-F5344CB8AC3E}">
        <p14:creationId xmlns:p14="http://schemas.microsoft.com/office/powerpoint/2010/main" val="2473594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54955" y="973669"/>
            <a:ext cx="6782037" cy="706964"/>
          </a:xfrm>
        </p:spPr>
        <p:txBody>
          <a:bodyPr/>
          <a:lstStyle/>
          <a:p>
            <a:r>
              <a:rPr lang="pl-PL" b="1" dirty="0"/>
              <a:t>„Ciąg Fibonacciego” - Żaneta Wieczorek </a:t>
            </a:r>
            <a:endParaRPr lang="pl-PL" dirty="0"/>
          </a:p>
        </p:txBody>
      </p:sp>
      <p:sp>
        <p:nvSpPr>
          <p:cNvPr id="3" name="Symbol zastępczy zawartości 2"/>
          <p:cNvSpPr>
            <a:spLocks noGrp="1"/>
          </p:cNvSpPr>
          <p:nvPr>
            <p:ph idx="1"/>
          </p:nvPr>
        </p:nvSpPr>
        <p:spPr>
          <a:xfrm>
            <a:off x="1154954" y="2603500"/>
            <a:ext cx="5617321" cy="3416300"/>
          </a:xfrm>
        </p:spPr>
        <p:txBody>
          <a:bodyPr>
            <a:normAutofit fontScale="92500"/>
          </a:bodyPr>
          <a:lstStyle/>
          <a:p>
            <a:pPr marL="0" indent="0">
              <a:buNone/>
            </a:pPr>
            <a:r>
              <a:rPr lang="pl-PL" dirty="0">
                <a:hlinkClick r:id="rId2"/>
              </a:rPr>
              <a:t>https://www.geogebra.org/m/dfnc3kkh</a:t>
            </a:r>
            <a:endParaRPr lang="pl-PL" dirty="0"/>
          </a:p>
          <a:p>
            <a:pPr marL="0" indent="0">
              <a:buNone/>
            </a:pPr>
            <a:r>
              <a:rPr lang="pl-PL" dirty="0"/>
              <a:t>Wykonana przeze mnie praca jest interpretacją definicji ciągu Fibonacciego. Aplet zawiera wykres przedstawiający umiejscowienie początkowych wyrazów tego ciągu wraz z opisami punktów </a:t>
            </a:r>
            <a:br>
              <a:rPr lang="pl-PL" dirty="0"/>
            </a:br>
            <a:r>
              <a:rPr lang="pl-PL" dirty="0"/>
              <a:t>i kolejnych kroków przy obliczaniu wyrazów (podpowiedzi pokazują się po wciśnięciu przycisku). Na widoku grafiki 2 przedstawiona została definicja, geneza oraz najważniejsze własności dotyczące tego ciągu. Dzięki pozostałym dwóm przyciskom można uwidocznić: zbiór kolejnych liczb należących do ciągu oraz jego wzór ogólny.</a:t>
            </a:r>
          </a:p>
          <a:p>
            <a:pPr marL="0" indent="0">
              <a:buNone/>
            </a:pPr>
            <a:endParaRPr lang="pl-PL" dirty="0"/>
          </a:p>
          <a:p>
            <a:pPr marL="0" indent="0">
              <a:buNone/>
            </a:pPr>
            <a:endParaRPr lang="pl-PL" dirty="0"/>
          </a:p>
          <a:p>
            <a:endParaRPr lang="pl-PL" dirty="0"/>
          </a:p>
          <a:p>
            <a:endParaRPr lang="pl-PL" dirty="0"/>
          </a:p>
        </p:txBody>
      </p:sp>
      <p:pic>
        <p:nvPicPr>
          <p:cNvPr id="5" name="Obraz 4"/>
          <p:cNvPicPr>
            <a:picLocks noChangeAspect="1"/>
          </p:cNvPicPr>
          <p:nvPr/>
        </p:nvPicPr>
        <p:blipFill>
          <a:blip r:embed="rId3"/>
          <a:stretch>
            <a:fillRect/>
          </a:stretch>
        </p:blipFill>
        <p:spPr>
          <a:xfrm>
            <a:off x="6772276" y="2771775"/>
            <a:ext cx="4662488" cy="3248025"/>
          </a:xfrm>
          <a:prstGeom prst="rect">
            <a:avLst/>
          </a:prstGeom>
        </p:spPr>
      </p:pic>
    </p:spTree>
    <p:extLst>
      <p:ext uri="{BB962C8B-B14F-4D97-AF65-F5344CB8AC3E}">
        <p14:creationId xmlns:p14="http://schemas.microsoft.com/office/powerpoint/2010/main" val="171644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Autofit/>
          </a:bodyPr>
          <a:lstStyle/>
          <a:p>
            <a:r>
              <a:rPr lang="pl-PL" sz="4000" b="1" dirty="0">
                <a:solidFill>
                  <a:srgbClr val="FF0000"/>
                </a:solidFill>
              </a:rPr>
              <a:t>Dziękujemy za uwagę!</a:t>
            </a:r>
          </a:p>
        </p:txBody>
      </p:sp>
      <p:sp>
        <p:nvSpPr>
          <p:cNvPr id="6" name="Symbol zastępczy tekstu 5"/>
          <p:cNvSpPr>
            <a:spLocks noGrp="1"/>
          </p:cNvSpPr>
          <p:nvPr>
            <p:ph type="body" sz="half" idx="2"/>
          </p:nvPr>
        </p:nvSpPr>
        <p:spPr/>
        <p:txBody>
          <a:bodyPr/>
          <a:lstStyle/>
          <a:p>
            <a:r>
              <a:rPr lang="pl-PL" dirty="0"/>
              <a:t>Zdjęcia: </a:t>
            </a:r>
            <a:r>
              <a:rPr lang="pl-PL" dirty="0" err="1"/>
              <a:t>internet</a:t>
            </a:r>
            <a:endParaRPr lang="pl-PL" dirty="0"/>
          </a:p>
        </p:txBody>
      </p:sp>
      <p:pic>
        <p:nvPicPr>
          <p:cNvPr id="3" name="Symbol zastępczy obrazu 2"/>
          <p:cNvPicPr>
            <a:picLocks noGrp="1" noChangeAspect="1"/>
          </p:cNvPicPr>
          <p:nvPr>
            <p:ph type="pic" idx="1"/>
          </p:nvPr>
        </p:nvPicPr>
        <p:blipFill>
          <a:blip r:embed="rId2"/>
          <a:srcRect t="809" b="809"/>
          <a:stretch>
            <a:fillRect/>
          </a:stretch>
        </p:blipFill>
        <p:spPr>
          <a:xfrm>
            <a:off x="1683592" y="771525"/>
            <a:ext cx="8825658" cy="3429000"/>
          </a:xfrm>
          <a:prstGeom prst="rect">
            <a:avLst/>
          </a:prstGeom>
        </p:spPr>
      </p:pic>
    </p:spTree>
    <p:extLst>
      <p:ext uri="{BB962C8B-B14F-4D97-AF65-F5344CB8AC3E}">
        <p14:creationId xmlns:p14="http://schemas.microsoft.com/office/powerpoint/2010/main" val="239896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3440" y="616205"/>
            <a:ext cx="11094720" cy="2151379"/>
          </a:xfrm>
        </p:spPr>
        <p:txBody>
          <a:bodyPr/>
          <a:lstStyle/>
          <a:p>
            <a:r>
              <a:rPr lang="pl-PL" b="1" dirty="0"/>
              <a:t>„Zderzenie sprężyste” - Filip Baranowski</a:t>
            </a:r>
            <a:r>
              <a:rPr lang="pl-PL" dirty="0"/>
              <a:t> (zdobywca I miejsca w konkursie </a:t>
            </a:r>
            <a:r>
              <a:rPr lang="pl-PL" dirty="0" err="1"/>
              <a:t>MaGIK</a:t>
            </a:r>
            <a:r>
              <a:rPr lang="pl-PL" dirty="0"/>
              <a:t> 2021)</a:t>
            </a:r>
            <a:br>
              <a:rPr lang="pl-PL" dirty="0"/>
            </a:br>
            <a:endParaRPr lang="pl-PL" dirty="0"/>
          </a:p>
        </p:txBody>
      </p:sp>
      <p:sp>
        <p:nvSpPr>
          <p:cNvPr id="3" name="Symbol zastępczy zawartości 2"/>
          <p:cNvSpPr>
            <a:spLocks noGrp="1"/>
          </p:cNvSpPr>
          <p:nvPr>
            <p:ph idx="1"/>
          </p:nvPr>
        </p:nvSpPr>
        <p:spPr>
          <a:xfrm>
            <a:off x="1154953" y="2478157"/>
            <a:ext cx="8825659" cy="3992747"/>
          </a:xfrm>
        </p:spPr>
        <p:txBody>
          <a:bodyPr>
            <a:normAutofit/>
          </a:bodyPr>
          <a:lstStyle/>
          <a:p>
            <a:pPr marL="0" indent="0">
              <a:buNone/>
            </a:pPr>
            <a:r>
              <a:rPr lang="pl-PL" dirty="0">
                <a:solidFill>
                  <a:schemeClr val="tx1"/>
                </a:solidFill>
                <a:hlinkClick r:id="rId2"/>
              </a:rPr>
              <a:t>https://www.geogebra.org/classic/sz2gyjgd</a:t>
            </a:r>
            <a:endParaRPr lang="pl-PL" dirty="0">
              <a:solidFill>
                <a:schemeClr val="tx1"/>
              </a:solidFill>
            </a:endParaRPr>
          </a:p>
          <a:p>
            <a:pPr marL="0" indent="0">
              <a:buNone/>
            </a:pPr>
            <a:r>
              <a:rPr lang="pl-PL" dirty="0"/>
              <a:t>Aplet wizualizuje zderzenia sprężyste centralne dwóch kul . Mają one miejsce, kiedy dwa obiekty poruszające się po jednej prostej zderzają się ze sobą, </a:t>
            </a:r>
            <a:br>
              <a:rPr lang="pl-PL" dirty="0"/>
            </a:br>
            <a:r>
              <a:rPr lang="pl-PL" dirty="0"/>
              <a:t>a w tym procesie żadne z ciał nie ulega zniekształceniu i całkowity pęd oraz całkowita energia kinetyczna pozostają zachowane. Zderzenia sprężyste są częścią fizyki nieintuicyjną dla uczniów. Rezultaty zderzeń są trudne do przewidzenia bez przeprowadzenia szczegółowych obliczeń. Dlatego czasami mogą być zaskakujące, jak chociażby w przypadku popularnej zabawki edukacyjnej </a:t>
            </a:r>
            <a:r>
              <a:rPr lang="pl-PL" b="1" dirty="0"/>
              <a:t>„kołyska Newtona”</a:t>
            </a:r>
            <a:r>
              <a:rPr lang="pl-PL" dirty="0"/>
              <a:t>.</a:t>
            </a:r>
            <a:r>
              <a:rPr lang="pl-PL" b="1" dirty="0"/>
              <a:t> </a:t>
            </a:r>
            <a:r>
              <a:rPr lang="pl-PL" dirty="0"/>
              <a:t>Opracowany aplet ma za zadanie zwiększyć intuicyjne zrozumienie zjawisk zachodzących przy zderzeniach sprężystych i wyrobić umiejętności szacowania najbardziej prawdopodobnych rezultatów.</a:t>
            </a:r>
          </a:p>
        </p:txBody>
      </p:sp>
      <p:pic>
        <p:nvPicPr>
          <p:cNvPr id="5" name="Obraz 4"/>
          <p:cNvPicPr>
            <a:picLocks noChangeAspect="1"/>
          </p:cNvPicPr>
          <p:nvPr/>
        </p:nvPicPr>
        <p:blipFill>
          <a:blip r:embed="rId3"/>
          <a:stretch>
            <a:fillRect/>
          </a:stretch>
        </p:blipFill>
        <p:spPr>
          <a:xfrm>
            <a:off x="8313737" y="3662362"/>
            <a:ext cx="3333750" cy="3019425"/>
          </a:xfrm>
          <a:prstGeom prst="rect">
            <a:avLst/>
          </a:prstGeom>
        </p:spPr>
      </p:pic>
    </p:spTree>
    <p:extLst>
      <p:ext uri="{BB962C8B-B14F-4D97-AF65-F5344CB8AC3E}">
        <p14:creationId xmlns:p14="http://schemas.microsoft.com/office/powerpoint/2010/main" val="225624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904" y="1132165"/>
            <a:ext cx="9985248" cy="706964"/>
          </a:xfrm>
        </p:spPr>
        <p:txBody>
          <a:bodyPr/>
          <a:lstStyle/>
          <a:p>
            <a:r>
              <a:rPr lang="pl-PL" b="1" dirty="0"/>
              <a:t>„Rzut ukośny” - Maciej Zagórski</a:t>
            </a:r>
            <a:r>
              <a:rPr lang="pl-PL" dirty="0"/>
              <a:t> (zdobywca III miejsca w konkursie </a:t>
            </a:r>
            <a:r>
              <a:rPr lang="pl-PL" dirty="0" err="1"/>
              <a:t>MaGIK</a:t>
            </a:r>
            <a:r>
              <a:rPr lang="pl-PL" dirty="0"/>
              <a:t> 2021)</a:t>
            </a:r>
            <a:br>
              <a:rPr lang="pl-PL" dirty="0"/>
            </a:br>
            <a:endParaRPr lang="pl-PL" dirty="0"/>
          </a:p>
        </p:txBody>
      </p:sp>
      <p:sp>
        <p:nvSpPr>
          <p:cNvPr id="3" name="Symbol zastępczy zawartości 2"/>
          <p:cNvSpPr>
            <a:spLocks noGrp="1"/>
          </p:cNvSpPr>
          <p:nvPr>
            <p:ph idx="1"/>
          </p:nvPr>
        </p:nvSpPr>
        <p:spPr>
          <a:xfrm>
            <a:off x="543339" y="2603500"/>
            <a:ext cx="6745358" cy="3678030"/>
          </a:xfrm>
        </p:spPr>
        <p:txBody>
          <a:bodyPr>
            <a:normAutofit fontScale="92500" lnSpcReduction="20000"/>
          </a:bodyPr>
          <a:lstStyle/>
          <a:p>
            <a:pPr marL="0" indent="0">
              <a:buNone/>
            </a:pPr>
            <a:r>
              <a:rPr lang="pl-PL" dirty="0">
                <a:hlinkClick r:id="rId2"/>
              </a:rPr>
              <a:t>https://www.geogebra.org/m/ervxrnnb</a:t>
            </a:r>
            <a:endParaRPr lang="pl-PL" dirty="0"/>
          </a:p>
          <a:p>
            <a:r>
              <a:rPr lang="pl-PL" dirty="0"/>
              <a:t>Rzut ukośny jest to ruch w polu grawitacyjnym  </a:t>
            </a:r>
            <a:br>
              <a:rPr lang="pl-PL" dirty="0"/>
            </a:br>
            <a:r>
              <a:rPr lang="pl-PL" dirty="0"/>
              <a:t>z prędkością początkową skierowaną  ukośnie do kierunku pola. Ruch ten odpowiada ruchowi ciała rzuconego </a:t>
            </a:r>
            <a:br>
              <a:rPr lang="pl-PL" dirty="0"/>
            </a:br>
            <a:r>
              <a:rPr lang="pl-PL" dirty="0"/>
              <a:t>pod kątem do poziomu. Za rzut ukośny uznaje się również ruch ciała w kierunku ukośnym do jednorodnego pola elektrycznego.</a:t>
            </a:r>
          </a:p>
          <a:p>
            <a:r>
              <a:rPr lang="pl-PL" dirty="0"/>
              <a:t>Stworzony przeze mnie aplet pozwala na symulacje przeprowadzenia rzutu ukośnego, przy możliwości zmiany niektórych parametrów: początkowej wysokości, prędkości oraz kąta wyrzutu. </a:t>
            </a:r>
          </a:p>
          <a:p>
            <a:r>
              <a:rPr lang="pl-PL" dirty="0"/>
              <a:t>Dodatkowo aplet umożliwia obliczenie zasięgu rzutu, czas lotu oraz maksymalną wysokość, na jaką wzniesie się obiekt.</a:t>
            </a:r>
          </a:p>
          <a:p>
            <a:pPr marL="0" indent="0">
              <a:buNone/>
            </a:pPr>
            <a:endParaRPr lang="pl-PL" dirty="0"/>
          </a:p>
          <a:p>
            <a:pPr marL="0" indent="0">
              <a:buNone/>
            </a:pPr>
            <a:endParaRPr lang="pl-PL" dirty="0"/>
          </a:p>
          <a:p>
            <a:endParaRPr lang="pl-PL" dirty="0"/>
          </a:p>
        </p:txBody>
      </p:sp>
      <p:pic>
        <p:nvPicPr>
          <p:cNvPr id="4" name="Obraz 3"/>
          <p:cNvPicPr>
            <a:picLocks noChangeAspect="1"/>
          </p:cNvPicPr>
          <p:nvPr/>
        </p:nvPicPr>
        <p:blipFill>
          <a:blip r:embed="rId3"/>
          <a:stretch>
            <a:fillRect/>
          </a:stretch>
        </p:blipFill>
        <p:spPr>
          <a:xfrm>
            <a:off x="7807038" y="3282604"/>
            <a:ext cx="3914775" cy="3252275"/>
          </a:xfrm>
          <a:prstGeom prst="rect">
            <a:avLst/>
          </a:prstGeom>
        </p:spPr>
      </p:pic>
    </p:spTree>
    <p:extLst>
      <p:ext uri="{BB962C8B-B14F-4D97-AF65-F5344CB8AC3E}">
        <p14:creationId xmlns:p14="http://schemas.microsoft.com/office/powerpoint/2010/main" val="356616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53312" y="973669"/>
            <a:ext cx="9144000" cy="706964"/>
          </a:xfrm>
        </p:spPr>
        <p:txBody>
          <a:bodyPr/>
          <a:lstStyle/>
          <a:p>
            <a:r>
              <a:rPr lang="pl-PL" b="1" dirty="0"/>
              <a:t>„Krzywa koła zębatego” - Dawid Runka </a:t>
            </a:r>
            <a:r>
              <a:rPr lang="pl-PL" dirty="0"/>
              <a:t>(wyróżnienie w konkursie </a:t>
            </a:r>
            <a:r>
              <a:rPr lang="pl-PL" dirty="0" err="1"/>
              <a:t>MaGIK</a:t>
            </a:r>
            <a:r>
              <a:rPr lang="pl-PL" dirty="0"/>
              <a:t> 2021)</a:t>
            </a:r>
          </a:p>
        </p:txBody>
      </p:sp>
      <p:sp>
        <p:nvSpPr>
          <p:cNvPr id="3" name="Symbol zastępczy zawartości 2"/>
          <p:cNvSpPr>
            <a:spLocks noGrp="1"/>
          </p:cNvSpPr>
          <p:nvPr>
            <p:ph idx="1"/>
          </p:nvPr>
        </p:nvSpPr>
        <p:spPr/>
        <p:txBody>
          <a:bodyPr/>
          <a:lstStyle/>
          <a:p>
            <a:pPr marL="0" indent="0">
              <a:buNone/>
            </a:pPr>
            <a:r>
              <a:rPr lang="pl-PL" dirty="0"/>
              <a:t> </a:t>
            </a:r>
            <a:r>
              <a:rPr lang="pl-PL" dirty="0">
                <a:hlinkClick r:id="rId2"/>
              </a:rPr>
              <a:t>www.geogebra.org/m/ufeygxbz</a:t>
            </a:r>
            <a:endParaRPr lang="pl-PL" dirty="0"/>
          </a:p>
          <a:p>
            <a:pPr marL="0" indent="0">
              <a:buNone/>
            </a:pPr>
            <a:endParaRPr lang="pl-PL" dirty="0"/>
          </a:p>
          <a:p>
            <a:pPr marL="0" indent="0">
              <a:buNone/>
            </a:pPr>
            <a:endParaRPr lang="pl-PL" dirty="0"/>
          </a:p>
        </p:txBody>
      </p:sp>
      <p:pic>
        <p:nvPicPr>
          <p:cNvPr id="4" name="Obraz 3"/>
          <p:cNvPicPr>
            <a:picLocks noChangeAspect="1"/>
          </p:cNvPicPr>
          <p:nvPr/>
        </p:nvPicPr>
        <p:blipFill>
          <a:blip r:embed="rId3"/>
          <a:stretch>
            <a:fillRect/>
          </a:stretch>
        </p:blipFill>
        <p:spPr>
          <a:xfrm>
            <a:off x="3914775" y="3036585"/>
            <a:ext cx="7648996" cy="3454702"/>
          </a:xfrm>
          <a:prstGeom prst="rect">
            <a:avLst/>
          </a:prstGeom>
        </p:spPr>
      </p:pic>
    </p:spTree>
    <p:extLst>
      <p:ext uri="{BB962C8B-B14F-4D97-AF65-F5344CB8AC3E}">
        <p14:creationId xmlns:p14="http://schemas.microsoft.com/office/powerpoint/2010/main" val="209343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3168" y="973668"/>
            <a:ext cx="9704832" cy="928283"/>
          </a:xfrm>
        </p:spPr>
        <p:txBody>
          <a:bodyPr/>
          <a:lstStyle/>
          <a:p>
            <a:r>
              <a:rPr lang="pl-PL" b="1" dirty="0"/>
              <a:t>„Dama z graniastosłupem” - Dominika Troć </a:t>
            </a:r>
            <a:r>
              <a:rPr lang="pl-PL" dirty="0"/>
              <a:t>(wyróżnienie w konkursie </a:t>
            </a:r>
            <a:r>
              <a:rPr lang="pl-PL" dirty="0" err="1"/>
              <a:t>MaGIK</a:t>
            </a:r>
            <a:r>
              <a:rPr lang="pl-PL" dirty="0"/>
              <a:t> 2021)</a:t>
            </a:r>
            <a:br>
              <a:rPr lang="pl-PL" dirty="0"/>
            </a:br>
            <a:endParaRPr lang="pl-PL" dirty="0"/>
          </a:p>
        </p:txBody>
      </p:sp>
      <p:sp>
        <p:nvSpPr>
          <p:cNvPr id="3" name="Symbol zastępczy zawartości 2"/>
          <p:cNvSpPr>
            <a:spLocks noGrp="1"/>
          </p:cNvSpPr>
          <p:nvPr>
            <p:ph idx="1"/>
          </p:nvPr>
        </p:nvSpPr>
        <p:spPr>
          <a:xfrm>
            <a:off x="4214814" y="3271838"/>
            <a:ext cx="7443786" cy="3157536"/>
          </a:xfrm>
        </p:spPr>
        <p:txBody>
          <a:bodyPr>
            <a:normAutofit/>
          </a:bodyPr>
          <a:lstStyle/>
          <a:p>
            <a:pPr marL="0" indent="0">
              <a:buNone/>
            </a:pPr>
            <a:r>
              <a:rPr lang="pl-PL" dirty="0">
                <a:hlinkClick r:id="rId2"/>
              </a:rPr>
              <a:t>https://www.geogebra.org/m/ejw4etbu</a:t>
            </a:r>
            <a:endParaRPr lang="pl-PL" dirty="0"/>
          </a:p>
          <a:p>
            <a:pPr marL="0" indent="0">
              <a:buNone/>
            </a:pPr>
            <a:r>
              <a:rPr lang="pl-PL" b="1" i="1" dirty="0"/>
              <a:t>„Dama z gronostajem" </a:t>
            </a:r>
            <a:r>
              <a:rPr lang="pl-PL" i="1" dirty="0"/>
              <a:t>Leonardo da Vinci </a:t>
            </a:r>
            <a:r>
              <a:rPr lang="pl-PL" dirty="0"/>
              <a:t>(c. 1489r.) została namalowana przy użyciu techniki olejnej i tempery. Przedstawiona jest na czarnym tle za pomocą ciemnych i żywych kolorów. </a:t>
            </a:r>
          </a:p>
          <a:p>
            <a:pPr marL="0" indent="0">
              <a:buNone/>
            </a:pPr>
            <a:r>
              <a:rPr lang="pl-PL" b="1" i="1" dirty="0"/>
              <a:t>„Dama z graniastosłupem" </a:t>
            </a:r>
            <a:r>
              <a:rPr lang="pl-PL" dirty="0"/>
              <a:t>to wersja znanego nam dzieła odpowiadająca gustom matematyków. Tutaj tytułowa dama ujawnia się jako złożenie licznych wielokątów oraz odcinków, które odzwierciedlają jej charakterystyczny uśmiech. Natomiast jej pupil przybrał formę pieszczotliwego graniastosłupa. </a:t>
            </a:r>
          </a:p>
          <a:p>
            <a:pPr marL="0" indent="0">
              <a:buNone/>
            </a:pPr>
            <a:endParaRPr lang="pl-PL" dirty="0"/>
          </a:p>
          <a:p>
            <a:endParaRPr lang="pl-PL" dirty="0"/>
          </a:p>
        </p:txBody>
      </p:sp>
      <p:pic>
        <p:nvPicPr>
          <p:cNvPr id="4" name="Obraz 3"/>
          <p:cNvPicPr>
            <a:picLocks noChangeAspect="1"/>
          </p:cNvPicPr>
          <p:nvPr/>
        </p:nvPicPr>
        <p:blipFill>
          <a:blip r:embed="rId3"/>
          <a:stretch>
            <a:fillRect/>
          </a:stretch>
        </p:blipFill>
        <p:spPr>
          <a:xfrm>
            <a:off x="530343" y="2603500"/>
            <a:ext cx="3151792" cy="3825875"/>
          </a:xfrm>
          <a:prstGeom prst="rect">
            <a:avLst/>
          </a:prstGeom>
        </p:spPr>
      </p:pic>
    </p:spTree>
    <p:extLst>
      <p:ext uri="{BB962C8B-B14F-4D97-AF65-F5344CB8AC3E}">
        <p14:creationId xmlns:p14="http://schemas.microsoft.com/office/powerpoint/2010/main" val="330810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6880" y="973669"/>
            <a:ext cx="8680704" cy="706964"/>
          </a:xfrm>
        </p:spPr>
        <p:txBody>
          <a:bodyPr/>
          <a:lstStyle/>
          <a:p>
            <a:r>
              <a:rPr lang="pl-PL" b="1" dirty="0"/>
              <a:t>„Bramki logiczne” - Michał Ziomek </a:t>
            </a:r>
            <a:r>
              <a:rPr lang="pl-PL" dirty="0"/>
              <a:t>(wyróżnienie w konkursie </a:t>
            </a:r>
            <a:r>
              <a:rPr lang="pl-PL" dirty="0" err="1"/>
              <a:t>MaGIK</a:t>
            </a:r>
            <a:r>
              <a:rPr lang="pl-PL" dirty="0"/>
              <a:t> 2021)</a:t>
            </a:r>
          </a:p>
        </p:txBody>
      </p:sp>
      <p:sp>
        <p:nvSpPr>
          <p:cNvPr id="3" name="Symbol zastępczy zawartości 2"/>
          <p:cNvSpPr>
            <a:spLocks noGrp="1"/>
          </p:cNvSpPr>
          <p:nvPr>
            <p:ph idx="1"/>
          </p:nvPr>
        </p:nvSpPr>
        <p:spPr/>
        <p:txBody>
          <a:bodyPr/>
          <a:lstStyle/>
          <a:p>
            <a:pPr marL="0" indent="0">
              <a:buNone/>
            </a:pPr>
            <a:endParaRPr lang="pl-PL" dirty="0"/>
          </a:p>
        </p:txBody>
      </p:sp>
    </p:spTree>
    <p:extLst>
      <p:ext uri="{BB962C8B-B14F-4D97-AF65-F5344CB8AC3E}">
        <p14:creationId xmlns:p14="http://schemas.microsoft.com/office/powerpoint/2010/main" val="332256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63040" y="863941"/>
            <a:ext cx="8517573" cy="706964"/>
          </a:xfrm>
        </p:spPr>
        <p:txBody>
          <a:bodyPr/>
          <a:lstStyle/>
          <a:p>
            <a:r>
              <a:rPr lang="pl-PL" b="1" dirty="0"/>
              <a:t>„Pochodna funkcji w punkcie” - Agata Rzetelska </a:t>
            </a:r>
            <a:endParaRPr lang="pl-PL" dirty="0"/>
          </a:p>
        </p:txBody>
      </p:sp>
      <p:sp>
        <p:nvSpPr>
          <p:cNvPr id="3" name="Symbol zastępczy zawartości 2"/>
          <p:cNvSpPr>
            <a:spLocks noGrp="1"/>
          </p:cNvSpPr>
          <p:nvPr>
            <p:ph idx="1"/>
          </p:nvPr>
        </p:nvSpPr>
        <p:spPr/>
        <p:txBody>
          <a:bodyPr/>
          <a:lstStyle/>
          <a:p>
            <a:pPr marL="0" indent="0">
              <a:buNone/>
            </a:pPr>
            <a:r>
              <a:rPr lang="pl-PL" dirty="0">
                <a:hlinkClick r:id="rId2"/>
              </a:rPr>
              <a:t>https://www.geogebra.org/m/pb9mzzfa</a:t>
            </a:r>
            <a:endParaRPr lang="pl-PL" dirty="0"/>
          </a:p>
          <a:p>
            <a:pPr marL="0" indent="0">
              <a:buNone/>
            </a:pPr>
            <a:endParaRPr lang="pl-PL" dirty="0"/>
          </a:p>
          <a:p>
            <a:endParaRPr lang="pl-PL" dirty="0"/>
          </a:p>
        </p:txBody>
      </p:sp>
      <p:pic>
        <p:nvPicPr>
          <p:cNvPr id="4" name="Obraz 3"/>
          <p:cNvPicPr>
            <a:picLocks noChangeAspect="1"/>
          </p:cNvPicPr>
          <p:nvPr/>
        </p:nvPicPr>
        <p:blipFill>
          <a:blip r:embed="rId3"/>
          <a:stretch>
            <a:fillRect/>
          </a:stretch>
        </p:blipFill>
        <p:spPr>
          <a:xfrm>
            <a:off x="6372226" y="2790580"/>
            <a:ext cx="5301460" cy="3529257"/>
          </a:xfrm>
          <a:prstGeom prst="rect">
            <a:avLst/>
          </a:prstGeom>
        </p:spPr>
      </p:pic>
    </p:spTree>
    <p:extLst>
      <p:ext uri="{BB962C8B-B14F-4D97-AF65-F5344CB8AC3E}">
        <p14:creationId xmlns:p14="http://schemas.microsoft.com/office/powerpoint/2010/main" val="1517311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„Wizualizacja wykresu funkcji y=sin(x) i y=cos(x)” - Jakub </a:t>
            </a:r>
            <a:r>
              <a:rPr lang="pl-PL" b="1" dirty="0" err="1"/>
              <a:t>Świdłowski</a:t>
            </a:r>
            <a:r>
              <a:rPr lang="pl-PL" b="1" dirty="0"/>
              <a:t> </a:t>
            </a:r>
            <a:endParaRPr lang="pl-PL" dirty="0"/>
          </a:p>
        </p:txBody>
      </p:sp>
      <p:sp>
        <p:nvSpPr>
          <p:cNvPr id="3" name="Symbol zastępczy zawartości 2"/>
          <p:cNvSpPr>
            <a:spLocks noGrp="1"/>
          </p:cNvSpPr>
          <p:nvPr>
            <p:ph idx="1"/>
          </p:nvPr>
        </p:nvSpPr>
        <p:spPr/>
        <p:txBody>
          <a:bodyPr/>
          <a:lstStyle/>
          <a:p>
            <a:pPr marL="0" indent="0">
              <a:buNone/>
            </a:pPr>
            <a:r>
              <a:rPr lang="pl-PL" dirty="0">
                <a:hlinkClick r:id="rId2"/>
              </a:rPr>
              <a:t>https://www.geogebra.org/m/cqsz5nhb</a:t>
            </a:r>
            <a:endParaRPr lang="pl-PL" dirty="0"/>
          </a:p>
          <a:p>
            <a:pPr marL="0" indent="0">
              <a:buNone/>
            </a:pPr>
            <a:r>
              <a:rPr lang="pl-PL" dirty="0"/>
              <a:t>Kalkulator (wizualizacja) funkcji sinus i cosinus.</a:t>
            </a:r>
          </a:p>
          <a:p>
            <a:pPr marL="0" indent="0">
              <a:buNone/>
            </a:pPr>
            <a:endParaRPr lang="pl-PL" dirty="0"/>
          </a:p>
          <a:p>
            <a:pPr marL="0" indent="0">
              <a:buNone/>
            </a:pPr>
            <a:endParaRPr lang="pl-PL" dirty="0"/>
          </a:p>
        </p:txBody>
      </p:sp>
      <p:pic>
        <p:nvPicPr>
          <p:cNvPr id="5" name="Obraz 4"/>
          <p:cNvPicPr>
            <a:picLocks noChangeAspect="1"/>
          </p:cNvPicPr>
          <p:nvPr/>
        </p:nvPicPr>
        <p:blipFill>
          <a:blip r:embed="rId3"/>
          <a:stretch>
            <a:fillRect/>
          </a:stretch>
        </p:blipFill>
        <p:spPr>
          <a:xfrm>
            <a:off x="6719887" y="3509962"/>
            <a:ext cx="4867275" cy="2833688"/>
          </a:xfrm>
          <a:prstGeom prst="rect">
            <a:avLst/>
          </a:prstGeom>
        </p:spPr>
      </p:pic>
    </p:spTree>
    <p:extLst>
      <p:ext uri="{BB962C8B-B14F-4D97-AF65-F5344CB8AC3E}">
        <p14:creationId xmlns:p14="http://schemas.microsoft.com/office/powerpoint/2010/main" val="4166291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„Odbicie fali kulistej”</a:t>
            </a:r>
            <a:br>
              <a:rPr lang="pl-PL" dirty="0"/>
            </a:br>
            <a:r>
              <a:rPr lang="pl-PL" b="1" dirty="0"/>
              <a:t>- Dominika Stachowiak </a:t>
            </a:r>
            <a:endParaRPr lang="pl-PL" dirty="0"/>
          </a:p>
        </p:txBody>
      </p:sp>
      <p:sp>
        <p:nvSpPr>
          <p:cNvPr id="3" name="Symbol zastępczy zawartości 2"/>
          <p:cNvSpPr>
            <a:spLocks noGrp="1"/>
          </p:cNvSpPr>
          <p:nvPr>
            <p:ph idx="1"/>
          </p:nvPr>
        </p:nvSpPr>
        <p:spPr>
          <a:xfrm>
            <a:off x="500062" y="2603500"/>
            <a:ext cx="6202119" cy="3788802"/>
          </a:xfrm>
        </p:spPr>
        <p:txBody>
          <a:bodyPr>
            <a:normAutofit fontScale="92500" lnSpcReduction="20000"/>
          </a:bodyPr>
          <a:lstStyle/>
          <a:p>
            <a:pPr marL="0" indent="0">
              <a:buNone/>
            </a:pPr>
            <a:r>
              <a:rPr lang="pl-PL" dirty="0">
                <a:hlinkClick r:id="rId2"/>
              </a:rPr>
              <a:t>www.geogebra.org/m/uvuv7vqt</a:t>
            </a:r>
            <a:endParaRPr lang="pl-PL" dirty="0"/>
          </a:p>
          <a:p>
            <a:pPr marL="0" indent="0">
              <a:buNone/>
            </a:pPr>
            <a:r>
              <a:rPr lang="pl-PL" dirty="0"/>
              <a:t>Odbicie fali</a:t>
            </a:r>
          </a:p>
          <a:p>
            <a:pPr marL="0" indent="0">
              <a:buNone/>
            </a:pPr>
            <a:r>
              <a:rPr lang="pl-PL" dirty="0"/>
              <a:t>- fiz. zjawisko polegające na tym, że przy padaniu fali </a:t>
            </a:r>
            <a:br>
              <a:rPr lang="pl-PL" dirty="0"/>
            </a:br>
            <a:r>
              <a:rPr lang="pl-PL" dirty="0"/>
              <a:t>na granicę ośrodków powstaje fala rozchodząca się </a:t>
            </a:r>
            <a:br>
              <a:rPr lang="pl-PL" dirty="0"/>
            </a:br>
            <a:r>
              <a:rPr lang="pl-PL" dirty="0"/>
              <a:t>od granicy w stronę pierwszego ośrodka. Odbicie fal wyjaśnia konstrukcja, opierająca się na zasadzie Huygensa, głoszącej, że każdy punkt, do którego dociera fala staje się źródłem wtórnej fali kulistej. Do zjawiska odbicia fal stosuje się prawa odbicia i załamania: jeśli fala przechodząc z ośrodka 1 do ośrodka 2 ulega na granicy tych ośrodków odbiciu i załamaniu, kąt odbicia jest równy kątowi padania. Zjawisko odbicia fal jest szeroko wykorzystywane w praktyce; stanowi m.in. podstawę działania różnego rodzaju soczewek i zwierciadeł (optycznych, akustycznych), falowodów.</a:t>
            </a:r>
          </a:p>
          <a:p>
            <a:pPr marL="0" indent="0">
              <a:buNone/>
            </a:pPr>
            <a:r>
              <a:rPr lang="pl-PL" dirty="0"/>
              <a:t>W aplecie pominęłam zjawisko załamania fali.</a:t>
            </a:r>
          </a:p>
          <a:p>
            <a:pPr marL="0" indent="0">
              <a:buNone/>
            </a:pPr>
            <a:endParaRPr lang="pl-PL" dirty="0"/>
          </a:p>
        </p:txBody>
      </p:sp>
      <p:pic>
        <p:nvPicPr>
          <p:cNvPr id="4" name="Obraz 3"/>
          <p:cNvPicPr>
            <a:picLocks noChangeAspect="1"/>
          </p:cNvPicPr>
          <p:nvPr/>
        </p:nvPicPr>
        <p:blipFill>
          <a:blip r:embed="rId3"/>
          <a:stretch>
            <a:fillRect/>
          </a:stretch>
        </p:blipFill>
        <p:spPr>
          <a:xfrm>
            <a:off x="6702182" y="2889250"/>
            <a:ext cx="4956418" cy="3503052"/>
          </a:xfrm>
          <a:prstGeom prst="rect">
            <a:avLst/>
          </a:prstGeom>
        </p:spPr>
      </p:pic>
    </p:spTree>
    <p:extLst>
      <p:ext uri="{BB962C8B-B14F-4D97-AF65-F5344CB8AC3E}">
        <p14:creationId xmlns:p14="http://schemas.microsoft.com/office/powerpoint/2010/main" val="2371341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Niestandardowy 3">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002060"/>
      </a:hlink>
      <a:folHlink>
        <a:srgbClr val="00206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
  <TotalTime>126</TotalTime>
  <Words>728</Words>
  <Application>Microsoft Office PowerPoint</Application>
  <PresentationFormat>Panoramiczny</PresentationFormat>
  <Paragraphs>37</Paragraphs>
  <Slides>11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Arial</vt:lpstr>
      <vt:lpstr>Century Gothic</vt:lpstr>
      <vt:lpstr>Wingdings 3</vt:lpstr>
      <vt:lpstr>Jon (sala konferencyjna)</vt:lpstr>
      <vt:lpstr>Matematyka i Geogebra - STEM, czy STEAM?</vt:lpstr>
      <vt:lpstr>„Zderzenie sprężyste” - Filip Baranowski (zdobywca I miejsca w konkursie MaGIK 2021) </vt:lpstr>
      <vt:lpstr>„Rzut ukośny” - Maciej Zagórski (zdobywca III miejsca w konkursie MaGIK 2021) </vt:lpstr>
      <vt:lpstr>„Krzywa koła zębatego” - Dawid Runka (wyróżnienie w konkursie MaGIK 2021)</vt:lpstr>
      <vt:lpstr>„Dama z graniastosłupem” - Dominika Troć (wyróżnienie w konkursie MaGIK 2021) </vt:lpstr>
      <vt:lpstr>„Bramki logiczne” - Michał Ziomek (wyróżnienie w konkursie MaGIK 2021)</vt:lpstr>
      <vt:lpstr>„Pochodna funkcji w punkcie” - Agata Rzetelska </vt:lpstr>
      <vt:lpstr>„Wizualizacja wykresu funkcji y=sin(x) i y=cos(x)” - Jakub Świdłowski </vt:lpstr>
      <vt:lpstr>„Odbicie fali kulistej” - Dominika Stachowiak </vt:lpstr>
      <vt:lpstr>„Ciąg Fibonacciego” - Żaneta Wieczorek </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Matematyka i Geogebra STEM, czy STEAM?</dc:title>
  <dc:creator>nauczyciel</dc:creator>
  <cp:lastModifiedBy>Róża Połeć</cp:lastModifiedBy>
  <cp:revision>27</cp:revision>
  <dcterms:created xsi:type="dcterms:W3CDTF">2022-03-24T07:27:10Z</dcterms:created>
  <dcterms:modified xsi:type="dcterms:W3CDTF">2022-04-09T14:14:41Z</dcterms:modified>
</cp:coreProperties>
</file>