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3854" r:id="rId2"/>
    <p:sldMasterId id="2147483873" r:id="rId3"/>
    <p:sldMasterId id="2147483885" r:id="rId4"/>
  </p:sldMasterIdLst>
  <p:notesMasterIdLst>
    <p:notesMasterId r:id="rId29"/>
  </p:notesMasterIdLst>
  <p:sldIdLst>
    <p:sldId id="287" r:id="rId5"/>
    <p:sldId id="286" r:id="rId6"/>
    <p:sldId id="320" r:id="rId7"/>
    <p:sldId id="256" r:id="rId8"/>
    <p:sldId id="266" r:id="rId9"/>
    <p:sldId id="270" r:id="rId10"/>
    <p:sldId id="257" r:id="rId11"/>
    <p:sldId id="296" r:id="rId12"/>
    <p:sldId id="291" r:id="rId13"/>
    <p:sldId id="292" r:id="rId14"/>
    <p:sldId id="293" r:id="rId15"/>
    <p:sldId id="294" r:id="rId16"/>
    <p:sldId id="295" r:id="rId17"/>
    <p:sldId id="305" r:id="rId18"/>
    <p:sldId id="306" r:id="rId19"/>
    <p:sldId id="310" r:id="rId20"/>
    <p:sldId id="311" r:id="rId21"/>
    <p:sldId id="312" r:id="rId22"/>
    <p:sldId id="314" r:id="rId23"/>
    <p:sldId id="315" r:id="rId24"/>
    <p:sldId id="316" r:id="rId25"/>
    <p:sldId id="317" r:id="rId26"/>
    <p:sldId id="318" r:id="rId27"/>
    <p:sldId id="319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 snapToGrid="0">
      <p:cViewPr>
        <p:scale>
          <a:sx n="81" d="100"/>
          <a:sy n="81" d="100"/>
        </p:scale>
        <p:origin x="-25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B997A-3FBC-476A-9F55-31051624A434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2686C-CDCC-4BEB-BEDF-12928767D5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99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983cacba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983cacba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983cacba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983cacba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fc18d8dc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fc18d8dc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rgbClr val="FFFFFF"/>
                </a:solidFill>
              </a:rPr>
              <a:t>Przejdź do następnej ilustracji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af391dfb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af391dfb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444444"/>
                </a:solidFill>
                <a:highlight>
                  <a:srgbClr val="EEEEEE"/>
                </a:highlight>
              </a:rPr>
              <a:t>ZŁOTY PROSTOKĄT, czyli taki prostokąt, którego boki pozostają do siebie w złotej proporcji</a:t>
            </a:r>
            <a:endParaRPr sz="1300">
              <a:solidFill>
                <a:srgbClr val="444444"/>
              </a:solidFill>
              <a:highlight>
                <a:srgbClr val="EEEEEE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>
                <a:solidFill>
                  <a:srgbClr val="444444"/>
                </a:solidFill>
                <a:highlight>
                  <a:srgbClr val="EEEEEE"/>
                </a:highlight>
              </a:rPr>
              <a:t>Ze złotego prostokąta możemy tworzyć kolejne złote prostokąty dorysowując na dłuższym boku kwadrat i w taki złoty prostokąt możemy wpisać tzw. ZŁOTĄ SPIRALĘ.</a:t>
            </a:r>
            <a:endParaRPr sz="1300">
              <a:solidFill>
                <a:srgbClr val="444444"/>
              </a:solidFill>
              <a:highlight>
                <a:srgbClr val="EEEEEE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fc18d8f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fc18d8f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ae5ccaf9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ae5ccaf9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a925a803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a925a803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a925a803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a925a803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983cacba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983cacba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xmlns="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xmlns="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0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0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60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13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26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8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3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17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0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9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62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9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16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75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245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934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31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332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225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572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44BF-5508-4727-ABB0-9ED00A607A82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269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665400" y="998400"/>
            <a:ext cx="4861200" cy="48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990600" y="1323600"/>
            <a:ext cx="4210800" cy="4210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28333" y="2169600"/>
            <a:ext cx="3935200" cy="211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28484" y="4355907"/>
            <a:ext cx="3935200" cy="935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5E696C"/>
                </a:solidFill>
              </a:rPr>
              <a:pPr/>
              <a:t>‹#›</a:t>
            </a:fld>
            <a:endParaRPr lang="pl">
              <a:solidFill>
                <a:srgbClr val="5E6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5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xmlns="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3/18/2021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54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79400" y="1898500"/>
            <a:ext cx="10833200" cy="2397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pl" smtClean="0">
                <a:solidFill>
                  <a:srgbClr val="FFFFFF"/>
                </a:solidFill>
              </a:rPr>
              <a:pPr/>
              <a:t>‹#›</a:t>
            </a:fld>
            <a:endParaRPr lang="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38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5E696C"/>
                </a:solidFill>
              </a:rPr>
              <a:pPr/>
              <a:t>‹#›</a:t>
            </a:fld>
            <a:endParaRPr lang="pl">
              <a:solidFill>
                <a:srgbClr val="5E6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82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5E696C"/>
                </a:solidFill>
              </a:rPr>
              <a:pPr/>
              <a:t>‹#›</a:t>
            </a:fld>
            <a:endParaRPr lang="pl">
              <a:solidFill>
                <a:srgbClr val="5E6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2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5E696C"/>
                </a:solidFill>
              </a:rPr>
              <a:pPr/>
              <a:t>‹#›</a:t>
            </a:fld>
            <a:endParaRPr lang="pl">
              <a:solidFill>
                <a:srgbClr val="5E6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49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415600" y="1855171"/>
            <a:ext cx="3744000" cy="42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5E696C"/>
                </a:solidFill>
              </a:rPr>
              <a:pPr/>
              <a:t>‹#›</a:t>
            </a:fld>
            <a:endParaRPr lang="pl">
              <a:solidFill>
                <a:srgbClr val="5E6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79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pl" smtClean="0">
                <a:solidFill>
                  <a:srgbClr val="FFFFFF"/>
                </a:solidFill>
              </a:rPr>
              <a:pPr/>
              <a:t>‹#›</a:t>
            </a:fld>
            <a:endParaRPr lang="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77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40" name="Google Shape;4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477267"/>
            <a:ext cx="5393600" cy="2244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600" cy="179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pl" smtClean="0">
                <a:solidFill>
                  <a:srgbClr val="FFFFFF"/>
                </a:solidFill>
              </a:rPr>
              <a:pPr/>
              <a:t>‹#›</a:t>
            </a:fld>
            <a:endParaRPr lang="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48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5E696C"/>
                </a:solidFill>
              </a:rPr>
              <a:pPr/>
              <a:t>‹#›</a:t>
            </a:fld>
            <a:endParaRPr lang="pl">
              <a:solidFill>
                <a:srgbClr val="5E6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4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44133"/>
            <a:ext cx="11360800" cy="2146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415600" y="3892600"/>
            <a:ext cx="11360800" cy="142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5E696C"/>
                </a:solidFill>
              </a:rPr>
              <a:pPr/>
              <a:t>‹#›</a:t>
            </a:fld>
            <a:endParaRPr lang="pl">
              <a:solidFill>
                <a:srgbClr val="5E6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5E696C"/>
                </a:solidFill>
              </a:rPr>
              <a:pPr/>
              <a:t>‹#›</a:t>
            </a:fld>
            <a:endParaRPr lang="pl">
              <a:solidFill>
                <a:srgbClr val="5E6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2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69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059600" y="1925673"/>
            <a:ext cx="4072800" cy="2049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059600" y="4155440"/>
            <a:ext cx="4072800" cy="93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000000"/>
                </a:solidFill>
              </a:rPr>
              <a:pPr/>
              <a:t>‹#›</a:t>
            </a:fld>
            <a:endParaRPr lang="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24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10127918" y="613634"/>
            <a:ext cx="1442167" cy="149993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621901" y="4744434"/>
            <a:ext cx="1442167" cy="149993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031600" y="2408600"/>
            <a:ext cx="10128800" cy="204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000000"/>
                </a:solidFill>
              </a:rPr>
              <a:pPr/>
              <a:t>‹#›</a:t>
            </a:fld>
            <a:endParaRPr lang="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81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000000"/>
                </a:solidFill>
              </a:rPr>
              <a:pPr/>
              <a:t>‹#›</a:t>
            </a:fld>
            <a:endParaRPr lang="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09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5333200" cy="447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633633"/>
            <a:ext cx="5333200" cy="447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000000"/>
                </a:solidFill>
              </a:rPr>
              <a:pPr/>
              <a:t>‹#›</a:t>
            </a:fld>
            <a:endParaRPr lang="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60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000000"/>
                </a:solidFill>
              </a:rPr>
              <a:pPr/>
              <a:t>‹#›</a:t>
            </a:fld>
            <a:endParaRPr lang="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05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865867"/>
            <a:ext cx="3744000" cy="37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000000"/>
                </a:solidFill>
              </a:rPr>
              <a:pPr/>
              <a:t>‹#›</a:t>
            </a:fld>
            <a:endParaRPr lang="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29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78384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000000"/>
                </a:solidFill>
              </a:rPr>
              <a:pPr/>
              <a:t>‹#›</a:t>
            </a:fld>
            <a:endParaRPr lang="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12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43" name="Google Shape;43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354000" y="1239033"/>
            <a:ext cx="5393600" cy="2381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209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pl" smtClean="0">
                <a:solidFill>
                  <a:srgbClr val="FFFFFF"/>
                </a:solidFill>
              </a:rPr>
              <a:pPr/>
              <a:t>‹#›</a:t>
            </a:fld>
            <a:endParaRPr lang="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535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26000" y="5625233"/>
            <a:ext cx="79984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000000"/>
                </a:solidFill>
              </a:rPr>
              <a:pPr/>
              <a:t>‹#›</a:t>
            </a:fld>
            <a:endParaRPr lang="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05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276167"/>
            <a:ext cx="11360800" cy="283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213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213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213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213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213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213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213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213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213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415600" y="4216000"/>
            <a:ext cx="11360800" cy="142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000000"/>
                </a:solidFill>
              </a:rPr>
              <a:pPr/>
              <a:t>‹#›</a:t>
            </a:fld>
            <a:endParaRPr lang="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0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0311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>
                <a:solidFill>
                  <a:srgbClr val="000000"/>
                </a:solidFill>
              </a:rPr>
              <a:pPr/>
              <a:t>‹#›</a:t>
            </a:fld>
            <a:endParaRPr lang="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6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4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9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xmlns="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69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42" r:id="rId6"/>
    <p:sldLayoutId id="2147483847" r:id="rId7"/>
    <p:sldLayoutId id="2147483843" r:id="rId8"/>
    <p:sldLayoutId id="2147483844" r:id="rId9"/>
    <p:sldLayoutId id="2147483845" r:id="rId10"/>
    <p:sldLayoutId id="2147483846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5D542795-5E59-4A22-B2CD-96BA96B4F9A9}" type="datetimeFigureOut">
              <a:rPr lang="pl-PL" smtClean="0">
                <a:solidFill>
                  <a:prstClr val="black"/>
                </a:solidFill>
              </a:rPr>
              <a:pPr defTabSz="457200"/>
              <a:t>18.03.2021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3C2144BF-5508-4727-ABB0-9ED00A607A82}" type="slidenum">
              <a:rPr lang="pl-PL" smtClean="0">
                <a:solidFill>
                  <a:prstClr val="black"/>
                </a:solidFill>
              </a:rPr>
              <a:pPr defTabSz="457200"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6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" kern="0" smtClean="0">
                <a:solidFill>
                  <a:srgbClr val="5E696C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pl" kern="0">
              <a:solidFill>
                <a:srgbClr val="5E6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321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" kern="0" smtClean="0">
                <a:solidFill>
                  <a:srgbClr val="000000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pl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409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02523" y="1346268"/>
            <a:ext cx="9111908" cy="3285207"/>
          </a:xfrm>
        </p:spPr>
        <p:txBody>
          <a:bodyPr/>
          <a:lstStyle/>
          <a:p>
            <a:r>
              <a:rPr lang="pl-PL" sz="3600" dirty="0">
                <a:latin typeface="Trebuchet MS" panose="020B0603020202020204" pitchFamily="34" charset="0"/>
              </a:rPr>
              <a:t>Praca z uczniem zdolnym</a:t>
            </a:r>
            <a:br>
              <a:rPr lang="pl-PL" sz="3600" dirty="0">
                <a:latin typeface="Trebuchet MS" panose="020B0603020202020204" pitchFamily="34" charset="0"/>
              </a:rPr>
            </a:br>
            <a:r>
              <a:rPr lang="pl-PL" sz="3600" dirty="0">
                <a:latin typeface="Trebuchet MS" panose="020B0603020202020204" pitchFamily="34" charset="0"/>
              </a:rPr>
              <a:t>na lekcjach matematyki</a:t>
            </a:r>
            <a:br>
              <a:rPr lang="pl-PL" sz="3600" dirty="0">
                <a:latin typeface="Trebuchet MS" panose="020B0603020202020204" pitchFamily="34" charset="0"/>
              </a:rPr>
            </a:br>
            <a:r>
              <a:rPr lang="pl-PL" sz="3600" dirty="0">
                <a:solidFill>
                  <a:srgbClr val="FF0000"/>
                </a:solidFill>
                <a:latin typeface="Trebuchet MS" panose="020B0603020202020204" pitchFamily="34" charset="0"/>
              </a:rPr>
              <a:t>–</a:t>
            </a:r>
            <a:r>
              <a:rPr lang="pl-PL" sz="3600" dirty="0">
                <a:latin typeface="Trebuchet MS" panose="020B0603020202020204" pitchFamily="34" charset="0"/>
              </a:rPr>
              <a:t> </a:t>
            </a:r>
            <a:r>
              <a:rPr lang="pl-PL" sz="3600" dirty="0">
                <a:solidFill>
                  <a:srgbClr val="FF0000"/>
                </a:solidFill>
                <a:latin typeface="Trebuchet MS" panose="020B0603020202020204" pitchFamily="34" charset="0"/>
              </a:rPr>
              <a:t>metoda projektu edukacyjnego</a:t>
            </a:r>
            <a:r>
              <a:rPr lang="pl-PL" sz="3200" dirty="0">
                <a:solidFill>
                  <a:srgbClr val="FF0000"/>
                </a:solidFill>
                <a:latin typeface="Trebuchet MS" panose="020B0603020202020204" pitchFamily="34" charset="0"/>
              </a:rPr>
              <a:t/>
            </a:r>
            <a:br>
              <a:rPr lang="pl-PL" sz="3200" dirty="0">
                <a:solidFill>
                  <a:srgbClr val="FF0000"/>
                </a:solidFill>
                <a:latin typeface="Trebuchet MS" panose="020B0603020202020204" pitchFamily="34" charset="0"/>
              </a:rPr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72862" y="4631474"/>
            <a:ext cx="9041567" cy="1792771"/>
          </a:xfrm>
        </p:spPr>
        <p:txBody>
          <a:bodyPr>
            <a:noAutofit/>
          </a:bodyPr>
          <a:lstStyle/>
          <a:p>
            <a:r>
              <a:rPr lang="pl-PL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Na podstawie </a:t>
            </a:r>
            <a:r>
              <a:rPr lang="pl-PL" sz="16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fragmentów </a:t>
            </a:r>
            <a:r>
              <a:rPr lang="pl-PL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wybranych projektów </a:t>
            </a:r>
            <a:r>
              <a:rPr lang="pl-PL" sz="16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przygotowanych</a:t>
            </a:r>
          </a:p>
          <a:p>
            <a:r>
              <a:rPr lang="pl-PL" sz="16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 roku szkolnym 2020/2021 przez </a:t>
            </a:r>
            <a:r>
              <a:rPr lang="pl-PL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uczniów klas 1e, 1f, 2Pd i </a:t>
            </a:r>
            <a:r>
              <a:rPr lang="pl-PL" sz="16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2Gb</a:t>
            </a:r>
            <a:endParaRPr lang="pl-PL" sz="1600" dirty="0">
              <a:solidFill>
                <a:srgbClr val="FF0000"/>
              </a:solidFill>
            </a:endParaRPr>
          </a:p>
          <a:p>
            <a:r>
              <a:rPr lang="pl-PL" sz="1600" dirty="0" smtClean="0">
                <a:solidFill>
                  <a:srgbClr val="FF0000"/>
                </a:solidFill>
              </a:rPr>
              <a:t>opracowała: </a:t>
            </a:r>
            <a:r>
              <a:rPr lang="pl-PL" sz="1600" b="1" dirty="0" smtClean="0">
                <a:solidFill>
                  <a:srgbClr val="FF0000"/>
                </a:solidFill>
              </a:rPr>
              <a:t>mgr inż. Liliana </a:t>
            </a:r>
            <a:r>
              <a:rPr lang="pl-PL" sz="1600" b="1" dirty="0" err="1" smtClean="0">
                <a:solidFill>
                  <a:srgbClr val="FF0000"/>
                </a:solidFill>
              </a:rPr>
              <a:t>Skrycka-Gryc</a:t>
            </a:r>
            <a:r>
              <a:rPr lang="pl-PL" sz="1600" b="1" dirty="0" smtClean="0">
                <a:solidFill>
                  <a:srgbClr val="FF0000"/>
                </a:solidFill>
              </a:rPr>
              <a:t> – nauczyciel matematyki</a:t>
            </a:r>
          </a:p>
        </p:txBody>
      </p:sp>
    </p:spTree>
    <p:extLst>
      <p:ext uri="{BB962C8B-B14F-4D97-AF65-F5344CB8AC3E}">
        <p14:creationId xmlns:p14="http://schemas.microsoft.com/office/powerpoint/2010/main" val="36324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326E78-A6C6-40FA-A202-A798FBEB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C0F3477-A067-4489-8999-BBC8BA2BF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33364"/>
            <a:ext cx="9601196" cy="3318936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4400" b="1" dirty="0"/>
              <a:t>Lekarz mieszka tylko koło weterynarza, który mieszka w różowym domu.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400" b="1" dirty="0"/>
              <a:t>Malarz mieszka w brązowym domu i jeździ na łyżwach.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400" b="1" dirty="0"/>
              <a:t>Jedynym sąsiadem brązowego jest czerwony.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400" b="1" dirty="0"/>
              <a:t>Astronauta mieszka w niebieskim domu.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400" b="1" dirty="0"/>
              <a:t>Właściciel kanarka mieszka koło właściciela ryby i właściciela chomika.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400" b="1" dirty="0"/>
              <a:t>Mieszkaniec niebieskiego domu jeździ autobusem.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400" b="1" dirty="0"/>
              <a:t>Astronauta gra w siatkówkę.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400" b="1" dirty="0"/>
              <a:t>Lekarz mieszka w zielonym domu.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400" b="1" dirty="0"/>
              <a:t>Koszykarz mieszka w czerwonym domu.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400" b="1" dirty="0"/>
              <a:t>Mieszkaniec różowego domu jeździ samochodem na piłkę nożną.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400" b="1" dirty="0"/>
              <a:t>Kucharz jeździ taxi.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400" b="1" dirty="0"/>
              <a:t>Piłkarz mieszka koło sąsiada grającego w tenisa.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400" b="1" dirty="0"/>
              <a:t>Lekarz porusza się autem elektrycznym.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400" b="1" dirty="0"/>
              <a:t>Malarz porusza się motorem.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400" b="1" dirty="0"/>
              <a:t>Weterynarz ma kota i mieszka koło właściciela psa, ale nie sąsiaduje z właścicielem ryby.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232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3A17D0-BCFF-418E-9643-B13ACC4F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Lekarz mieszka tylko koło </a:t>
            </a:r>
            <a:r>
              <a:rPr lang="pl-PL" dirty="0" smtClean="0"/>
              <a:t>weterynarza,</a:t>
            </a:r>
            <a:br>
              <a:rPr lang="pl-PL" dirty="0" smtClean="0"/>
            </a:br>
            <a:r>
              <a:rPr lang="pl-PL" dirty="0" smtClean="0"/>
              <a:t>który </a:t>
            </a:r>
            <a:r>
              <a:rPr lang="pl-PL" dirty="0"/>
              <a:t>mieszka w różowym domu.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88AF0E9-0B99-4C36-8A65-3893C39B3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61" y="1771535"/>
            <a:ext cx="10515600" cy="435133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02FED9B-F669-40E4-82B0-B5A79CEF4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370" y="3161643"/>
            <a:ext cx="914479" cy="91447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F4D4C747-9FC9-4E8E-95B2-BC0BDF64A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197" y="4131980"/>
            <a:ext cx="707197" cy="707197"/>
          </a:xfrm>
          <a:prstGeom prst="rect">
            <a:avLst/>
          </a:prstGeom>
        </p:spPr>
      </p:pic>
      <p:pic>
        <p:nvPicPr>
          <p:cNvPr id="26" name="Grafika 25" descr="Lekarz weterynarii">
            <a:extLst>
              <a:ext uri="{FF2B5EF4-FFF2-40B4-BE49-F238E27FC236}">
                <a16:creationId xmlns:a16="http://schemas.microsoft.com/office/drawing/2014/main" xmlns="" id="{97D2C532-E74D-4B8E-94D5-F455BE494F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29496" y="4062561"/>
            <a:ext cx="780356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3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3A17D0-BCFF-418E-9643-B13ACC4F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/>
              <a:t>Malarz mieszka w brązowym </a:t>
            </a:r>
            <a:r>
              <a:rPr lang="pl-PL" sz="4000" dirty="0" smtClean="0"/>
              <a:t>domu</a:t>
            </a:r>
            <a:br>
              <a:rPr lang="pl-PL" sz="4000" dirty="0" smtClean="0"/>
            </a:br>
            <a:r>
              <a:rPr lang="pl-PL" sz="4000" dirty="0" smtClean="0"/>
              <a:t>i jeździ na </a:t>
            </a:r>
            <a:r>
              <a:rPr lang="pl-PL" sz="4000" dirty="0"/>
              <a:t>łyżwach.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88AF0E9-0B99-4C36-8A65-3893C39B3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61" y="1771535"/>
            <a:ext cx="10515600" cy="435133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02FED9B-F669-40E4-82B0-B5A79CEF4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370" y="3161643"/>
            <a:ext cx="914479" cy="91447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C7D53D4B-310C-4950-9010-332ED17F7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60" y="3100159"/>
            <a:ext cx="914479" cy="91447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F4D4C747-9FC9-4E8E-95B2-BC0BDF64A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197" y="4131980"/>
            <a:ext cx="707197" cy="707197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3A38328D-7AA0-4A8C-82E0-1094B269B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517" y="4006240"/>
            <a:ext cx="707197" cy="707197"/>
          </a:xfrm>
          <a:prstGeom prst="rect">
            <a:avLst/>
          </a:prstGeom>
        </p:spPr>
      </p:pic>
      <p:pic>
        <p:nvPicPr>
          <p:cNvPr id="26" name="Grafika 25" descr="Lekarz weterynarii">
            <a:extLst>
              <a:ext uri="{FF2B5EF4-FFF2-40B4-BE49-F238E27FC236}">
                <a16:creationId xmlns:a16="http://schemas.microsoft.com/office/drawing/2014/main" xmlns="" id="{97D2C532-E74D-4B8E-94D5-F455BE494F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29496" y="4062561"/>
            <a:ext cx="780356" cy="780356"/>
          </a:xfrm>
          <a:prstGeom prst="rect">
            <a:avLst/>
          </a:prstGeom>
        </p:spPr>
      </p:pic>
      <p:pic>
        <p:nvPicPr>
          <p:cNvPr id="43" name="Grafika 42" descr="Łyżwa">
            <a:extLst>
              <a:ext uri="{FF2B5EF4-FFF2-40B4-BE49-F238E27FC236}">
                <a16:creationId xmlns:a16="http://schemas.microsoft.com/office/drawing/2014/main" xmlns="" id="{C7D7FA94-7785-4FE9-AFB2-1B2EAD12E4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29421" y="4753861"/>
            <a:ext cx="70719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1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3A17D0-BCFF-418E-9643-B13ACC4F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Jedynym sąsiadem brązowego jest czerwony.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88AF0E9-0B99-4C36-8A65-3893C39B3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61" y="1771535"/>
            <a:ext cx="10515600" cy="435133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A73806D-7A7D-4C3C-92AE-B2A6E559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506" y="3110415"/>
            <a:ext cx="914479" cy="92667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02FED9B-F669-40E4-82B0-B5A79CEF4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370" y="3161643"/>
            <a:ext cx="914479" cy="91447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C7D53D4B-310C-4950-9010-332ED17F7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60" y="3100159"/>
            <a:ext cx="914479" cy="91447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F4D4C747-9FC9-4E8E-95B2-BC0BDF64A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197" y="4131980"/>
            <a:ext cx="707197" cy="707197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3A38328D-7AA0-4A8C-82E0-1094B269B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517" y="4006240"/>
            <a:ext cx="707197" cy="707197"/>
          </a:xfrm>
          <a:prstGeom prst="rect">
            <a:avLst/>
          </a:prstGeom>
        </p:spPr>
      </p:pic>
      <p:pic>
        <p:nvPicPr>
          <p:cNvPr id="26" name="Grafika 25" descr="Lekarz weterynarii">
            <a:extLst>
              <a:ext uri="{FF2B5EF4-FFF2-40B4-BE49-F238E27FC236}">
                <a16:creationId xmlns:a16="http://schemas.microsoft.com/office/drawing/2014/main" xmlns="" id="{97D2C532-E74D-4B8E-94D5-F455BE494F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9496" y="4062561"/>
            <a:ext cx="780356" cy="780356"/>
          </a:xfrm>
          <a:prstGeom prst="rect">
            <a:avLst/>
          </a:prstGeom>
        </p:spPr>
      </p:pic>
      <p:pic>
        <p:nvPicPr>
          <p:cNvPr id="43" name="Grafika 42" descr="Łyżwa">
            <a:extLst>
              <a:ext uri="{FF2B5EF4-FFF2-40B4-BE49-F238E27FC236}">
                <a16:creationId xmlns:a16="http://schemas.microsoft.com/office/drawing/2014/main" xmlns="" id="{C7D7FA94-7785-4FE9-AFB2-1B2EAD12E4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829421" y="4753861"/>
            <a:ext cx="70719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4128333" y="2169600"/>
            <a:ext cx="3935200" cy="21124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rmAutofit/>
          </a:bodyPr>
          <a:lstStyle/>
          <a:p>
            <a:r>
              <a:rPr lang="pl"/>
              <a:t>Złota liczba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4128484" y="4355907"/>
            <a:ext cx="3935200" cy="9352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rmAutofit/>
          </a:bodyPr>
          <a:lstStyle/>
          <a:p>
            <a:pPr marL="0" indent="0"/>
            <a:r>
              <a:rPr lang="pl" dirty="0"/>
              <a:t>Liliana </a:t>
            </a:r>
            <a:r>
              <a:rPr lang="pl" dirty="0" smtClean="0"/>
              <a:t>Bakiera,</a:t>
            </a:r>
          </a:p>
          <a:p>
            <a:pPr marL="0" indent="0"/>
            <a:r>
              <a:rPr lang="pl" dirty="0" smtClean="0"/>
              <a:t>Karolina Szymańska – 2Pd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0385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rmAutofit/>
          </a:bodyPr>
          <a:lstStyle/>
          <a:p>
            <a:r>
              <a:rPr lang="pl"/>
              <a:t>Definicja złotej liczby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rmAutofit/>
          </a:bodyPr>
          <a:lstStyle/>
          <a:p>
            <a:pPr marL="0" indent="0">
              <a:buNone/>
            </a:pPr>
            <a:r>
              <a:rPr lang="pl"/>
              <a:t>Złota liczba wynosi </a:t>
            </a:r>
            <a:r>
              <a:rPr lang="pl" sz="2000">
                <a:solidFill>
                  <a:srgbClr val="292929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1/2(√5-1)</a:t>
            </a:r>
            <a:r>
              <a:rPr lang="pl" sz="1300">
                <a:solidFill>
                  <a:srgbClr val="292929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">
                <a:solidFill>
                  <a:srgbClr val="666666"/>
                </a:solidFill>
                <a:highlight>
                  <a:srgbClr val="FFFFFF"/>
                </a:highlight>
              </a:rPr>
              <a:t>po przeliczeniu jest to w przybliżeniu 1,61. Często liczbę tę oznacza się symbolami greckiej litery “Fi” </a:t>
            </a:r>
            <a:r>
              <a:rPr lang="pl">
                <a:solidFill>
                  <a:srgbClr val="666666"/>
                </a:solidFill>
                <a:highlight>
                  <a:srgbClr val="FFE6C7"/>
                </a:highlight>
              </a:rPr>
              <a:t>Φ(fi duże) lub φ(fi małe)</a:t>
            </a:r>
            <a:endParaRPr>
              <a:solidFill>
                <a:srgbClr val="666666"/>
              </a:solidFill>
              <a:highlight>
                <a:srgbClr val="FFE6C7"/>
              </a:highlight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2F343B"/>
              </a:solidFill>
              <a:highlight>
                <a:srgbClr val="FFE6C7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233" y="2488733"/>
            <a:ext cx="76200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852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SzPts val="990"/>
            </a:pPr>
            <a:r>
              <a:rPr lang="pl"/>
              <a:t>Bazując na złotej proporcji i ciągu Fibonacciego tworzymy: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680400" cy="45552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rmAutofit/>
          </a:bodyPr>
          <a:lstStyle/>
          <a:p>
            <a:pPr marL="0" indent="0" algn="ctr">
              <a:buNone/>
            </a:pPr>
            <a:r>
              <a:rPr lang="pl"/>
              <a:t>ZŁOTY PROSTOKĄT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6858000" y="1536633"/>
            <a:ext cx="3914800" cy="5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l" ker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ZŁOTĄ SPIRALĘ</a:t>
            </a:r>
            <a:endParaRPr kern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267" y="2332268"/>
            <a:ext cx="5689600" cy="360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900" y="2152219"/>
            <a:ext cx="4191000" cy="384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57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415600" y="564667"/>
            <a:ext cx="11360800" cy="8348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rmAutofit/>
          </a:bodyPr>
          <a:lstStyle/>
          <a:p>
            <a:r>
              <a:rPr lang="pl"/>
              <a:t>Historia złotego podziału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928400" cy="10208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rmAutofit/>
          </a:bodyPr>
          <a:lstStyle/>
          <a:p>
            <a:pPr>
              <a:buChar char="❖"/>
            </a:pPr>
            <a:r>
              <a:rPr lang="pl"/>
              <a:t>V wiek p.n.e. Hippasus jak pierwszy wyrysował złoty podział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3464" y="307468"/>
            <a:ext cx="1662667" cy="236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2223567" y="2923200"/>
            <a:ext cx="8486800" cy="107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spAutoFit/>
          </a:bodyPr>
          <a:lstStyle/>
          <a:p>
            <a:pPr marL="609570" indent="-457178">
              <a:buClr>
                <a:srgbClr val="666666"/>
              </a:buClr>
              <a:buSzPts val="1800"/>
              <a:buFont typeface="Lato"/>
              <a:buChar char="❖"/>
            </a:pPr>
            <a:r>
              <a:rPr lang="pl" ker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IV wieku p.n.e.  Euklides w swoim traktacie arytmetycznym i geometrycznym “Elementy” podał pierwszą pisaną definicję złotego podziału</a:t>
            </a:r>
            <a:endParaRPr kern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602" y="2200268"/>
            <a:ext cx="1662668" cy="257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45417" y="4277602"/>
            <a:ext cx="2610232" cy="217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1132667" y="4986333"/>
            <a:ext cx="8300800" cy="107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spAutoFit/>
          </a:bodyPr>
          <a:lstStyle/>
          <a:p>
            <a:pPr marL="609570" indent="-457178">
              <a:buClr>
                <a:srgbClr val="666666"/>
              </a:buClr>
              <a:buSzPts val="1800"/>
              <a:buFont typeface="Lato"/>
              <a:buChar char="❖"/>
            </a:pPr>
            <a:r>
              <a:rPr lang="pl" kern="0">
                <a:solidFill>
                  <a:srgbClr val="66666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ok. 1490 r. Leonardo Da Vinci tworzy rysunek “Człowieka Witruwiańskiego”, który przedstawia idealne proporcje człowieka na bazie złotego podziału</a:t>
            </a:r>
            <a:endParaRPr kern="0">
              <a:solidFill>
                <a:srgbClr val="66666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689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rmAutofit/>
          </a:bodyPr>
          <a:lstStyle/>
          <a:p>
            <a:r>
              <a:rPr lang="pl"/>
              <a:t>Historia złotego podziału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415600" y="1479467"/>
            <a:ext cx="9100000" cy="12064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rmAutofit/>
          </a:bodyPr>
          <a:lstStyle/>
          <a:p>
            <a:pPr>
              <a:buChar char="❖"/>
            </a:pPr>
            <a:r>
              <a:rPr lang="pl"/>
              <a:t>w 1597 r. Michael Maestlin po raz pierwszy opublikował dziesiętne przybliżenie złotego podziału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1151" y="273300"/>
            <a:ext cx="1871700" cy="262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02" y="2637868"/>
            <a:ext cx="2014633" cy="222214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2528900" y="3071733"/>
            <a:ext cx="7700800" cy="80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spAutoFit/>
          </a:bodyPr>
          <a:lstStyle/>
          <a:p>
            <a:pPr marL="609570" indent="-457178">
              <a:buClr>
                <a:srgbClr val="666666"/>
              </a:buClr>
              <a:buSzPts val="1800"/>
              <a:buFont typeface="Lato"/>
              <a:buChar char="❖"/>
            </a:pPr>
            <a:r>
              <a:rPr lang="pl" kern="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w 1835 r. Martin Ohm jako pierwszy użył określenia “goldener Schnitt”, czyli </a:t>
            </a:r>
            <a:r>
              <a:rPr lang="pl" kern="0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„złoty podział” </a:t>
            </a:r>
            <a:r>
              <a:rPr lang="pl" kern="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do opisu tego stosunku</a:t>
            </a:r>
            <a:endParaRPr kern="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5919" y="4319635"/>
            <a:ext cx="2222133" cy="2222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1314467" y="5100633"/>
            <a:ext cx="7500800" cy="118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spAutoFit/>
          </a:bodyPr>
          <a:lstStyle/>
          <a:p>
            <a:pPr marL="609570" indent="-423312">
              <a:buClr>
                <a:srgbClr val="666666"/>
              </a:buClr>
              <a:buSzPts val="1400"/>
              <a:buFont typeface="Lato"/>
              <a:buChar char="❖"/>
            </a:pPr>
            <a:r>
              <a:rPr lang="pl" ker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w XX wieku Mark Barr proponuje grecką literę fi</a:t>
            </a:r>
            <a:r>
              <a:rPr lang="pl" sz="1900" ker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pl" sz="2500" b="1" kern="0">
                <a:solidFill>
                  <a:srgbClr val="66666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φ)</a:t>
            </a:r>
            <a:r>
              <a:rPr lang="pl" sz="1500" b="1" kern="0">
                <a:solidFill>
                  <a:srgbClr val="66666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pl" kern="0">
                <a:solidFill>
                  <a:srgbClr val="66666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pierwszą literę imienia greckiego rzeźbiarza Fidiasz jako symbol złotego podziału</a:t>
            </a:r>
            <a:endParaRPr kern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95016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059600" y="1925673"/>
            <a:ext cx="4072800" cy="20496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rmAutofit fontScale="90000"/>
          </a:bodyPr>
          <a:lstStyle/>
          <a:p>
            <a:r>
              <a:rPr lang="pl" dirty="0"/>
              <a:t>Boskie proporcje człowieka - czy aby na pewno?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59600" y="4155440"/>
            <a:ext cx="4072800" cy="9352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rmAutofit fontScale="85000" lnSpcReduction="10000"/>
          </a:bodyPr>
          <a:lstStyle/>
          <a:p>
            <a:pPr marL="0" indent="0"/>
            <a:r>
              <a:rPr lang="pl" dirty="0"/>
              <a:t>Anna Bernard</a:t>
            </a:r>
            <a:endParaRPr dirty="0"/>
          </a:p>
          <a:p>
            <a:pPr marL="0" indent="0"/>
            <a:r>
              <a:rPr lang="pl" dirty="0"/>
              <a:t>Aleksandra </a:t>
            </a:r>
            <a:r>
              <a:rPr lang="pl" dirty="0" smtClean="0"/>
              <a:t>Kamińska - 2Gb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60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O</a:t>
            </a:r>
            <a:r>
              <a:rPr lang="pl-PL" dirty="0" smtClean="0">
                <a:solidFill>
                  <a:srgbClr val="FF0000"/>
                </a:solidFill>
              </a:rPr>
              <a:t> metodzie projektu edukacyjnego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20241" y="2312275"/>
            <a:ext cx="8419514" cy="4029909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Uczniowie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trakcie realizacji projektu mają możliwość rozwijania swoich dominujących </a:t>
            </a:r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inteligencji i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nabywania wielu ważnych </a:t>
            </a:r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kompetencji, takich jak: planowanie i organizacja pracy, zbieranie i selekcjonowanie informacji, rozwiązywanie problemów i współpraca w grupie, ocenianie i komunikowanie się, co jest szczególnie ważne w czasie pandemii.</a:t>
            </a:r>
          </a:p>
        </p:txBody>
      </p:sp>
    </p:spTree>
    <p:extLst>
      <p:ext uri="{BB962C8B-B14F-4D97-AF65-F5344CB8AC3E}">
        <p14:creationId xmlns:p14="http://schemas.microsoft.com/office/powerpoint/2010/main" val="1580985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/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110800" y="1633633"/>
            <a:ext cx="11360800" cy="447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/>
          <a:p>
            <a:pPr marL="0" indent="0">
              <a:buNone/>
            </a:pP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/>
              <a:t>“Człowiek </a:t>
            </a:r>
            <a:br>
              <a:rPr lang="pl"/>
            </a:br>
            <a:r>
              <a:rPr lang="pl"/>
              <a:t>Witruwiański”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040" y="349600"/>
            <a:ext cx="7673925" cy="568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484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31600" y="2408600"/>
            <a:ext cx="10128800" cy="204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/>
          <a:p>
            <a:r>
              <a:rPr lang="pl"/>
              <a:t>Proporcje ludzkiego ciała w praktyce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0580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/>
          <a:p>
            <a:r>
              <a:rPr lang="pl"/>
              <a:t>Proporcja 1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98" name="Google Shape;98;p18"/>
          <p:cNvGraphicFramePr/>
          <p:nvPr/>
        </p:nvGraphicFramePr>
        <p:xfrm>
          <a:off x="415600" y="1536633"/>
          <a:ext cx="6547166" cy="4480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4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3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09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 b="1" i="1">
                          <a:highlight>
                            <a:schemeClr val="lt2"/>
                          </a:highlight>
                        </a:rPr>
                        <a:t>osoba</a:t>
                      </a:r>
                      <a:endParaRPr sz="1500" b="1" i="1">
                        <a:highlight>
                          <a:schemeClr val="lt2"/>
                        </a:highlight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 b="1" i="1">
                          <a:highlight>
                            <a:schemeClr val="lt2"/>
                          </a:highlight>
                        </a:rPr>
                        <a:t>wzrost</a:t>
                      </a:r>
                      <a:endParaRPr sz="1500" b="1" i="1">
                        <a:highlight>
                          <a:schemeClr val="lt2"/>
                        </a:highlight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 b="1" i="1">
                          <a:highlight>
                            <a:schemeClr val="lt2"/>
                          </a:highlight>
                        </a:rPr>
                        <a:t>odległość od stóp do pępka</a:t>
                      </a:r>
                      <a:endParaRPr sz="1500" b="1" i="1">
                        <a:highlight>
                          <a:schemeClr val="lt2"/>
                        </a:highlight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 b="1" i="1">
                          <a:highlight>
                            <a:schemeClr val="lt2"/>
                          </a:highlight>
                        </a:rPr>
                        <a:t>proporcja</a:t>
                      </a:r>
                      <a:endParaRPr sz="1500" b="1" i="1">
                        <a:highlight>
                          <a:schemeClr val="lt2"/>
                        </a:highlight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Kobieta 1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165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102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>
                          <a:highlight>
                            <a:srgbClr val="FFFFFF"/>
                          </a:highlight>
                        </a:rPr>
                        <a:t>1,618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Kobieta 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166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104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1,596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Kobieta 3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169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101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1,673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Kobieta 4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160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98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1,633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Kobieta 5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165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100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1,65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Mężczyzna 1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176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105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1,676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Mężczyzna 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179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107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1,673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Mężczyzna 3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173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105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1,648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002" y="2053001"/>
            <a:ext cx="4664167" cy="35224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0" name="Google Shape;100;p18"/>
          <p:cNvGraphicFramePr/>
          <p:nvPr/>
        </p:nvGraphicFramePr>
        <p:xfrm>
          <a:off x="3755300" y="6098833"/>
          <a:ext cx="6434666" cy="50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17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7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700"/>
                        <a:t>średnia proporcja = </a:t>
                      </a:r>
                      <a:r>
                        <a:rPr lang="pl" sz="1700">
                          <a:highlight>
                            <a:schemeClr val="lt2"/>
                          </a:highlight>
                        </a:rPr>
                        <a:t>1,646</a:t>
                      </a:r>
                      <a:endParaRPr sz="1700">
                        <a:highlight>
                          <a:schemeClr val="lt2"/>
                        </a:highlight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700"/>
                        <a:t>różnica = 1,646 - φ = </a:t>
                      </a:r>
                      <a:r>
                        <a:rPr lang="pl" sz="1700">
                          <a:highlight>
                            <a:schemeClr val="lt2"/>
                          </a:highlight>
                        </a:rPr>
                        <a:t>0,028</a:t>
                      </a:r>
                      <a:endParaRPr sz="1700">
                        <a:highlight>
                          <a:schemeClr val="lt2"/>
                        </a:highlight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732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/>
          <a:p>
            <a:r>
              <a:rPr lang="pl"/>
              <a:t>Proporcja 2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831200" y="1536633"/>
            <a:ext cx="11360800" cy="447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107" name="Google Shape;107;p19"/>
          <p:cNvGraphicFramePr/>
          <p:nvPr/>
        </p:nvGraphicFramePr>
        <p:xfrm>
          <a:off x="415600" y="1536633"/>
          <a:ext cx="6545267" cy="4708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3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3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 b="1" i="1"/>
                        <a:t>osoba</a:t>
                      </a:r>
                      <a:endParaRPr sz="1500" b="1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 b="1" i="1"/>
                        <a:t>odległość od koniuszków palców do łokcia</a:t>
                      </a:r>
                      <a:endParaRPr sz="1500" b="1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 b="1" i="1"/>
                        <a:t>odległość od łokcia do nadgarstka</a:t>
                      </a:r>
                      <a:endParaRPr sz="1500" b="1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 b="1" i="1"/>
                        <a:t>proporcja</a:t>
                      </a:r>
                      <a:endParaRPr sz="1500" b="1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5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Kobieta 1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42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25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1,68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5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Kobieta 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43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25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1,72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5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Kobieta 3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44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25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1,76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5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Kobieta 4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41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24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1,708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5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Kobieta 5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42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26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1,615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5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Mężczyzna 1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47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27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1,741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5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Mężczyzna 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46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30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1,533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75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Mężczyzna 3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44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26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1,692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0881" y="2274035"/>
            <a:ext cx="4749720" cy="35645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9" name="Google Shape;109;p19"/>
          <p:cNvGraphicFramePr/>
          <p:nvPr/>
        </p:nvGraphicFramePr>
        <p:xfrm>
          <a:off x="3737767" y="6198267"/>
          <a:ext cx="6434666" cy="50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17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7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700"/>
                        <a:t>średnia proporcja = </a:t>
                      </a:r>
                      <a:r>
                        <a:rPr lang="pl" sz="1700">
                          <a:highlight>
                            <a:schemeClr val="lt2"/>
                          </a:highlight>
                        </a:rPr>
                        <a:t>1,681</a:t>
                      </a:r>
                      <a:endParaRPr sz="1700">
                        <a:highlight>
                          <a:schemeClr val="lt2"/>
                        </a:highlight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700"/>
                        <a:t>różnica = 1,681 - φ = </a:t>
                      </a:r>
                      <a:r>
                        <a:rPr lang="pl" sz="1700">
                          <a:highlight>
                            <a:schemeClr val="lt2"/>
                          </a:highlight>
                        </a:rPr>
                        <a:t>0,063</a:t>
                      </a:r>
                      <a:endParaRPr sz="1700">
                        <a:highlight>
                          <a:schemeClr val="lt2"/>
                        </a:highlight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117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/>
          <a:p>
            <a:r>
              <a:rPr lang="pl"/>
              <a:t>Proporcja 3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116" name="Google Shape;116;p20"/>
          <p:cNvGraphicFramePr/>
          <p:nvPr/>
        </p:nvGraphicFramePr>
        <p:xfrm>
          <a:off x="415600" y="1536633"/>
          <a:ext cx="6545266" cy="5394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38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3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 b="1" i="1"/>
                        <a:t>osoba</a:t>
                      </a:r>
                      <a:endParaRPr sz="1500" b="1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 b="1" i="1"/>
                        <a:t>odległość od ramion do czubka głowy</a:t>
                      </a:r>
                      <a:endParaRPr sz="1500" b="1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 b="1" i="1"/>
                        <a:t>odległość od brody do czubka głowy</a:t>
                      </a:r>
                      <a:endParaRPr sz="1500" b="1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 b="1" i="1"/>
                        <a:t>proporcja</a:t>
                      </a:r>
                      <a:endParaRPr sz="1500" b="1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Kobieta 1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32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22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1,455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Kobieta 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28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22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1,273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Kobieta 3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32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22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1,455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Kobieta 4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31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19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1,632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Kobieta 5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32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21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1,524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Mężczyzna 1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32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23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1,391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Mężczyzna 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33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25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1,32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7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Mężczyzna 3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30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21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500"/>
                        <a:t>1,429</a:t>
                      </a: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5234" y="1993100"/>
            <a:ext cx="4740885" cy="35668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" name="Google Shape;118;p20"/>
          <p:cNvGraphicFramePr/>
          <p:nvPr/>
        </p:nvGraphicFramePr>
        <p:xfrm>
          <a:off x="3755300" y="6098833"/>
          <a:ext cx="6434666" cy="50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17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7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700"/>
                        <a:t>średnia proporcja = </a:t>
                      </a:r>
                      <a:r>
                        <a:rPr lang="pl" sz="1700">
                          <a:highlight>
                            <a:schemeClr val="lt2"/>
                          </a:highlight>
                        </a:rPr>
                        <a:t>1,435</a:t>
                      </a:r>
                      <a:endParaRPr sz="1700">
                        <a:highlight>
                          <a:schemeClr val="lt2"/>
                        </a:highlight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700"/>
                        <a:t>różnica =  φ - </a:t>
                      </a:r>
                      <a:r>
                        <a:rPr lang="pl" sz="1700">
                          <a:solidFill>
                            <a:schemeClr val="dk1"/>
                          </a:solidFill>
                        </a:rPr>
                        <a:t>1,435 </a:t>
                      </a:r>
                      <a:r>
                        <a:rPr lang="pl" sz="1700"/>
                        <a:t>= </a:t>
                      </a:r>
                      <a:r>
                        <a:rPr lang="pl" sz="1700">
                          <a:highlight>
                            <a:schemeClr val="lt2"/>
                          </a:highlight>
                        </a:rPr>
                        <a:t>0,183</a:t>
                      </a:r>
                      <a:endParaRPr sz="1700">
                        <a:highlight>
                          <a:schemeClr val="lt2"/>
                        </a:highlight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01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Projekty „Liczby wokół nas”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i „Ciąg Fibonacciego”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20240" y="2312276"/>
            <a:ext cx="9533206" cy="3651504"/>
          </a:xfrm>
        </p:spPr>
        <p:txBody>
          <a:bodyPr/>
          <a:lstStyle/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Prezentacja zawiera </a:t>
            </a:r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jedynie fragmenty wybranych prac,</a:t>
            </a:r>
          </a:p>
          <a:p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przygotowanych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przez uczniów klas 1e, 1f, 2Pd i </a:t>
            </a:r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2Gb</a:t>
            </a:r>
          </a:p>
          <a:p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projektów </a:t>
            </a:r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„Liczby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wokół nas” i „Ciąg Fibonacciego</a:t>
            </a:r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</a:t>
            </a:r>
          </a:p>
          <a:p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realizowanych i prezentowanych na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lekcjach </a:t>
            </a:r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matematyki</a:t>
            </a:r>
          </a:p>
          <a:p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roku szkolnym 2020/2021.</a:t>
            </a:r>
          </a:p>
          <a:p>
            <a:endParaRPr lang="pl-P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634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3F3349-13E1-49FA-BE9F-402B0E2E0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97" y="489067"/>
            <a:ext cx="6779980" cy="177003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ENIGMA </a:t>
            </a:r>
            <a:br>
              <a:rPr lang="pl-PL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800" dirty="0">
                <a:solidFill>
                  <a:schemeClr val="accent6">
                    <a:lumMod val="75000"/>
                  </a:schemeClr>
                </a:solidFill>
              </a:rPr>
              <a:t>ZASZYFROWANY ŚWIAT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5547A28-983E-4B10-8A41-A4FF7E01E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5609" y="4254778"/>
            <a:ext cx="3194132" cy="2382691"/>
          </a:xfrm>
        </p:spPr>
        <p:txBody>
          <a:bodyPr anchor="t">
            <a:normAutofit fontScale="92500" lnSpcReduction="10000"/>
          </a:bodyPr>
          <a:lstStyle/>
          <a:p>
            <a:r>
              <a:rPr lang="pl-PL" sz="1600" b="1" u="sng" dirty="0"/>
              <a:t>Projekt </a:t>
            </a:r>
            <a:r>
              <a:rPr lang="pl-PL" sz="1600" b="1" u="sng" dirty="0" smtClean="0"/>
              <a:t>przygotowali uczniowie klasy 1f: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 smtClean="0"/>
              <a:t>Jakub </a:t>
            </a:r>
            <a:r>
              <a:rPr lang="pl-PL" sz="1600" dirty="0"/>
              <a:t>Błaszczak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/>
              <a:t>Antoni Cyganiak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/>
              <a:t>Kamil Karwacki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/>
              <a:t>Bartosz Przygodzki</a:t>
            </a:r>
          </a:p>
          <a:p>
            <a:endParaRPr lang="pl-PL" sz="160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C7D887A3-61AD-4674-BC53-8DFA8CF7B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479F0FB3-8461-462D-84A2-53106FBF4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5" name="Freeform: Shape 78">
            <a:extLst>
              <a:ext uri="{FF2B5EF4-FFF2-40B4-BE49-F238E27FC236}">
                <a16:creationId xmlns:a16="http://schemas.microsoft.com/office/drawing/2014/main" xmlns="" id="{11E3C311-4E8A-45D9-97BF-07F5FD3469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B357D1A-554D-4CBC-9320-9D2A462FF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" r="2" b="18967"/>
          <a:stretch/>
        </p:blipFill>
        <p:spPr bwMode="auto"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999540E5-A31B-4447-8F42-A3CC09F68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5" y="2667896"/>
            <a:ext cx="3336324" cy="370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CA29907-C77D-4718-910E-CDA2E22C51DD}"/>
              </a:ext>
            </a:extLst>
          </p:cNvPr>
          <p:cNvSpPr txBox="1"/>
          <p:nvPr/>
        </p:nvSpPr>
        <p:spPr>
          <a:xfrm>
            <a:off x="3183252" y="2310517"/>
            <a:ext cx="41081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Tak niemiecki inżynier </a:t>
            </a:r>
            <a:r>
              <a:rPr lang="pl-PL" b="1" dirty="0"/>
              <a:t>Arthur </a:t>
            </a:r>
            <a:r>
              <a:rPr lang="pl-PL" b="1" dirty="0" err="1"/>
              <a:t>Scherbius</a:t>
            </a:r>
            <a:r>
              <a:rPr lang="pl-PL" dirty="0"/>
              <a:t>, nazwał skonstruowaną przez siebie elektromechaniczną, przenośną maszynę szyfrującą, którą od roku </a:t>
            </a:r>
            <a:r>
              <a:rPr lang="pl-PL" b="1" dirty="0"/>
              <a:t>1918</a:t>
            </a:r>
            <a:r>
              <a:rPr lang="pl-PL" dirty="0"/>
              <a:t> produkował w założonej wraz z Richardem Ritterem wytwórni </a:t>
            </a:r>
            <a:r>
              <a:rPr lang="pl-PL" dirty="0" err="1"/>
              <a:t>Scherbius</a:t>
            </a:r>
            <a:r>
              <a:rPr lang="pl-PL" dirty="0"/>
              <a:t> &amp; </a:t>
            </a:r>
            <a:r>
              <a:rPr lang="pl-PL" dirty="0" err="1"/>
              <a:t>Ritter</a:t>
            </a:r>
            <a:r>
              <a:rPr lang="pl-PL" dirty="0"/>
              <a:t>.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4FEF1A4-185B-4220-8F7C-6D3A6BFC491D}"/>
              </a:ext>
            </a:extLst>
          </p:cNvPr>
          <p:cNvSpPr txBox="1"/>
          <p:nvPr/>
        </p:nvSpPr>
        <p:spPr>
          <a:xfrm>
            <a:off x="3133219" y="309836"/>
            <a:ext cx="448324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Montserrat"/>
              </a:rPr>
              <a:t>HISTORIA ENIGMY </a:t>
            </a:r>
            <a:endParaRPr lang="pl-P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35D43B6-4629-4AD6-8896-FE7D3DC53798}"/>
              </a:ext>
            </a:extLst>
          </p:cNvPr>
          <p:cNvSpPr txBox="1"/>
          <p:nvPr/>
        </p:nvSpPr>
        <p:spPr>
          <a:xfrm>
            <a:off x="2971913" y="1340973"/>
            <a:ext cx="4707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„</a:t>
            </a:r>
            <a:r>
              <a:rPr lang="pl-PL" b="1" dirty="0"/>
              <a:t>Enigma</a:t>
            </a:r>
            <a:r>
              <a:rPr lang="pl-PL" dirty="0"/>
              <a:t>”  </a:t>
            </a:r>
          </a:p>
          <a:p>
            <a:pPr algn="ctr"/>
            <a:r>
              <a:rPr lang="pl-PL" dirty="0"/>
              <a:t>oznacza po grecku zagadkę, tajemnicę.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9D0E54E-8BDF-4F4E-A552-CD327E5C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70633"/>
            <a:ext cx="2743314" cy="430980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7CA5DD09-E602-447A-96A6-5150F7D48B7C}"/>
              </a:ext>
            </a:extLst>
          </p:cNvPr>
          <p:cNvSpPr txBox="1"/>
          <p:nvPr/>
        </p:nvSpPr>
        <p:spPr>
          <a:xfrm>
            <a:off x="228599" y="4942055"/>
            <a:ext cx="7062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Używana była najpierw do celów komercyjnych, a później została zaadaptowana przez instytucje państwowe wielu krajów, w tym przede wszystkim niemieckie siły zbrojne, które potrzebowały niezawodnego urządzenia szyfrującego dla walczących jednostek liniowych. Kryptolodzy wielu krajów uznali niemieckie depesze za niemożliwe do złamania.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57B15F1-7AF1-499C-81F7-AC4AC75F9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374" y="258183"/>
            <a:ext cx="4246027" cy="644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2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9C01E5A8-F5A7-48ED-9334-1CBB762C553F}"/>
              </a:ext>
            </a:extLst>
          </p:cNvPr>
          <p:cNvSpPr txBox="1"/>
          <p:nvPr/>
        </p:nvSpPr>
        <p:spPr>
          <a:xfrm>
            <a:off x="5529432" y="4988901"/>
            <a:ext cx="62797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W </a:t>
            </a:r>
            <a:r>
              <a:rPr lang="pl-PL" b="1" dirty="0"/>
              <a:t>nowszym, uproszczonym modelu Enigmy </a:t>
            </a:r>
            <a:r>
              <a:rPr lang="pl-PL" dirty="0"/>
              <a:t>moduł druku zastąpił moduł żarówek wskazujących kolejne litery szyfrogramu. Była ona tańsza w produkcji i lżejsza, co przełożyło się na sukces w zastosowaniu dla wojskowych jednostek liniowych.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AE6EFB1-AF40-4C1D-B64A-803FBB1AB306}"/>
              </a:ext>
            </a:extLst>
          </p:cNvPr>
          <p:cNvSpPr txBox="1"/>
          <p:nvPr/>
        </p:nvSpPr>
        <p:spPr>
          <a:xfrm>
            <a:off x="258184" y="460835"/>
            <a:ext cx="75195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Mówi się o maszynie szyfrującej Enigma, jednak w rzeczywistości pod tą marką powstało do końca II wojny światowej </a:t>
            </a:r>
            <a:r>
              <a:rPr lang="pl-PL" b="1" dirty="0"/>
              <a:t>wiele typów maszyn szyfrujących</a:t>
            </a:r>
            <a:r>
              <a:rPr lang="pl-PL" dirty="0"/>
              <a:t>. Generalnie możemy mówić o dwóch rodzinach maszyn szyfrujących Enigma.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8B0BE88-C8E4-4C84-BAC8-A97B9F356107}"/>
              </a:ext>
            </a:extLst>
          </p:cNvPr>
          <p:cNvSpPr txBox="1"/>
          <p:nvPr/>
        </p:nvSpPr>
        <p:spPr>
          <a:xfrm>
            <a:off x="258184" y="1787607"/>
            <a:ext cx="74012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Starsza Enigma </a:t>
            </a:r>
            <a:r>
              <a:rPr lang="pl-PL" dirty="0"/>
              <a:t>była rozbudowana, z nawet ośmioma wirnikami szyfrującymi i funkcją drukowania depesz jak na maszynie do pisania. Maszyna sporo ważyła i była bardzo droga.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5DCA73B-853B-4A80-A2D8-55C74318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2" y="2815363"/>
            <a:ext cx="4605167" cy="375172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EB6ECDC-980D-4D02-B237-524817904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777" y="391771"/>
            <a:ext cx="4130287" cy="44706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432B6B8-9294-48A3-A10F-6675E430B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069" y="2866912"/>
            <a:ext cx="2356014" cy="19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2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A988A4F0-6059-4FB2-9CE6-473758EDE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85" y="1292859"/>
            <a:ext cx="5629557" cy="4438285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BAD3CB88-CB24-4867-BBD8-24E45F9F7817}"/>
              </a:ext>
            </a:extLst>
          </p:cNvPr>
          <p:cNvSpPr txBox="1"/>
          <p:nvPr/>
        </p:nvSpPr>
        <p:spPr>
          <a:xfrm>
            <a:off x="604774" y="5878313"/>
            <a:ext cx="4963377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pl-PL" sz="1100" b="1" i="1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Hugo Koch projekt 1918 r maszyna szyfrująca                                                           ze zmiennym szyfrem podstawieniowym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82A120BD-218B-4E7B-9A20-D5728AA16875}"/>
              </a:ext>
            </a:extLst>
          </p:cNvPr>
          <p:cNvSpPr txBox="1"/>
          <p:nvPr/>
        </p:nvSpPr>
        <p:spPr>
          <a:xfrm>
            <a:off x="6096000" y="466192"/>
            <a:ext cx="58243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Enigma była urządzeniem elektromechanicznym. Wykorzystywała zarówno właściwości prądu elektrycznego, jak i elementy mechaniczne do </a:t>
            </a:r>
            <a:r>
              <a:rPr lang="pl-PL" b="1" dirty="0"/>
              <a:t>szyfrowania polialfabetycznego </a:t>
            </a:r>
            <a:r>
              <a:rPr lang="pl-PL" dirty="0"/>
              <a:t>(czyli używała wielu alfabetów).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8D30E32E-F78F-4484-8E6B-36658C29BF61}"/>
              </a:ext>
            </a:extLst>
          </p:cNvPr>
          <p:cNvSpPr txBox="1"/>
          <p:nvPr/>
        </p:nvSpPr>
        <p:spPr>
          <a:xfrm>
            <a:off x="844838" y="348752"/>
            <a:ext cx="448324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Montserrat"/>
              </a:rPr>
              <a:t>BUDOWA ENIGMY </a:t>
            </a:r>
            <a:endParaRPr lang="pl-P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2196C540-122F-4CDA-AC08-4AB5DF2AD2F0}"/>
              </a:ext>
            </a:extLst>
          </p:cNvPr>
          <p:cNvSpPr txBox="1"/>
          <p:nvPr/>
        </p:nvSpPr>
        <p:spPr>
          <a:xfrm>
            <a:off x="6658984" y="2101354"/>
            <a:ext cx="51502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Najważniejszym elementem maszyny były obracające się na jednej osi </a:t>
            </a:r>
            <a:r>
              <a:rPr lang="pl-PL" b="1" dirty="0"/>
              <a:t>wirniki szyfrujące</a:t>
            </a:r>
            <a:r>
              <a:rPr lang="pl-PL" dirty="0"/>
              <a:t>, które ustawiano w pozycji wyjściowej zgodnie z instrukcjami znanymi tylko nadającemu i odbierającemu depesze.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0AF8D2B1-A51B-4F1F-B2BC-4208989E3AAD}"/>
              </a:ext>
            </a:extLst>
          </p:cNvPr>
          <p:cNvSpPr txBox="1"/>
          <p:nvPr/>
        </p:nvSpPr>
        <p:spPr>
          <a:xfrm>
            <a:off x="6290760" y="3954370"/>
            <a:ext cx="55184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Maszyna w wersji wojskowej miała była wyposażona w </a:t>
            </a:r>
            <a:r>
              <a:rPr lang="pl-PL" b="1" dirty="0"/>
              <a:t>łącznicę wtyczkową</a:t>
            </a:r>
            <a:r>
              <a:rPr lang="pl-PL" dirty="0"/>
              <a:t>, która dodatkowo zmieniała bieg impulsu elektrycznego, znacząco utrudniając złamanie szyfru, bo właśnie prąd elektryczny przepływający z klawiatury przez wirniki i łącznicę umożliwiał prezentację kolejnych liter szyfrogramu lub rozszyfrowanej depeszy.</a:t>
            </a:r>
          </a:p>
        </p:txBody>
      </p:sp>
    </p:spTree>
    <p:extLst>
      <p:ext uri="{BB962C8B-B14F-4D97-AF65-F5344CB8AC3E}">
        <p14:creationId xmlns:p14="http://schemas.microsoft.com/office/powerpoint/2010/main" val="3178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B03342-D951-400D-ACD1-47E40F103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Zagadka Einsteina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E49FFC1-2F52-482A-A3CF-EB332322F0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800" dirty="0"/>
              <a:t>W jakim domu mieszka pies</a:t>
            </a:r>
            <a:r>
              <a:rPr lang="pl-PL" sz="2800" dirty="0" smtClean="0"/>
              <a:t>?</a:t>
            </a:r>
          </a:p>
          <a:p>
            <a:endParaRPr lang="pl-PL" dirty="0" smtClean="0"/>
          </a:p>
          <a:p>
            <a:r>
              <a:rPr lang="pl-PL" sz="1600" dirty="0" smtClean="0"/>
              <a:t>Projekt przygotowały: Gabriela Dziamska, Zuzanna </a:t>
            </a:r>
            <a:r>
              <a:rPr lang="pl-PL" sz="1600" dirty="0" err="1" smtClean="0"/>
              <a:t>Jamielucha</a:t>
            </a:r>
            <a:r>
              <a:rPr lang="pl-PL" sz="1600" dirty="0" smtClean="0"/>
              <a:t>, Zofia Cieślińska – 1e</a:t>
            </a:r>
            <a:endParaRPr lang="pl-PL" sz="1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56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BEF68C7-EF99-4D56-A548-21E0A293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Nasza wersja zagadki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7461927-F291-42EB-86BC-418223F5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W pięciu różnych domach, o pięciu różnych kolorach mieszkają ludzie o pięciu różnych zawodach, posiadają pięć różnych zwierząt. Podróżują </a:t>
            </a:r>
            <a:r>
              <a:rPr lang="pl-PL" dirty="0" smtClean="0"/>
              <a:t>pięcioma </a:t>
            </a:r>
            <a:r>
              <a:rPr lang="pl-PL" dirty="0"/>
              <a:t>różnymi środkami transportu i uprawiają </a:t>
            </a:r>
            <a:r>
              <a:rPr lang="pl-PL" dirty="0" smtClean="0"/>
              <a:t>pięć </a:t>
            </a:r>
            <a:r>
              <a:rPr lang="pl-PL" dirty="0"/>
              <a:t>różnych </a:t>
            </a:r>
            <a:r>
              <a:rPr lang="pl-PL" dirty="0" smtClean="0"/>
              <a:t>sportów.</a:t>
            </a:r>
          </a:p>
          <a:p>
            <a:pPr marL="0" indent="0" algn="ctr">
              <a:buNone/>
            </a:pPr>
            <a:r>
              <a:rPr lang="pl-PL" dirty="0" smtClean="0"/>
              <a:t>W </a:t>
            </a:r>
            <a:r>
              <a:rPr lang="pl-PL" dirty="0"/>
              <a:t>jakim domu mieszka pies?</a:t>
            </a:r>
          </a:p>
        </p:txBody>
      </p:sp>
    </p:spTree>
    <p:extLst>
      <p:ext uri="{BB962C8B-B14F-4D97-AF65-F5344CB8AC3E}">
        <p14:creationId xmlns:p14="http://schemas.microsoft.com/office/powerpoint/2010/main" val="164688034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553</TotalTime>
  <Words>1077</Words>
  <Application>Microsoft Office PowerPoint</Application>
  <PresentationFormat>Niestandardowy</PresentationFormat>
  <Paragraphs>206</Paragraphs>
  <Slides>24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SketchLinesVTI</vt:lpstr>
      <vt:lpstr>Organiczny</vt:lpstr>
      <vt:lpstr>Coral</vt:lpstr>
      <vt:lpstr>Luxe</vt:lpstr>
      <vt:lpstr>Praca z uczniem zdolnym na lekcjach matematyki – metoda projektu edukacyjnego </vt:lpstr>
      <vt:lpstr>O metodzie projektu edukacyjnego</vt:lpstr>
      <vt:lpstr>Projekty „Liczby wokół nas” i „Ciąg Fibonacciego”</vt:lpstr>
      <vt:lpstr>ENIGMA   ZASZYFROWANY ŚWIAT</vt:lpstr>
      <vt:lpstr>Prezentacja programu PowerPoint</vt:lpstr>
      <vt:lpstr>Prezentacja programu PowerPoint</vt:lpstr>
      <vt:lpstr>Prezentacja programu PowerPoint</vt:lpstr>
      <vt:lpstr>Zagadka Einsteina</vt:lpstr>
      <vt:lpstr>Nasza wersja zagadki</vt:lpstr>
      <vt:lpstr>Prezentacja programu PowerPoint</vt:lpstr>
      <vt:lpstr>Lekarz mieszka tylko koło weterynarza, który mieszka w różowym domu.</vt:lpstr>
      <vt:lpstr>Malarz mieszka w brązowym domu i jeździ na łyżwach. </vt:lpstr>
      <vt:lpstr>Jedynym sąsiadem brązowego jest czerwony.</vt:lpstr>
      <vt:lpstr>Złota liczba</vt:lpstr>
      <vt:lpstr>Definicja złotej liczby</vt:lpstr>
      <vt:lpstr>Bazując na złotej proporcji i ciągu Fibonacciego tworzymy:</vt:lpstr>
      <vt:lpstr>Historia złotego podziału</vt:lpstr>
      <vt:lpstr>Historia złotego podziału</vt:lpstr>
      <vt:lpstr>Boskie proporcje człowieka - czy aby na pewno?</vt:lpstr>
      <vt:lpstr>Prezentacja programu PowerPoint</vt:lpstr>
      <vt:lpstr>Proporcje ludzkiego ciała w praktyce</vt:lpstr>
      <vt:lpstr>Proporcja 1</vt:lpstr>
      <vt:lpstr>Proporcja 2</vt:lpstr>
      <vt:lpstr>Proporcja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ENIGMA   ZASZYFROWANY ŚWIAT LICZB</dc:title>
  <dc:creator>AGNIESZKA KARWACKA</dc:creator>
  <cp:lastModifiedBy>USER</cp:lastModifiedBy>
  <cp:revision>66</cp:revision>
  <dcterms:created xsi:type="dcterms:W3CDTF">2021-01-29T14:08:52Z</dcterms:created>
  <dcterms:modified xsi:type="dcterms:W3CDTF">2021-03-18T23:29:54Z</dcterms:modified>
</cp:coreProperties>
</file>