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  <p:sldMasterId id="2147483894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A1ECC-03D3-473A-9E9C-FDB2F546DB2B}" type="datetimeFigureOut">
              <a:rPr lang="pl-PL" smtClean="0"/>
              <a:t>2017-01-01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733F-7639-49B9-A384-8BB46EA87A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82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9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5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8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2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6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2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1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7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0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8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45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6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4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93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scontent-fra3-1.xx.fbcdn.net/v/t34.0-12/15731383_1413005912067011_1171766733_n.jpg?oh=b8984bb098c88c571ff35c1ba2ab26f1&amp;oe=5866F2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1118909"/>
            <a:ext cx="5462001" cy="4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pl-PL"/>
              <a:t>Etiologia bólu głowy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ZAJĘCIA AKADEMICKIE KLASY 2</a:t>
            </a:r>
          </a:p>
        </p:txBody>
      </p:sp>
    </p:spTree>
    <p:extLst>
      <p:ext uri="{BB962C8B-B14F-4D97-AF65-F5344CB8AC3E}">
        <p14:creationId xmlns:p14="http://schemas.microsoft.com/office/powerpoint/2010/main" val="290640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38540"/>
            <a:ext cx="10813772" cy="214562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3200" dirty="0"/>
              <a:t>Wykład odbył się 13 grudnia w Centrum Kongresowo-Dydaktycznym Uniwersytetu Medycznego im. Karola Marcinkowskiego,  a przeprowadził go</a:t>
            </a:r>
            <a:br>
              <a:rPr lang="pl-PL" sz="3200" dirty="0"/>
            </a:br>
            <a:r>
              <a:rPr lang="pl-PL" sz="3200" dirty="0"/>
              <a:t>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 hab. med. Wojciech Kozubski.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3755" y="2913622"/>
            <a:ext cx="4520209" cy="300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6347790" y="2913622"/>
            <a:ext cx="4593097" cy="3049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148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219" y="1084419"/>
            <a:ext cx="10983402" cy="626436"/>
          </a:xfrm>
        </p:spPr>
        <p:txBody>
          <a:bodyPr>
            <a:normAutofit/>
          </a:bodyPr>
          <a:lstStyle/>
          <a:p>
            <a:r>
              <a:rPr lang="pl-PL" sz="2800" dirty="0"/>
              <a:t>Bóle głowy można podzielić na: samoistne, objawowe, ostre oraz przewlekłe.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20" y="1859607"/>
            <a:ext cx="6069499" cy="89558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pl-PL" sz="11200" b="1" dirty="0"/>
              <a:t>Samoistne</a:t>
            </a:r>
            <a:r>
              <a:rPr lang="pl-PL" sz="9600" dirty="0"/>
              <a:t> -&gt; </a:t>
            </a:r>
            <a:r>
              <a:rPr lang="pl-PL" sz="8000" dirty="0"/>
              <a:t>ból jest istotą problemu </a:t>
            </a:r>
            <a:br>
              <a:rPr lang="pl-PL" sz="8000" dirty="0"/>
            </a:br>
            <a:r>
              <a:rPr lang="pl-PL" sz="8000" dirty="0"/>
              <a:t>- ból klasterowy</a:t>
            </a:r>
            <a:br>
              <a:rPr lang="pl-PL" sz="8000" dirty="0"/>
            </a:br>
            <a:r>
              <a:rPr lang="pl-PL" sz="8000" dirty="0"/>
              <a:t>- migrena </a:t>
            </a:r>
            <a:br>
              <a:rPr lang="pl-PL" sz="8000" dirty="0"/>
            </a:br>
            <a:r>
              <a:rPr lang="pl-PL" sz="8000" dirty="0"/>
              <a:t>-  </a:t>
            </a:r>
          </a:p>
          <a:p>
            <a:endParaRPr lang="pl-PL" sz="4500" dirty="0"/>
          </a:p>
          <a:p>
            <a:pPr marL="0" indent="0">
              <a:buNone/>
            </a:pPr>
            <a:endParaRPr lang="pl-PL" sz="45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4500" dirty="0"/>
          </a:p>
          <a:p>
            <a:pPr marL="0" indent="0">
              <a:buClr>
                <a:srgbClr val="FF0000"/>
              </a:buClr>
              <a:buNone/>
            </a:pPr>
            <a:endParaRPr lang="pl-PL" sz="4500" dirty="0"/>
          </a:p>
          <a:p>
            <a:pPr marL="0" indent="0">
              <a:buNone/>
            </a:pPr>
            <a:br>
              <a:rPr lang="pl-PL" sz="4500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75646" y="161089"/>
            <a:ext cx="7720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Czego się dowiedzieliśmy?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75814" y="2849075"/>
            <a:ext cx="6064196" cy="12599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 Objawowe </a:t>
            </a:r>
            <a:r>
              <a:rPr lang="pl-PL" dirty="0"/>
              <a:t>-&gt; </a:t>
            </a:r>
            <a:r>
              <a:rPr lang="pl-PL" sz="2000" dirty="0"/>
              <a:t>ból głowy jest objawem dziejącej się w organizmie innej patologii (choroby)</a:t>
            </a:r>
            <a:br>
              <a:rPr lang="pl-PL" sz="2000" dirty="0"/>
            </a:br>
            <a:r>
              <a:rPr lang="pl-PL" sz="2000" dirty="0"/>
              <a:t>- zapalenie opon mózgowych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48420" y="4202876"/>
            <a:ext cx="6064196" cy="12599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 Przewlekłe-</a:t>
            </a:r>
            <a:r>
              <a:rPr lang="pl-PL" dirty="0"/>
              <a:t>&gt; </a:t>
            </a:r>
            <a:r>
              <a:rPr lang="pl-PL" sz="2000" dirty="0"/>
              <a:t>ból głowy o typie napięciowym </a:t>
            </a:r>
            <a:br>
              <a:rPr lang="pl-PL" sz="2000" dirty="0"/>
            </a:br>
            <a:r>
              <a:rPr lang="pl-PL" sz="2000" dirty="0"/>
              <a:t>-guz mózgu</a:t>
            </a:r>
            <a:br>
              <a:rPr lang="pl-PL" sz="2000" dirty="0"/>
            </a:br>
            <a:r>
              <a:rPr lang="pl-PL" sz="2000" dirty="0"/>
              <a:t>-CDH (</a:t>
            </a:r>
            <a:r>
              <a:rPr lang="pl-PL" sz="2000" dirty="0" err="1"/>
              <a:t>chronic</a:t>
            </a:r>
            <a:r>
              <a:rPr lang="pl-PL" sz="2000" dirty="0"/>
              <a:t> </a:t>
            </a:r>
            <a:r>
              <a:rPr lang="pl-PL" sz="2000" dirty="0" err="1"/>
              <a:t>daily</a:t>
            </a:r>
            <a:r>
              <a:rPr lang="pl-PL" sz="2000" dirty="0"/>
              <a:t> </a:t>
            </a:r>
            <a:r>
              <a:rPr lang="pl-PL" sz="2000" dirty="0" err="1"/>
              <a:t>headache</a:t>
            </a:r>
            <a:r>
              <a:rPr lang="pl-PL" sz="2000" dirty="0"/>
              <a:t>)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475815" y="5556677"/>
            <a:ext cx="6064195" cy="12599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800" b="1" dirty="0"/>
              <a:t>Ostre</a:t>
            </a:r>
            <a:r>
              <a:rPr lang="pl-PL" sz="2800" dirty="0"/>
              <a:t> </a:t>
            </a:r>
            <a:r>
              <a:rPr lang="pl-PL" sz="2000" dirty="0"/>
              <a:t>-&gt; pojawiają się i narastają w nagły sposób</a:t>
            </a:r>
            <a:br>
              <a:rPr lang="pl-PL" sz="2000" dirty="0"/>
            </a:br>
            <a:r>
              <a:rPr lang="pl-PL" sz="2000" dirty="0"/>
              <a:t>-nerwobóle twarzy</a:t>
            </a:r>
            <a:br>
              <a:rPr lang="pl-PL" sz="2000" dirty="0"/>
            </a:br>
            <a:r>
              <a:rPr lang="pl-PL" sz="2000" dirty="0"/>
              <a:t>-ostre zapalenie zatok przynosowych </a:t>
            </a:r>
          </a:p>
        </p:txBody>
      </p:sp>
      <p:pic>
        <p:nvPicPr>
          <p:cNvPr id="1026" name="Picture 2" descr="Znalezione obrazy dla zapytania bóle g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45" y="2188130"/>
            <a:ext cx="5299021" cy="353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4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991" y="1622159"/>
            <a:ext cx="3098838" cy="955135"/>
          </a:xfrm>
        </p:spPr>
        <p:txBody>
          <a:bodyPr>
            <a:normAutofit/>
          </a:bodyPr>
          <a:lstStyle/>
          <a:p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MIGRENA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61995" y="1525769"/>
            <a:ext cx="4164541" cy="51231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pl-PL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STATYSTYCZNE: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 najstarsza opisana choroba neurologiczna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 na 100 osób 10-11 ma migrenę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 w populacji średnio 10-12%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 3 co do częstości choroba w populacji światowej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 stanowi 16% bólów głowy wszystkich rodzajów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częściej  występuje u kobiet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l-PL" sz="2900" dirty="0"/>
              <a:t> u 75% występuje bez aury</a:t>
            </a:r>
            <a:br>
              <a:rPr lang="pl-PL" sz="2900" dirty="0"/>
            </a:br>
            <a:br>
              <a:rPr lang="pl-PL" sz="2900" dirty="0"/>
            </a:br>
            <a:r>
              <a:rPr lang="pl-PL" sz="2900" dirty="0"/>
              <a:t>POCZĄTEK CHOROBY: 15-33 rokiem życia</a:t>
            </a:r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endParaRPr lang="pl-PL" sz="1800" dirty="0"/>
          </a:p>
          <a:p>
            <a:pPr marL="0" indent="0">
              <a:buClr>
                <a:srgbClr val="0070C0"/>
              </a:buClr>
              <a:buNone/>
            </a:pPr>
            <a:endParaRPr lang="pl-PL" dirty="0"/>
          </a:p>
          <a:p>
            <a:pPr marL="0" indent="0">
              <a:buClr>
                <a:srgbClr val="0070C0"/>
              </a:buClr>
              <a:buNone/>
            </a:pPr>
            <a:endParaRPr lang="pl-PL" dirty="0"/>
          </a:p>
          <a:p>
            <a:pPr marL="0" indent="0">
              <a:buClr>
                <a:srgbClr val="0070C0"/>
              </a:buClr>
              <a:buNone/>
            </a:pPr>
            <a:endParaRPr lang="pl-PL" dirty="0"/>
          </a:p>
        </p:txBody>
      </p:sp>
      <p:pic>
        <p:nvPicPr>
          <p:cNvPr id="2056" name="Picture 8" descr="Znalezione obrazy dla zapytania migren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1" y="2857276"/>
            <a:ext cx="3098838" cy="364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2610" y="141848"/>
            <a:ext cx="365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Poznaliśmy również choroby związane z bólami głowy: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699084" y="1622160"/>
            <a:ext cx="31214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*ZESPÓŁ ALICJI W KRAINIE CZARÓW </a:t>
            </a:r>
          </a:p>
          <a:p>
            <a:br>
              <a:rPr lang="pl-PL" dirty="0"/>
            </a:br>
            <a:r>
              <a:rPr lang="pl-PL" dirty="0"/>
              <a:t>„</a:t>
            </a:r>
            <a:r>
              <a:rPr lang="pl-PL" i="1" dirty="0"/>
              <a:t>zaburzenie psychosensoryczne, halucynacje i iluzje percepcji ciała występujące u ludzi w przebiegu różnych chorób, </a:t>
            </a:r>
            <a:r>
              <a:rPr lang="pl-PL" b="1" i="1" dirty="0"/>
              <a:t>zwłaszcza migreny z aurą</a:t>
            </a:r>
            <a:r>
              <a:rPr lang="pl-PL" i="1" dirty="0"/>
              <a:t>.”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970" y="4613215"/>
            <a:ext cx="3499659" cy="2035751"/>
          </a:xfrm>
          <a:prstGeom prst="rect">
            <a:avLst/>
          </a:prstGeom>
        </p:spPr>
      </p:pic>
      <p:sp>
        <p:nvSpPr>
          <p:cNvPr id="15" name="Prostokąt zaokrąglony 14"/>
          <p:cNvSpPr/>
          <p:nvPr/>
        </p:nvSpPr>
        <p:spPr>
          <a:xfrm>
            <a:off x="4161995" y="154271"/>
            <a:ext cx="7726018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i="1" dirty="0"/>
              <a:t>„powtarzający się, najczęściej jednostronny, pulsujący ból głowy; trwa zazwyczaj od 4 do 72 godzin; charakteryzuje się różnym stopniem nasilenia i częstotliwością występowania”</a:t>
            </a:r>
          </a:p>
        </p:txBody>
      </p:sp>
    </p:spTree>
    <p:extLst>
      <p:ext uri="{BB962C8B-B14F-4D97-AF65-F5344CB8AC3E}">
        <p14:creationId xmlns:p14="http://schemas.microsoft.com/office/powerpoint/2010/main" val="103884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65043"/>
            <a:ext cx="10058400" cy="1273535"/>
          </a:xfrm>
        </p:spPr>
        <p:txBody>
          <a:bodyPr>
            <a:normAutofit/>
          </a:bodyPr>
          <a:lstStyle/>
          <a:p>
            <a:r>
              <a:rPr lang="pl-PL" dirty="0"/>
              <a:t>AURA WZROKOWA</a:t>
            </a:r>
            <a:br>
              <a:rPr lang="pl-PL" dirty="0"/>
            </a:br>
            <a:r>
              <a:rPr lang="pl-PL" sz="2400" dirty="0"/>
              <a:t>(Aura- ogniskowe objawy neurologiczne występujące przed atakiem migreny)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83819" y="3189604"/>
            <a:ext cx="369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Świecąca plama z pustym środkiem rozprzestrzeniająca się </a:t>
            </a:r>
            <a:br>
              <a:rPr lang="pl-PL" sz="2400" dirty="0"/>
            </a:br>
            <a:r>
              <a:rPr lang="pl-PL" sz="2400" dirty="0"/>
              <a:t>( MROCZEK MIGOCĄCY)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83819" y="2075476"/>
            <a:ext cx="34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drgająca linia w poprzek pola widzenia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383819" y="5042395"/>
            <a:ext cx="274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rozsiane czarne gwiazdki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t="6958"/>
          <a:stretch/>
        </p:blipFill>
        <p:spPr>
          <a:xfrm>
            <a:off x="8147734" y="2039154"/>
            <a:ext cx="3447969" cy="203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/>
          <a:srcRect t="6525" b="5566"/>
          <a:stretch/>
        </p:blipFill>
        <p:spPr>
          <a:xfrm>
            <a:off x="8147587" y="4035870"/>
            <a:ext cx="3448265" cy="224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/>
          <a:srcRect t="7178" b="12197"/>
          <a:stretch/>
        </p:blipFill>
        <p:spPr>
          <a:xfrm>
            <a:off x="450871" y="2075476"/>
            <a:ext cx="3558803" cy="196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/>
          <a:srcRect t="13860"/>
          <a:stretch/>
        </p:blipFill>
        <p:spPr>
          <a:xfrm>
            <a:off x="420522" y="4035870"/>
            <a:ext cx="3619500" cy="224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30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93913"/>
            <a:ext cx="3935896" cy="1263594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KLASTEROWY BÓL GŁOWY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256564" y="69453"/>
            <a:ext cx="7763158" cy="18463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głownie chorują mężczyźni | </a:t>
            </a:r>
            <a:r>
              <a:rPr lang="pl-PL" sz="2800" dirty="0">
                <a:solidFill>
                  <a:srgbClr val="FF0000"/>
                </a:solidFill>
              </a:rPr>
              <a:t>*</a:t>
            </a:r>
            <a:r>
              <a:rPr lang="pl-PL" dirty="0"/>
              <a:t> jasno brązowe oczy, osobowość typu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napady ustępują z wiekiem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znaczna regularność napadów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trwa 60-90 dni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91" y="2560485"/>
            <a:ext cx="3298080" cy="289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4256564" y="2153297"/>
            <a:ext cx="4481843" cy="33711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OBJAWY: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ból jednostronny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wyciek z nosa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pieczenie spojówek -&gt; zaczerwienienie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opadanie powieki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łzawienie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nadmierna potliwość (czoło)</a:t>
            </a:r>
          </a:p>
        </p:txBody>
      </p:sp>
      <p:sp>
        <p:nvSpPr>
          <p:cNvPr id="17" name="Nawias klamrowy zamykający 16"/>
          <p:cNvSpPr/>
          <p:nvPr/>
        </p:nvSpPr>
        <p:spPr>
          <a:xfrm>
            <a:off x="8863543" y="3042913"/>
            <a:ext cx="391063" cy="2176678"/>
          </a:xfrm>
          <a:prstGeom prst="rightBrace">
            <a:avLst>
              <a:gd name="adj1" fmla="val 0"/>
              <a:gd name="adj2" fmla="val 50000"/>
            </a:avLst>
          </a:prstGeom>
          <a:noFill/>
          <a:ln w="2857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9642236" y="3467240"/>
            <a:ext cx="2088556" cy="13280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po stronie występowania bólu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315200" y="1917521"/>
            <a:ext cx="600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* </a:t>
            </a:r>
            <a:r>
              <a:rPr lang="pl-PL" sz="1600" dirty="0"/>
              <a:t>Te cechy zwiększają prawdopodobieństwo choroby 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495101" y="5760209"/>
            <a:ext cx="7235691" cy="78319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4000" b="1" dirty="0">
                <a:latin typeface="Arial Black" panose="020B0A04020102020204" pitchFamily="34" charset="0"/>
              </a:rPr>
              <a:t>!</a:t>
            </a:r>
            <a:r>
              <a:rPr lang="pl-PL" dirty="0"/>
              <a:t>  </a:t>
            </a:r>
            <a:r>
              <a:rPr lang="pl-PL" sz="2400" dirty="0"/>
              <a:t>Powinno się przerywać klastery w fazie początkowej.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05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729982" y="543340"/>
            <a:ext cx="5883965" cy="1935370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To była część informacji, jakie poznaliśmy na wtorkowych wykładach, które wszystkim się spodobały.</a:t>
            </a:r>
          </a:p>
        </p:txBody>
      </p:sp>
      <p:pic>
        <p:nvPicPr>
          <p:cNvPr id="5124" name="Picture 4" descr="https://scontent-frt3-1.xx.fbcdn.net/v/t34.0-12/15749504_1413005938733675_2106128449_n.jpg?oh=cc8f114acba26a6c57a6e69c4ca4326d&amp;oe=5865B02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22" y="164560"/>
            <a:ext cx="4253948" cy="567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content-frt3-1.xx.fbcdn.net/v/t35.0-12/15785084_864221297014011_1251843946_o.jpg?oh=27a2d498b1f7c3687dba7408eae8137c&amp;oe=5866C2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156" y="2871937"/>
            <a:ext cx="5278816" cy="296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627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cj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1173</TotalTime>
  <Words>275</Words>
  <Application>Microsoft Office PowerPoint</Application>
  <PresentationFormat>Panoramiczny</PresentationFormat>
  <Paragraphs>48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Wingdings 2</vt:lpstr>
      <vt:lpstr>HDOfficeLightV0</vt:lpstr>
      <vt:lpstr>Retrospekcja</vt:lpstr>
      <vt:lpstr>Etiologia bólu głowy </vt:lpstr>
      <vt:lpstr>Wykład odbył się 13 grudnia w Centrum Kongresowo-Dydaktycznym Uniwersytetu Medycznego im. Karola Marcinkowskiego,  a przeprowadził go  prof. dr hab. med. Wojciech Kozubski.</vt:lpstr>
      <vt:lpstr>Bóle głowy można podzielić na: samoistne, objawowe, ostre oraz przewlekłe. </vt:lpstr>
      <vt:lpstr>MIGRENA</vt:lpstr>
      <vt:lpstr>AURA WZROKOWA (Aura- ogniskowe objawy neurologiczne występujące przed atakiem migreny)</vt:lpstr>
      <vt:lpstr>KLASTEROWY BÓL GŁOWY</vt:lpstr>
      <vt:lpstr>To była część informacji, jakie poznaliśmy na wtorkowych wykładach, które wszystkim się spodobały.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Etiologia bólu głowy</dc:title>
  <dc:creator>Asus</dc:creator>
  <cp:lastModifiedBy>Asus</cp:lastModifiedBy>
  <cp:revision>26</cp:revision>
  <dcterms:created xsi:type="dcterms:W3CDTF">2016-12-28T01:08:56Z</dcterms:created>
  <dcterms:modified xsi:type="dcterms:W3CDTF">2017-01-01T14:21:09Z</dcterms:modified>
</cp:coreProperties>
</file>