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1203855"/>
          </a:xfrm>
        </p:spPr>
        <p:txBody>
          <a:bodyPr>
            <a:normAutofit/>
          </a:bodyPr>
          <a:lstStyle/>
          <a:p>
            <a:pPr algn="ctr"/>
            <a:r>
              <a:rPr lang="pl-PL" sz="6000" b="1" dirty="0" smtClean="0">
                <a:latin typeface="Calibri" pitchFamily="34" charset="0"/>
              </a:rPr>
              <a:t>Warsztaty </a:t>
            </a:r>
            <a:r>
              <a:rPr lang="pl-PL" sz="6000" b="1" dirty="0" err="1" smtClean="0">
                <a:latin typeface="Calibri" pitchFamily="34" charset="0"/>
              </a:rPr>
              <a:t>ekokrytyczne</a:t>
            </a:r>
            <a:endParaRPr lang="pl-PL" sz="6000" b="1" dirty="0">
              <a:latin typeface="Calibri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24467" y="2843214"/>
            <a:ext cx="10490200" cy="957262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 smtClean="0">
                <a:solidFill>
                  <a:schemeClr val="accent1"/>
                </a:solidFill>
                <a:latin typeface="Calibri" pitchFamily="34" charset="0"/>
              </a:rPr>
              <a:t>Projekt </a:t>
            </a:r>
            <a:r>
              <a:rPr lang="pl-PL" sz="4800" b="1" i="1" dirty="0" smtClean="0">
                <a:solidFill>
                  <a:schemeClr val="accent1"/>
                </a:solidFill>
                <a:latin typeface="Calibri" pitchFamily="34" charset="0"/>
              </a:rPr>
              <a:t>Wspólny świat</a:t>
            </a:r>
            <a:endParaRPr lang="pl-PL" sz="4800" b="1" i="1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Dobro, szczęście, wróg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14325" y="2194559"/>
            <a:ext cx="7672388" cy="4024125"/>
          </a:xfrm>
        </p:spPr>
        <p:txBody>
          <a:bodyPr/>
          <a:lstStyle/>
          <a:p>
            <a:pPr>
              <a:buNone/>
            </a:pPr>
            <a:r>
              <a:rPr lang="pl-PL" sz="2000" b="1" dirty="0" smtClean="0"/>
              <a:t>   </a:t>
            </a:r>
            <a:r>
              <a:rPr lang="pl-PL" sz="3200" b="1" dirty="0" smtClean="0">
                <a:latin typeface="Calibri" pitchFamily="34" charset="0"/>
              </a:rPr>
              <a:t>Kreon</a:t>
            </a:r>
            <a:r>
              <a:rPr lang="pl-PL" sz="3200" dirty="0" smtClean="0">
                <a:latin typeface="Calibri" pitchFamily="34" charset="0"/>
              </a:rPr>
              <a:t>: „A gdyby wyżej nad dobro publiczne</a:t>
            </a:r>
          </a:p>
          <a:p>
            <a:pPr>
              <a:spcBef>
                <a:spcPts val="0"/>
              </a:spcBef>
              <a:buNone/>
            </a:pPr>
            <a:r>
              <a:rPr lang="pl-PL" sz="3200" dirty="0" smtClean="0">
                <a:latin typeface="Calibri" pitchFamily="34" charset="0"/>
              </a:rPr>
              <a:t>   Kładł zysk przyjaciół, za nic bym go ważył”.</a:t>
            </a:r>
          </a:p>
          <a:p>
            <a:pPr>
              <a:spcBef>
                <a:spcPts val="0"/>
              </a:spcBef>
            </a:pPr>
            <a:endParaRPr lang="pl-PL" sz="32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pl-PL" sz="3200" b="1" dirty="0" smtClean="0">
                <a:latin typeface="Calibri" pitchFamily="34" charset="0"/>
              </a:rPr>
              <a:t>   Kreon</a:t>
            </a:r>
            <a:r>
              <a:rPr lang="pl-PL" sz="3200" dirty="0" smtClean="0">
                <a:latin typeface="Calibri" pitchFamily="34" charset="0"/>
              </a:rPr>
              <a:t>: „Nigdy też wroga nie chciałbym    </a:t>
            </a:r>
          </a:p>
          <a:p>
            <a:pPr>
              <a:spcBef>
                <a:spcPts val="0"/>
              </a:spcBef>
              <a:buNone/>
            </a:pPr>
            <a:r>
              <a:rPr lang="pl-PL" sz="3200" dirty="0" smtClean="0">
                <a:latin typeface="Calibri" pitchFamily="34" charset="0"/>
              </a:rPr>
              <a:t>    ojczyzny </a:t>
            </a:r>
          </a:p>
          <a:p>
            <a:pPr>
              <a:spcBef>
                <a:spcPts val="0"/>
              </a:spcBef>
              <a:buNone/>
            </a:pPr>
            <a:r>
              <a:rPr lang="pl-PL" sz="3200" dirty="0" smtClean="0">
                <a:latin typeface="Calibri" pitchFamily="34" charset="0"/>
              </a:rPr>
              <a:t>    Mieć przyjacielem, o tym przeświadczony,</a:t>
            </a:r>
          </a:p>
          <a:p>
            <a:pPr>
              <a:buNone/>
            </a:pPr>
            <a:r>
              <a:rPr lang="pl-PL" sz="3200" dirty="0" smtClean="0">
                <a:latin typeface="Calibri" pitchFamily="34" charset="0"/>
              </a:rPr>
              <a:t>    Że nasze szczęście w szczęściu miasta leży,</a:t>
            </a:r>
          </a:p>
          <a:p>
            <a:pPr>
              <a:buNone/>
            </a:pPr>
            <a:r>
              <a:rPr lang="pl-PL" sz="3200" dirty="0" smtClean="0">
                <a:latin typeface="Calibri" pitchFamily="34" charset="0"/>
              </a:rPr>
              <a:t>    I jego dobro przyjaciół ma raić”.</a:t>
            </a:r>
          </a:p>
          <a:p>
            <a:endParaRPr lang="pl-PL" dirty="0"/>
          </a:p>
        </p:txBody>
      </p:sp>
      <p:pic>
        <p:nvPicPr>
          <p:cNvPr id="5" name="Picture 2" descr="d:\Moje dokumenty\Pobrane\antygona i kre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29638" y="2714625"/>
            <a:ext cx="3114675" cy="248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9" name="Symbol zastępczy tekstu 8"/>
          <p:cNvSpPr>
            <a:spLocks noGrp="1"/>
          </p:cNvSpPr>
          <p:nvPr>
            <p:ph type="subTitle" idx="1"/>
          </p:nvPr>
        </p:nvSpPr>
        <p:spPr>
          <a:xfrm>
            <a:off x="1371600" y="1243014"/>
            <a:ext cx="9448800" cy="307498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pl-PL" sz="14400" dirty="0" smtClean="0">
                <a:latin typeface="Calibri" pitchFamily="34" charset="0"/>
              </a:rPr>
              <a:t>Jakie cechy, według Kreona, posiada </a:t>
            </a:r>
            <a:r>
              <a:rPr lang="pl-PL" sz="14400" b="1" dirty="0" smtClean="0">
                <a:latin typeface="Calibri" pitchFamily="34" charset="0"/>
              </a:rPr>
              <a:t>obywatel</a:t>
            </a:r>
            <a:r>
              <a:rPr lang="pl-PL" sz="14400" dirty="0" smtClean="0">
                <a:latin typeface="Calibri" pitchFamily="34" charset="0"/>
              </a:rPr>
              <a:t>? </a:t>
            </a:r>
          </a:p>
          <a:p>
            <a:pPr algn="ctr"/>
            <a:endParaRPr lang="pl-PL" sz="14400" dirty="0" smtClean="0">
              <a:latin typeface="Calibri" pitchFamily="34" charset="0"/>
            </a:endParaRPr>
          </a:p>
          <a:p>
            <a:pPr algn="ctr"/>
            <a:r>
              <a:rPr lang="pl-PL" sz="14400" dirty="0" smtClean="0">
                <a:latin typeface="Calibri" pitchFamily="34" charset="0"/>
              </a:rPr>
              <a:t>Jaka jest różnica między </a:t>
            </a:r>
            <a:r>
              <a:rPr lang="pl-PL" sz="14400" b="1" dirty="0" smtClean="0">
                <a:latin typeface="Calibri" pitchFamily="34" charset="0"/>
              </a:rPr>
              <a:t>człowiekiem </a:t>
            </a:r>
          </a:p>
          <a:p>
            <a:pPr algn="ctr"/>
            <a:r>
              <a:rPr lang="pl-PL" sz="14400" b="1" dirty="0" smtClean="0">
                <a:latin typeface="Calibri" pitchFamily="34" charset="0"/>
              </a:rPr>
              <a:t>a obywatelem</a:t>
            </a:r>
            <a:r>
              <a:rPr lang="pl-PL" sz="14400" dirty="0" smtClean="0">
                <a:latin typeface="Calibri" pitchFamily="34" charset="0"/>
              </a:rPr>
              <a:t>? </a:t>
            </a:r>
          </a:p>
          <a:p>
            <a:pPr algn="ctr"/>
            <a:endParaRPr lang="pl-PL" sz="14400" dirty="0" smtClean="0">
              <a:latin typeface="Calibri" pitchFamily="34" charset="0"/>
            </a:endParaRPr>
          </a:p>
          <a:p>
            <a:pPr algn="ctr"/>
            <a:r>
              <a:rPr lang="pl-PL" sz="14400" dirty="0" smtClean="0">
                <a:latin typeface="Calibri" pitchFamily="34" charset="0"/>
              </a:rPr>
              <a:t>Kreon: „Przez te zasady podnoszę to miasto</a:t>
            </a:r>
          </a:p>
          <a:p>
            <a:pPr algn="ctr"/>
            <a:r>
              <a:rPr lang="pl-PL" sz="14400" dirty="0" smtClean="0">
                <a:latin typeface="Calibri" pitchFamily="34" charset="0"/>
              </a:rPr>
              <a:t>I tym zasadom wierny obwieściłem</a:t>
            </a:r>
          </a:p>
          <a:p>
            <a:pPr algn="ctr"/>
            <a:r>
              <a:rPr lang="pl-PL" sz="14400" dirty="0" smtClean="0">
                <a:latin typeface="Calibri" pitchFamily="34" charset="0"/>
              </a:rPr>
              <a:t>Ukaz ostatni na Edypa synów”.</a:t>
            </a:r>
          </a:p>
          <a:p>
            <a:endParaRPr lang="pl-PL" dirty="0"/>
          </a:p>
        </p:txBody>
      </p:sp>
      <p:pic>
        <p:nvPicPr>
          <p:cNvPr id="4" name="Picture 2" descr="d:\Moje dokumenty\Pobrane\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52361" y="4426868"/>
            <a:ext cx="1368152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95600" y="1628775"/>
            <a:ext cx="8610600" cy="2557462"/>
          </a:xfrm>
        </p:spPr>
        <p:txBody>
          <a:bodyPr/>
          <a:lstStyle/>
          <a:p>
            <a:pPr algn="ctr"/>
            <a:r>
              <a:rPr lang="pl-PL" b="1" dirty="0" smtClean="0"/>
              <a:t>Jak możemy zdefiniować</a:t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 pojęcie </a:t>
            </a:r>
            <a:r>
              <a:rPr lang="pl-PL" b="1" dirty="0" smtClean="0">
                <a:solidFill>
                  <a:schemeClr val="accent1"/>
                </a:solidFill>
              </a:rPr>
              <a:t>człowieka</a:t>
            </a:r>
            <a:r>
              <a:rPr lang="pl-PL" b="1" dirty="0" smtClean="0"/>
              <a:t>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00125" y="1700212"/>
            <a:ext cx="9815513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pl-PL" sz="4000" dirty="0" smtClean="0">
                <a:latin typeface="Calibri" pitchFamily="34" charset="0"/>
              </a:rPr>
              <a:t>Status człowieka określany jest prawnie. </a:t>
            </a:r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r>
              <a:rPr lang="pl-PL" sz="4000" dirty="0" smtClean="0">
                <a:latin typeface="Calibri" pitchFamily="34" charset="0"/>
              </a:rPr>
              <a:t>Status człowieka jest zatem statusem społecznie skonstruowanym, wytworzonym.</a:t>
            </a:r>
          </a:p>
          <a:p>
            <a:pPr marL="514350" indent="-514350">
              <a:buAutoNum type="arabicPeriod"/>
            </a:pPr>
            <a:endParaRPr lang="pl-PL" sz="4000" dirty="0" smtClean="0">
              <a:latin typeface="Calibri" pitchFamily="34" charset="0"/>
            </a:endParaRPr>
          </a:p>
          <a:p>
            <a:pPr marL="514350" indent="-514350">
              <a:buAutoNum type="arabicPeriod"/>
            </a:pPr>
            <a:r>
              <a:rPr lang="pl-PL" sz="4000" dirty="0" smtClean="0">
                <a:latin typeface="Calibri" pitchFamily="34" charset="0"/>
              </a:rPr>
              <a:t>Status człowieka można zatem utracić.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b="1" dirty="0" smtClean="0">
                <a:solidFill>
                  <a:schemeClr val="accent1"/>
                </a:solidFill>
              </a:rPr>
              <a:t>G. </a:t>
            </a:r>
            <a:r>
              <a:rPr lang="pl-PL" b="1" dirty="0" err="1" smtClean="0">
                <a:solidFill>
                  <a:schemeClr val="accent1"/>
                </a:solidFill>
              </a:rPr>
              <a:t>Agamben</a:t>
            </a:r>
            <a:r>
              <a:rPr lang="pl-PL" b="1" dirty="0" smtClean="0">
                <a:solidFill>
                  <a:schemeClr val="accent1"/>
                </a:solidFill>
              </a:rPr>
              <a:t> o życiu 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10" name="Symbol zastępczy tekstu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>
                <a:latin typeface="Calibri" pitchFamily="34" charset="0"/>
              </a:rPr>
              <a:t>ŻYCIE</a:t>
            </a:r>
            <a:endParaRPr lang="pl-PL" sz="4000" b="1" dirty="0">
              <a:latin typeface="Calibri" pitchFamily="34" charset="0"/>
            </a:endParaRPr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pl-PL" sz="4000" b="1" dirty="0" smtClean="0">
                <a:latin typeface="Calibri" pitchFamily="34" charset="0"/>
              </a:rPr>
              <a:t>wartościowe (bios)</a:t>
            </a:r>
          </a:p>
          <a:p>
            <a:endParaRPr lang="pl-PL" dirty="0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ctr"/>
            <a:r>
              <a:rPr lang="pl-PL" sz="16000" b="1" dirty="0" smtClean="0">
                <a:latin typeface="Calibri" pitchFamily="34" charset="0"/>
              </a:rPr>
              <a:t>ŻYCIE</a:t>
            </a:r>
          </a:p>
          <a:p>
            <a:endParaRPr lang="pl-PL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000" b="1" dirty="0" smtClean="0"/>
              <a:t>bezwartościowe (</a:t>
            </a:r>
            <a:r>
              <a:rPr lang="pl-PL" sz="4000" b="1" dirty="0" err="1" smtClean="0"/>
              <a:t>zoe</a:t>
            </a:r>
            <a:r>
              <a:rPr lang="pl-PL" sz="4000" b="1" dirty="0" smtClean="0"/>
              <a:t>)</a:t>
            </a:r>
            <a:endParaRPr lang="pl-PL" sz="4000" dirty="0"/>
          </a:p>
        </p:txBody>
      </p:sp>
      <p:pic>
        <p:nvPicPr>
          <p:cNvPr id="14" name="Picture 3" descr="d:\Moje dokumenty\Pobrane\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74919" y="973287"/>
            <a:ext cx="1847850" cy="1933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Calibri" pitchFamily="34" charset="0"/>
              </a:rPr>
              <a:t>Dziękujemy za uwagę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pic>
        <p:nvPicPr>
          <p:cNvPr id="7" name="Symbol zastępczy zawartości 6" descr="Kopia Nowy folder-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72263" y="3205163"/>
            <a:ext cx="4980503" cy="3252788"/>
          </a:xfrm>
        </p:spPr>
      </p:pic>
      <p:sp>
        <p:nvSpPr>
          <p:cNvPr id="8" name="Prostokąt 7"/>
          <p:cNvSpPr/>
          <p:nvPr/>
        </p:nvSpPr>
        <p:spPr>
          <a:xfrm>
            <a:off x="457200" y="1785936"/>
            <a:ext cx="1011555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l-PL" sz="2800" dirty="0" smtClean="0">
                <a:latin typeface="Calibri" pitchFamily="34" charset="0"/>
              </a:rPr>
              <a:t>Kinga </a:t>
            </a:r>
            <a:r>
              <a:rPr lang="pl-PL" sz="2800" dirty="0" err="1" smtClean="0">
                <a:latin typeface="Calibri" pitchFamily="34" charset="0"/>
              </a:rPr>
              <a:t>Jałkiewicz</a:t>
            </a:r>
            <a:r>
              <a:rPr lang="pl-PL" sz="2800" dirty="0" smtClean="0">
                <a:latin typeface="Calibri" pitchFamily="34" charset="0"/>
              </a:rPr>
              <a:t>, </a:t>
            </a:r>
            <a:r>
              <a:rPr lang="pl-PL" sz="2800" dirty="0" smtClean="0">
                <a:latin typeface="Calibri" pitchFamily="34" charset="0"/>
              </a:rPr>
              <a:t>Barbara </a:t>
            </a:r>
            <a:r>
              <a:rPr lang="pl-PL" sz="2800" dirty="0" err="1" smtClean="0">
                <a:latin typeface="Calibri" pitchFamily="34" charset="0"/>
              </a:rPr>
              <a:t>Sip</a:t>
            </a:r>
            <a:r>
              <a:rPr lang="pl-PL" sz="2800" dirty="0" smtClean="0">
                <a:latin typeface="Calibri" pitchFamily="34" charset="0"/>
              </a:rPr>
              <a:t>, Maciej Kowalczyk i Hubert </a:t>
            </a:r>
            <a:r>
              <a:rPr lang="pl-PL" sz="2800" dirty="0" err="1" smtClean="0">
                <a:latin typeface="Calibri" pitchFamily="34" charset="0"/>
              </a:rPr>
              <a:t>Węcławek</a:t>
            </a:r>
            <a:endParaRPr lang="pl-PL" sz="2800" dirty="0" smtClean="0">
              <a:latin typeface="Calibri" pitchFamily="34" charset="0"/>
            </a:endParaRPr>
          </a:p>
          <a:p>
            <a:pPr>
              <a:buNone/>
            </a:pPr>
            <a:r>
              <a:rPr lang="pl-PL" sz="2800" u="sng" dirty="0" smtClean="0">
                <a:latin typeface="Calibri" pitchFamily="34" charset="0"/>
              </a:rPr>
              <a:t>pod kierunkiem </a:t>
            </a:r>
            <a:r>
              <a:rPr lang="pl-PL" sz="2800" dirty="0" smtClean="0">
                <a:latin typeface="Calibri" pitchFamily="34" charset="0"/>
              </a:rPr>
              <a:t>pana Dawida Gostyńskiego oraz pani Aleksandry  </a:t>
            </a:r>
            <a:r>
              <a:rPr lang="pl-PL" sz="2800" dirty="0" err="1" smtClean="0">
                <a:latin typeface="Calibri" pitchFamily="34" charset="0"/>
              </a:rPr>
              <a:t>Owodzin</a:t>
            </a:r>
            <a:r>
              <a:rPr lang="pl-PL" sz="2800" dirty="0" smtClean="0">
                <a:latin typeface="Calibri" pitchFamily="34" charset="0"/>
              </a:rPr>
              <a:t> i pani Anny Grzanki</a:t>
            </a:r>
          </a:p>
          <a:p>
            <a:pPr>
              <a:buNone/>
            </a:pPr>
            <a:r>
              <a:rPr lang="pl-PL" dirty="0" smtClean="0">
                <a:latin typeface="Calibri" pitchFamily="34" charset="0"/>
              </a:rPr>
              <a:t>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1561042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accent1"/>
                </a:solidFill>
              </a:rPr>
              <a:t/>
            </a:r>
            <a:br>
              <a:rPr lang="pl-PL" b="1" dirty="0" smtClean="0">
                <a:solidFill>
                  <a:schemeClr val="accent1"/>
                </a:solidFill>
              </a:rPr>
            </a:br>
            <a:r>
              <a:rPr lang="pl-PL" b="1" dirty="0" err="1" smtClean="0">
                <a:solidFill>
                  <a:schemeClr val="accent1"/>
                </a:solidFill>
              </a:rPr>
              <a:t>Omne</a:t>
            </a:r>
            <a:r>
              <a:rPr lang="pl-PL" b="1" dirty="0" smtClean="0">
                <a:solidFill>
                  <a:schemeClr val="accent1"/>
                </a:solidFill>
              </a:rPr>
              <a:t> </a:t>
            </a:r>
            <a:r>
              <a:rPr lang="pl-PL" b="1" dirty="0" err="1" smtClean="0">
                <a:solidFill>
                  <a:schemeClr val="accent1"/>
                </a:solidFill>
              </a:rPr>
              <a:t>trinum</a:t>
            </a:r>
            <a:r>
              <a:rPr lang="pl-PL" b="1" dirty="0" smtClean="0">
                <a:solidFill>
                  <a:schemeClr val="accent1"/>
                </a:solidFill>
              </a:rPr>
              <a:t> perfectum </a:t>
            </a:r>
            <a:r>
              <a:rPr lang="pl-PL" b="1" dirty="0" err="1" smtClean="0">
                <a:solidFill>
                  <a:schemeClr val="accent1"/>
                </a:solidFill>
              </a:rPr>
              <a:t>est</a:t>
            </a:r>
            <a:r>
              <a:rPr lang="pl-PL" b="1" dirty="0" smtClean="0">
                <a:solidFill>
                  <a:schemeClr val="accent1"/>
                </a:solidFill>
              </a:rPr>
              <a:t/>
            </a:r>
            <a:br>
              <a:rPr lang="pl-PL" b="1" dirty="0" smtClean="0">
                <a:solidFill>
                  <a:schemeClr val="accent1"/>
                </a:solidFill>
              </a:rPr>
            </a:br>
            <a:r>
              <a:rPr lang="pl-PL" dirty="0" smtClean="0">
                <a:solidFill>
                  <a:schemeClr val="accent1"/>
                </a:solidFill>
              </a:rPr>
              <a:t/>
            </a:r>
            <a:br>
              <a:rPr lang="pl-PL" dirty="0" smtClean="0">
                <a:solidFill>
                  <a:schemeClr val="accent1"/>
                </a:solidFill>
              </a:rPr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24467" y="1771650"/>
            <a:ext cx="10948458" cy="2825752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pl-PL" sz="2400" b="1" dirty="0" smtClean="0">
                <a:solidFill>
                  <a:schemeClr val="tx1"/>
                </a:solidFill>
              </a:rPr>
              <a:t>„Kto za to miastu temu dobrze życzy, w zgonie  i w życiu dozna mej opieki” – człowiek  w </a:t>
            </a:r>
            <a:r>
              <a:rPr lang="pl-PL" sz="2400" b="1" i="1" dirty="0" smtClean="0">
                <a:solidFill>
                  <a:schemeClr val="tx1"/>
                </a:solidFill>
              </a:rPr>
              <a:t>Antygonie </a:t>
            </a:r>
            <a:r>
              <a:rPr lang="pl-PL" sz="2400" b="1" dirty="0" smtClean="0">
                <a:solidFill>
                  <a:schemeClr val="tx1"/>
                </a:solidFill>
              </a:rPr>
              <a:t>Sofoklesa.</a:t>
            </a:r>
          </a:p>
          <a:p>
            <a:pPr algn="l"/>
            <a:r>
              <a:rPr lang="pl-PL" sz="2400" dirty="0" smtClean="0">
                <a:solidFill>
                  <a:schemeClr val="tx1"/>
                </a:solidFill>
              </a:rPr>
              <a:t>2. „I patrząc w las ojczysty, rzekł pełen natchnienia” – o naturze </a:t>
            </a:r>
          </a:p>
          <a:p>
            <a:pPr algn="l"/>
            <a:r>
              <a:rPr lang="pl-PL" sz="2400" dirty="0" smtClean="0">
                <a:solidFill>
                  <a:schemeClr val="tx1"/>
                </a:solidFill>
              </a:rPr>
              <a:t>      w twórczości Mickiewicza. </a:t>
            </a:r>
          </a:p>
          <a:p>
            <a:pPr algn="l"/>
            <a:r>
              <a:rPr lang="pl-PL" sz="2400" dirty="0" smtClean="0">
                <a:solidFill>
                  <a:schemeClr val="tx1"/>
                </a:solidFill>
              </a:rPr>
              <a:t>3. „My jesteśmy policją od ludzi” – kim jest morderca  z powieści </a:t>
            </a:r>
            <a:r>
              <a:rPr lang="pl-PL" sz="2400" i="1" dirty="0" smtClean="0">
                <a:solidFill>
                  <a:schemeClr val="tx1"/>
                </a:solidFill>
              </a:rPr>
              <a:t>Prowadź</a:t>
            </a:r>
          </a:p>
          <a:p>
            <a:pPr algn="l"/>
            <a:r>
              <a:rPr lang="pl-PL" sz="2400" i="1" dirty="0" smtClean="0">
                <a:solidFill>
                  <a:schemeClr val="tx1"/>
                </a:solidFill>
              </a:rPr>
              <a:t>      swój pług przez  kości umarłych  </a:t>
            </a:r>
            <a:r>
              <a:rPr lang="pl-PL" sz="2400" dirty="0" smtClean="0">
                <a:solidFill>
                  <a:schemeClr val="tx1"/>
                </a:solidFill>
              </a:rPr>
              <a:t>Olgi Tokarczuk? </a:t>
            </a:r>
          </a:p>
          <a:p>
            <a:endParaRPr lang="pl-PL" sz="16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57325" y="1800225"/>
            <a:ext cx="93154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„Kto za to miastu temu dobrze życzy, w zgonie </a:t>
            </a:r>
          </a:p>
          <a:p>
            <a:r>
              <a:rPr lang="pl-PL" sz="2800" dirty="0" smtClean="0"/>
              <a:t> i w życiu dozna mej opieki” – </a:t>
            </a:r>
            <a:r>
              <a:rPr lang="pl-PL" sz="2800" b="1" dirty="0" smtClean="0">
                <a:solidFill>
                  <a:schemeClr val="accent1"/>
                </a:solidFill>
              </a:rPr>
              <a:t>człowiek w </a:t>
            </a:r>
            <a:r>
              <a:rPr lang="pl-PL" sz="2800" b="1" i="1" dirty="0" smtClean="0">
                <a:solidFill>
                  <a:schemeClr val="accent1"/>
                </a:solidFill>
              </a:rPr>
              <a:t>Antygonie </a:t>
            </a:r>
            <a:r>
              <a:rPr lang="pl-PL" sz="2800" b="1" dirty="0" smtClean="0">
                <a:solidFill>
                  <a:schemeClr val="accent1"/>
                </a:solidFill>
              </a:rPr>
              <a:t>Sofoklesa </a:t>
            </a:r>
            <a:r>
              <a:rPr lang="pl-PL" sz="2800" dirty="0" smtClean="0"/>
              <a:t>(odczytanie </a:t>
            </a:r>
            <a:r>
              <a:rPr lang="pl-PL" sz="2800" dirty="0" err="1" smtClean="0"/>
              <a:t>ekokrytyczne</a:t>
            </a:r>
            <a:r>
              <a:rPr lang="pl-PL" sz="2800" dirty="0" smtClean="0"/>
              <a:t>)</a:t>
            </a:r>
            <a:br>
              <a:rPr lang="pl-PL" sz="2800" dirty="0" smtClean="0"/>
            </a:br>
            <a:endParaRPr lang="pl-PL" sz="2800" dirty="0"/>
          </a:p>
        </p:txBody>
      </p:sp>
      <p:pic>
        <p:nvPicPr>
          <p:cNvPr id="3" name="Picture 2" descr="d:\Moje dokumenty\Pobrane\B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7891" y="2986658"/>
            <a:ext cx="2016224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754063"/>
            <a:ext cx="10820400" cy="2801937"/>
          </a:xfrm>
        </p:spPr>
        <p:txBody>
          <a:bodyPr/>
          <a:lstStyle/>
          <a:p>
            <a:r>
              <a:rPr lang="pl-PL" b="1" dirty="0" smtClean="0">
                <a:solidFill>
                  <a:schemeClr val="accent1"/>
                </a:solidFill>
              </a:rPr>
              <a:t>Od </a:t>
            </a:r>
            <a:r>
              <a:rPr lang="pl-PL" b="1" i="1" dirty="0" smtClean="0">
                <a:solidFill>
                  <a:schemeClr val="accent1"/>
                </a:solidFill>
              </a:rPr>
              <a:t>Antygony </a:t>
            </a:r>
            <a:r>
              <a:rPr lang="pl-PL" b="1" dirty="0" smtClean="0">
                <a:solidFill>
                  <a:schemeClr val="accent1"/>
                </a:solidFill>
              </a:rPr>
              <a:t>do pojęcia „życia”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pic>
        <p:nvPicPr>
          <p:cNvPr id="4" name="Picture 2" descr="d:\Moje dokumenty\Pobrane\BN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57412" y="2728913"/>
            <a:ext cx="1790700" cy="2552700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5719935" y="3244334"/>
            <a:ext cx="14809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2800" b="1" dirty="0" smtClean="0">
                <a:latin typeface="Calibri" pitchFamily="34" charset="0"/>
              </a:rPr>
              <a:t>       życie</a:t>
            </a:r>
            <a:endParaRPr lang="pl-PL" sz="2800" b="1" dirty="0">
              <a:latin typeface="Calibri" pitchFamily="34" charset="0"/>
            </a:endParaRPr>
          </a:p>
        </p:txBody>
      </p:sp>
      <p:sp>
        <p:nvSpPr>
          <p:cNvPr id="6" name="Strzałka w prawo 5"/>
          <p:cNvSpPr/>
          <p:nvPr/>
        </p:nvSpPr>
        <p:spPr>
          <a:xfrm>
            <a:off x="4294833" y="3460427"/>
            <a:ext cx="17281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accent1"/>
                </a:solidFill>
                <a:latin typeface="Calibri" pitchFamily="34" charset="0"/>
              </a:rPr>
              <a:t>CZŁOWIEK</a:t>
            </a:r>
            <a:endParaRPr lang="pl-PL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799" y="2194559"/>
            <a:ext cx="5957889" cy="4024125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lnSpc>
                <a:spcPct val="100000"/>
              </a:lnSpc>
              <a:buNone/>
            </a:pPr>
            <a:r>
              <a:rPr lang="pl-PL" sz="3600" dirty="0" smtClean="0">
                <a:latin typeface="Calibri" pitchFamily="34" charset="0"/>
              </a:rPr>
              <a:t> </a:t>
            </a:r>
            <a:r>
              <a:rPr lang="pl-PL" sz="3600" b="1" dirty="0" smtClean="0">
                <a:latin typeface="Calibri" pitchFamily="34" charset="0"/>
              </a:rPr>
              <a:t>istota</a:t>
            </a:r>
            <a:r>
              <a:rPr lang="pl-PL" sz="3600" dirty="0" smtClean="0">
                <a:latin typeface="Calibri" pitchFamily="34" charset="0"/>
              </a:rPr>
              <a:t> żywa, wyróżniająca się </a:t>
            </a:r>
          </a:p>
          <a:p>
            <a:pPr algn="ctr">
              <a:lnSpc>
                <a:spcPct val="100000"/>
              </a:lnSpc>
              <a:buNone/>
            </a:pPr>
            <a:r>
              <a:rPr lang="pl-PL" sz="3600" dirty="0" smtClean="0">
                <a:latin typeface="Calibri" pitchFamily="34" charset="0"/>
              </a:rPr>
              <a:t>najwyższym stopniem rozwoju </a:t>
            </a:r>
          </a:p>
          <a:p>
            <a:pPr algn="ctr">
              <a:lnSpc>
                <a:spcPct val="100000"/>
              </a:lnSpc>
              <a:buNone/>
            </a:pPr>
            <a:r>
              <a:rPr lang="pl-PL" sz="3600" b="1" dirty="0" smtClean="0">
                <a:latin typeface="Calibri" pitchFamily="34" charset="0"/>
              </a:rPr>
              <a:t>psychiki</a:t>
            </a:r>
            <a:r>
              <a:rPr lang="pl-PL" sz="3600" dirty="0" smtClean="0">
                <a:latin typeface="Calibri" pitchFamily="34" charset="0"/>
              </a:rPr>
              <a:t> i </a:t>
            </a:r>
            <a:r>
              <a:rPr lang="pl-PL" sz="3600" b="1" dirty="0" smtClean="0">
                <a:latin typeface="Calibri" pitchFamily="34" charset="0"/>
              </a:rPr>
              <a:t>życia społecznego</a:t>
            </a:r>
            <a:r>
              <a:rPr lang="pl-PL" sz="3600" dirty="0" smtClean="0">
                <a:latin typeface="Calibri" pitchFamily="34" charset="0"/>
              </a:rPr>
              <a:t>. </a:t>
            </a:r>
          </a:p>
          <a:p>
            <a:pPr algn="ctr"/>
            <a:endParaRPr lang="pl-PL" sz="3600" dirty="0">
              <a:latin typeface="Calibri" pitchFamily="34" charset="0"/>
            </a:endParaRPr>
          </a:p>
        </p:txBody>
      </p:sp>
      <p:pic>
        <p:nvPicPr>
          <p:cNvPr id="5" name="Picture 2" descr="d:\Moje dokumenty\Pobrane\człowie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6225" y="3501231"/>
            <a:ext cx="1885950" cy="140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1"/>
                </a:solidFill>
              </a:rPr>
              <a:t>Społeczna strona </a:t>
            </a:r>
            <a:r>
              <a:rPr lang="pl-PL" b="1" i="1" dirty="0" smtClean="0">
                <a:solidFill>
                  <a:schemeClr val="accent1"/>
                </a:solidFill>
              </a:rPr>
              <a:t>Antygony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3200" b="1" dirty="0" smtClean="0">
                <a:latin typeface="Calibri" pitchFamily="34" charset="0"/>
              </a:rPr>
              <a:t>Konflikt między Antygoną i Kreonem </a:t>
            </a:r>
          </a:p>
          <a:p>
            <a:pPr algn="ctr">
              <a:buNone/>
            </a:pPr>
            <a:endParaRPr lang="pl-PL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l-PL" sz="3200" b="1" dirty="0" smtClean="0">
                <a:latin typeface="Calibri" pitchFamily="34" charset="0"/>
              </a:rPr>
              <a:t>Podstawowe hasła: jednostka, obywatel, państwo, władca, prawo</a:t>
            </a:r>
          </a:p>
          <a:p>
            <a:endParaRPr lang="pl-PL" dirty="0"/>
          </a:p>
        </p:txBody>
      </p:sp>
      <p:pic>
        <p:nvPicPr>
          <p:cNvPr id="4" name="Picture 2" descr="d:\Moje dokumenty\Pobrane\kreon_antygo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1254" y="4079925"/>
            <a:ext cx="3096344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57438" y="3105835"/>
            <a:ext cx="937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b="1" dirty="0" smtClean="0">
                <a:latin typeface="Calibri" pitchFamily="34" charset="0"/>
              </a:rPr>
              <a:t>Kto zostaje pominięty  w konflikcie?</a:t>
            </a:r>
            <a:endParaRPr lang="pl-PL" sz="4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048000" y="385762"/>
            <a:ext cx="6096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i="1" dirty="0" smtClean="0"/>
              <a:t>Antygona</a:t>
            </a:r>
            <a:r>
              <a:rPr lang="pl-PL" sz="2000" b="1" dirty="0" smtClean="0"/>
              <a:t> (fragment)</a:t>
            </a:r>
          </a:p>
          <a:p>
            <a:endParaRPr lang="pl-PL" sz="1400" dirty="0" smtClean="0"/>
          </a:p>
          <a:p>
            <a:r>
              <a:rPr lang="pl-PL" sz="1600" dirty="0" smtClean="0"/>
              <a:t>O Tebańczycy, nareszcie bogowie</a:t>
            </a:r>
          </a:p>
          <a:p>
            <a:r>
              <a:rPr lang="pl-PL" sz="1600" dirty="0" smtClean="0"/>
              <a:t>Z burzy i wstrząśnień wyrwali to miasto;</a:t>
            </a:r>
          </a:p>
          <a:p>
            <a:r>
              <a:rPr lang="pl-PL" sz="1600" dirty="0" smtClean="0"/>
              <a:t>A jam was zwołał tutaj przed innymi,</a:t>
            </a:r>
          </a:p>
          <a:p>
            <a:r>
              <a:rPr lang="pl-PL" sz="1600" dirty="0" err="1" smtClean="0"/>
              <a:t>Boście</a:t>
            </a:r>
            <a:r>
              <a:rPr lang="pl-PL" sz="1600" dirty="0" smtClean="0"/>
              <a:t> wy byli podporami tronu</a:t>
            </a:r>
          </a:p>
          <a:p>
            <a:r>
              <a:rPr lang="pl-PL" sz="1600" dirty="0" smtClean="0"/>
              <a:t>Za </a:t>
            </a:r>
            <a:r>
              <a:rPr lang="pl-PL" sz="1600" dirty="0" err="1" smtClean="0"/>
              <a:t>Laiosa</a:t>
            </a:r>
            <a:r>
              <a:rPr lang="pl-PL" sz="1600" dirty="0" smtClean="0"/>
              <a:t> i Edypa rządów,</a:t>
            </a:r>
          </a:p>
          <a:p>
            <a:r>
              <a:rPr lang="pl-PL" sz="1600" dirty="0" smtClean="0"/>
              <a:t>I po Edypa zgonie młodzieniaszkom</a:t>
            </a:r>
          </a:p>
          <a:p>
            <a:r>
              <a:rPr lang="pl-PL" sz="1600" dirty="0" smtClean="0"/>
              <a:t>Pewną swą radą służyliście chętnie.</a:t>
            </a:r>
          </a:p>
          <a:p>
            <a:r>
              <a:rPr lang="pl-PL" sz="1600" dirty="0" smtClean="0"/>
              <a:t>Kiedy zaś oni za losu wyrokiem</a:t>
            </a:r>
          </a:p>
          <a:p>
            <a:r>
              <a:rPr lang="pl-PL" sz="1600" dirty="0" smtClean="0"/>
              <a:t>Polegli obaj w bratobójczej walce,</a:t>
            </a:r>
          </a:p>
          <a:p>
            <a:r>
              <a:rPr lang="pl-PL" sz="1600" dirty="0" smtClean="0"/>
              <a:t>Krwią pokajawszy braterskie prawice,</a:t>
            </a:r>
          </a:p>
          <a:p>
            <a:r>
              <a:rPr lang="pl-PL" sz="1600" dirty="0" smtClean="0"/>
              <a:t>Wtedy ja władzę i tron ten objąłem,</a:t>
            </a:r>
          </a:p>
          <a:p>
            <a:r>
              <a:rPr lang="pl-PL" sz="1600" dirty="0" smtClean="0"/>
              <a:t>Który mi z prawa po zmarłych przypada.</a:t>
            </a:r>
          </a:p>
          <a:p>
            <a:r>
              <a:rPr lang="pl-PL" sz="1600" dirty="0" smtClean="0"/>
              <a:t>Trudno jest duszę przeniknąć człowieka,</a:t>
            </a:r>
          </a:p>
          <a:p>
            <a:r>
              <a:rPr lang="pl-PL" sz="1600" dirty="0" smtClean="0"/>
              <a:t>Jego zamysły i pragnienia, zanim</a:t>
            </a:r>
          </a:p>
          <a:p>
            <a:r>
              <a:rPr lang="pl-PL" sz="1600" dirty="0" smtClean="0"/>
              <a:t>On ich na szerszym nie odsłoni polu.</a:t>
            </a:r>
          </a:p>
          <a:p>
            <a:r>
              <a:rPr lang="pl-PL" sz="1600" dirty="0" smtClean="0"/>
              <a:t>Ja tedy władcę, co by, rządząc miastem,</a:t>
            </a:r>
          </a:p>
          <a:p>
            <a:r>
              <a:rPr lang="pl-PL" sz="1600" dirty="0" smtClean="0"/>
              <a:t>Wnet się najlepszych nie imał zamysłów</a:t>
            </a:r>
          </a:p>
          <a:p>
            <a:r>
              <a:rPr lang="pl-PL" sz="1600" dirty="0" smtClean="0"/>
              <a:t>I śmiało woli swej nie śmiał ujawnić,</a:t>
            </a:r>
          </a:p>
          <a:p>
            <a:r>
              <a:rPr lang="pl-PL" sz="1600" dirty="0" smtClean="0"/>
              <a:t>Za najgorszego uważałbym pana.</a:t>
            </a:r>
          </a:p>
          <a:p>
            <a:r>
              <a:rPr lang="pl-PL" sz="1600" dirty="0" smtClean="0"/>
              <a:t>A gdyby wyżej nad dobro publiczne</a:t>
            </a:r>
          </a:p>
          <a:p>
            <a:r>
              <a:rPr lang="pl-PL" sz="1600" dirty="0" smtClean="0"/>
              <a:t>Kładł zysk przyjaciół, za nic bym go ważył.</a:t>
            </a:r>
          </a:p>
          <a:p>
            <a:r>
              <a:rPr lang="pl-PL" sz="1600" dirty="0" smtClean="0"/>
              <a:t>I nie milczałbym, klnę się na Jowisza</a:t>
            </a:r>
          </a:p>
          <a:p>
            <a:r>
              <a:rPr lang="pl-PL" sz="1600" dirty="0" smtClean="0"/>
              <a:t>Wszechwidzącego, gdybym spostrzegł zgubę</a:t>
            </a:r>
          </a:p>
          <a:p>
            <a:endParaRPr lang="pl-PL" dirty="0" smtClean="0"/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048000" y="58847"/>
            <a:ext cx="6096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Zamiast zbawienia kroczącą ku miastu.</a:t>
            </a:r>
          </a:p>
          <a:p>
            <a:r>
              <a:rPr lang="pl-PL" dirty="0" smtClean="0"/>
              <a:t>Nigdy też wroga nie chciałbym ojczyzny</a:t>
            </a:r>
          </a:p>
          <a:p>
            <a:r>
              <a:rPr lang="pl-PL" dirty="0" smtClean="0"/>
              <a:t>Mieć przyjacielem, o tym przeświadczony,</a:t>
            </a:r>
          </a:p>
          <a:p>
            <a:r>
              <a:rPr lang="pl-PL" dirty="0" smtClean="0"/>
              <a:t>Że nasze szczęście w szczęściu miasta leży,</a:t>
            </a:r>
          </a:p>
          <a:p>
            <a:r>
              <a:rPr lang="pl-PL" dirty="0" smtClean="0"/>
              <a:t>I jego dobro przyjaciół ma raić.</a:t>
            </a:r>
          </a:p>
          <a:p>
            <a:r>
              <a:rPr lang="pl-PL" dirty="0" smtClean="0"/>
              <a:t>Przez te zasady podnoszę to miasto</a:t>
            </a:r>
          </a:p>
          <a:p>
            <a:r>
              <a:rPr lang="pl-PL" dirty="0" smtClean="0"/>
              <a:t>I tym zasadom wierny obwieściłem</a:t>
            </a:r>
          </a:p>
          <a:p>
            <a:r>
              <a:rPr lang="pl-PL" dirty="0" smtClean="0"/>
              <a:t>Ukaz ostatni na Edypa synów.</a:t>
            </a:r>
          </a:p>
          <a:p>
            <a:r>
              <a:rPr lang="pl-PL" dirty="0" smtClean="0"/>
              <a:t>Aby dzielnego w walce </a:t>
            </a:r>
            <a:r>
              <a:rPr lang="pl-PL" dirty="0" err="1" smtClean="0"/>
              <a:t>Eteokla</a:t>
            </a:r>
            <a:r>
              <a:rPr lang="pl-PL" dirty="0" smtClean="0"/>
              <a:t>.</a:t>
            </a:r>
          </a:p>
          <a:p>
            <a:r>
              <a:rPr lang="pl-PL" dirty="0" smtClean="0"/>
              <a:t>Który w obronie poległ tego miasta,</a:t>
            </a:r>
          </a:p>
          <a:p>
            <a:r>
              <a:rPr lang="pl-PL" dirty="0" smtClean="0"/>
              <a:t>W grobie pochować i uczcić ofiarą,</a:t>
            </a:r>
          </a:p>
          <a:p>
            <a:r>
              <a:rPr lang="pl-PL" dirty="0" smtClean="0"/>
              <a:t>Która w kraj zmarłych za zacnymi idzie;</a:t>
            </a:r>
          </a:p>
          <a:p>
            <a:r>
              <a:rPr lang="pl-PL" dirty="0" smtClean="0"/>
              <a:t>Brata zaś jego, Polinika mniemam,</a:t>
            </a:r>
          </a:p>
          <a:p>
            <a:r>
              <a:rPr lang="pl-PL" dirty="0" smtClean="0"/>
              <a:t>Który to bogów i ziemię ojczystą</a:t>
            </a:r>
          </a:p>
          <a:p>
            <a:r>
              <a:rPr lang="pl-PL" dirty="0" smtClean="0"/>
              <a:t>Naszedł z wygnania i ognia pożogą</a:t>
            </a:r>
          </a:p>
          <a:p>
            <a:r>
              <a:rPr lang="pl-PL" dirty="0" smtClean="0"/>
              <a:t>Zamierzał zniszczyć, i swoich rodaków</a:t>
            </a:r>
          </a:p>
          <a:p>
            <a:r>
              <a:rPr lang="pl-PL" dirty="0" smtClean="0"/>
              <a:t>Krwią się napoić, a w pęta wziąć drugich,</a:t>
            </a:r>
          </a:p>
          <a:p>
            <a:r>
              <a:rPr lang="pl-PL" dirty="0" smtClean="0"/>
              <a:t>Wydałem rozkaz, by chować ni płakać</a:t>
            </a:r>
          </a:p>
          <a:p>
            <a:r>
              <a:rPr lang="pl-PL" dirty="0" smtClean="0"/>
              <a:t>Nikt się nie ważył, lecz zostawił ciało</a:t>
            </a:r>
          </a:p>
          <a:p>
            <a:r>
              <a:rPr lang="pl-PL" dirty="0" smtClean="0"/>
              <a:t>Przez psy i ptaki w polu poszarpane.</a:t>
            </a:r>
          </a:p>
          <a:p>
            <a:r>
              <a:rPr lang="pl-PL" dirty="0" smtClean="0"/>
              <a:t>Taka ma wola, a nie ścierpię nigdy,</a:t>
            </a:r>
          </a:p>
          <a:p>
            <a:r>
              <a:rPr lang="pl-PL" dirty="0" smtClean="0"/>
              <a:t>By źli w nagrodzie wyprzedzili prawych.</a:t>
            </a:r>
          </a:p>
          <a:p>
            <a:r>
              <a:rPr lang="pl-PL" dirty="0" smtClean="0"/>
              <a:t>Kto za to miastu temu dobrze życzy,</a:t>
            </a:r>
          </a:p>
          <a:p>
            <a:r>
              <a:rPr lang="pl-PL" dirty="0" smtClean="0"/>
              <a:t>W zgonie i w życiu dozna mej opieki.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5057</TotalTime>
  <Words>649</Words>
  <Application>Microsoft Office PowerPoint</Application>
  <PresentationFormat>Niestandardowy</PresentationFormat>
  <Paragraphs>107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Vapor Trail</vt:lpstr>
      <vt:lpstr>Warsztaty ekokrytyczne</vt:lpstr>
      <vt:lpstr> Omne trinum perfectum est  </vt:lpstr>
      <vt:lpstr>Slajd 3</vt:lpstr>
      <vt:lpstr>Od Antygony do pojęcia „życia” </vt:lpstr>
      <vt:lpstr>CZŁOWIEK</vt:lpstr>
      <vt:lpstr>Społeczna strona Antygony</vt:lpstr>
      <vt:lpstr>Slajd 7</vt:lpstr>
      <vt:lpstr>Slajd 8</vt:lpstr>
      <vt:lpstr>Slajd 9</vt:lpstr>
      <vt:lpstr>Dobro, szczęście, wróg</vt:lpstr>
      <vt:lpstr> </vt:lpstr>
      <vt:lpstr>Jak możemy zdefiniować   pojęcie człowieka?</vt:lpstr>
      <vt:lpstr>Slajd 13</vt:lpstr>
      <vt:lpstr>G. Agamben o życiu </vt:lpstr>
      <vt:lpstr>Dziękujemy za uwagę 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Przygotowania do projektu 2D</dc:title>
  <dc:creator>alicja aydar</dc:creator>
  <cp:lastModifiedBy>Beata Błaszczyk</cp:lastModifiedBy>
  <cp:revision>160</cp:revision>
  <dcterms:created xsi:type="dcterms:W3CDTF">2016-05-22T12:27:11Z</dcterms:created>
  <dcterms:modified xsi:type="dcterms:W3CDTF">2016-06-13T15:32:25Z</dcterms:modified>
</cp:coreProperties>
</file>