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77" r:id="rId11"/>
    <p:sldId id="278" r:id="rId12"/>
    <p:sldId id="279" r:id="rId13"/>
    <p:sldId id="280" r:id="rId14"/>
    <p:sldId id="281" r:id="rId15"/>
    <p:sldId id="282" r:id="rId16"/>
    <p:sldId id="283" r:id="rId17"/>
    <p:sldId id="284" r:id="rId18"/>
    <p:sldId id="285" r:id="rId19"/>
    <p:sldId id="286" r:id="rId20"/>
    <p:sldId id="266" r:id="rId21"/>
    <p:sldId id="267" r:id="rId22"/>
    <p:sldId id="268" r:id="rId23"/>
    <p:sldId id="274" r:id="rId24"/>
    <p:sldId id="269" r:id="rId25"/>
    <p:sldId id="270" r:id="rId26"/>
    <p:sldId id="271" r:id="rId27"/>
    <p:sldId id="272" r:id="rId28"/>
    <p:sldId id="273" r:id="rId29"/>
    <p:sldId id="290" r:id="rId30"/>
    <p:sldId id="291" r:id="rId31"/>
    <p:sldId id="292" r:id="rId32"/>
    <p:sldId id="293" r:id="rId33"/>
    <p:sldId id="294" r:id="rId34"/>
    <p:sldId id="275" r:id="rId35"/>
    <p:sldId id="295" r:id="rId36"/>
    <p:sldId id="276" r:id="rId37"/>
    <p:sldId id="289" r:id="rId38"/>
    <p:sldId id="288" r:id="rId3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9" autoAdjust="0"/>
    <p:restoredTop sz="94660"/>
  </p:normalViewPr>
  <p:slideViewPr>
    <p:cSldViewPr snapToGrid="0">
      <p:cViewPr varScale="1">
        <p:scale>
          <a:sx n="93" d="100"/>
          <a:sy n="93" d="100"/>
        </p:scale>
        <p:origin x="2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3EFFB0-4C27-4604-B98B-5F16EBAEAB69}" type="datetimeFigureOut">
              <a:rPr lang="pl-PL" smtClean="0"/>
              <a:t>2016-02-04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2B0708-A1C7-4496-8C66-DF3EF28D983D}" type="slidenum">
              <a:rPr lang="pl-PL" smtClean="0"/>
              <a:t>‹#›</a:t>
            </a:fld>
            <a:endParaRPr lang="pl-PL"/>
          </a:p>
        </p:txBody>
      </p:sp>
    </p:spTree>
    <p:extLst>
      <p:ext uri="{BB962C8B-B14F-4D97-AF65-F5344CB8AC3E}">
        <p14:creationId xmlns:p14="http://schemas.microsoft.com/office/powerpoint/2010/main" val="1338787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7945C5D-877B-4515-939C-A34343A8F7E9}" type="slidenum">
              <a:t>3</a:t>
            </a:fld>
            <a:endParaRPr lang="pl-PL"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Symbol zastępczy obrazu slajdu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Symbol zastępczy notatek 2"/>
          <p:cNvSpPr txBox="1">
            <a:spLocks noGrp="1"/>
          </p:cNvSpPr>
          <p:nvPr>
            <p:ph type="body" sz="quarter" idx="1"/>
          </p:nvPr>
        </p:nvSpPr>
        <p:spPr/>
        <p:txBody>
          <a:bodyPr>
            <a:spAutoFit/>
          </a:bodyPr>
          <a:lstStyle/>
          <a:p>
            <a:endParaRPr lang="pl-PL"/>
          </a:p>
        </p:txBody>
      </p:sp>
    </p:spTree>
    <p:extLst>
      <p:ext uri="{BB962C8B-B14F-4D97-AF65-F5344CB8AC3E}">
        <p14:creationId xmlns:p14="http://schemas.microsoft.com/office/powerpoint/2010/main" val="144266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BEF1D580-6629-4324-9742-0AAC996F95BB}" type="slidenum">
              <a:t>4</a:t>
            </a:fld>
            <a:endParaRPr lang="pl-PL"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Symbol zastępczy obrazu slajdu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Symbol zastępczy notatek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281353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F9738D32-3FBF-4220-B415-992D0F70E4EF}" type="slidenum">
              <a:t>5</a:t>
            </a:fld>
            <a:endParaRPr lang="pl-PL"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Symbol zastępczy obrazu slajdu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Symbol zastępczy notatek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2177543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8C6AEF9E-28FD-4F7D-A2A6-EAAA0C6C4AE9}" type="slidenum">
              <a:t>6</a:t>
            </a:fld>
            <a:endParaRPr lang="pl-PL"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Symbol zastępczy obrazu slajdu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Symbol zastępczy notatek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3213963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C5C02831-D072-40EF-AB6C-8A4AC3D5D687}" type="slidenum">
              <a:t>7</a:t>
            </a:fld>
            <a:endParaRPr lang="pl-PL"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Symbol zastępczy obrazu slajdu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Symbol zastępczy notatek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1313754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E6E60EE8-C3F3-4491-B33E-28F44C54A950}" type="slidenum">
              <a:t>8</a:t>
            </a:fld>
            <a:endParaRPr lang="pl-PL"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Symbol zastępczy obrazu slajdu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Symbol zastępczy notatek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2769174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6"/>
          <p:cNvSpPr txBox="1"/>
          <p:nvPr/>
        </p:nvSpPr>
        <p:spPr>
          <a:xfrm>
            <a:off x="4278962" y="10157402"/>
            <a:ext cx="3280684" cy="534238"/>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255CF78F-E925-4FE5-985E-C99F44B9F964}" type="slidenum">
              <a:t>9</a:t>
            </a:fld>
            <a:endParaRPr lang="pl-PL"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Symbol zastępczy obrazu slajdu 1"/>
          <p:cNvSpPr>
            <a:spLocks noGrp="1" noRot="1" noChangeAspect="1"/>
          </p:cNvSpPr>
          <p:nvPr>
            <p:ph type="sldImg"/>
          </p:nvPr>
        </p:nvSpPr>
        <p:spPr>
          <a:xfrm>
            <a:off x="217488" y="812800"/>
            <a:ext cx="7123112" cy="4008438"/>
          </a:xfrm>
          <a:solidFill>
            <a:srgbClr val="5B9BD5"/>
          </a:solidFill>
          <a:ln w="25402">
            <a:solidFill>
              <a:srgbClr val="41719C"/>
            </a:solidFill>
            <a:prstDash val="solid"/>
          </a:ln>
        </p:spPr>
      </p:sp>
      <p:sp>
        <p:nvSpPr>
          <p:cNvPr id="4" name="Symbol zastępczy notatek 2"/>
          <p:cNvSpPr txBox="1">
            <a:spLocks noGrp="1"/>
          </p:cNvSpPr>
          <p:nvPr>
            <p:ph type="body" sz="quarter" idx="1"/>
          </p:nvPr>
        </p:nvSpPr>
        <p:spPr/>
        <p:txBody>
          <a:bodyPr/>
          <a:lstStyle/>
          <a:p>
            <a:endParaRPr lang="pl-PL"/>
          </a:p>
        </p:txBody>
      </p:sp>
    </p:spTree>
    <p:extLst>
      <p:ext uri="{BB962C8B-B14F-4D97-AF65-F5344CB8AC3E}">
        <p14:creationId xmlns:p14="http://schemas.microsoft.com/office/powerpoint/2010/main" val="3559339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A2B0708-A1C7-4496-8C66-DF3EF28D983D}" type="slidenum">
              <a:rPr lang="pl-PL" smtClean="0"/>
              <a:t>21</a:t>
            </a:fld>
            <a:endParaRPr lang="pl-PL"/>
          </a:p>
        </p:txBody>
      </p:sp>
    </p:spTree>
    <p:extLst>
      <p:ext uri="{BB962C8B-B14F-4D97-AF65-F5344CB8AC3E}">
        <p14:creationId xmlns:p14="http://schemas.microsoft.com/office/powerpoint/2010/main" val="197665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pl-PL" smtClean="0"/>
              <a:t>Kliknij, aby edytować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A9A39201-A21C-4687-8782-01BD53E3B452}" type="datetimeFigureOut">
              <a:rPr lang="pl-PL" smtClean="0"/>
              <a:t>2016-02-04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4E06C64-BF83-4B23-A699-891682E719A0}"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3923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A9A39201-A21C-4687-8782-01BD53E3B452}" type="datetimeFigureOut">
              <a:rPr lang="pl-PL" smtClean="0"/>
              <a:t>2016-02-04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4E06C64-BF83-4B23-A699-891682E719A0}" type="slidenum">
              <a:rPr lang="pl-PL" smtClean="0"/>
              <a:t>‹#›</a:t>
            </a:fld>
            <a:endParaRPr lang="pl-PL"/>
          </a:p>
        </p:txBody>
      </p:sp>
    </p:spTree>
    <p:extLst>
      <p:ext uri="{BB962C8B-B14F-4D97-AF65-F5344CB8AC3E}">
        <p14:creationId xmlns:p14="http://schemas.microsoft.com/office/powerpoint/2010/main" val="881438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A9A39201-A21C-4687-8782-01BD53E3B452}" type="datetimeFigureOut">
              <a:rPr lang="pl-PL" smtClean="0"/>
              <a:t>2016-02-04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4E06C64-BF83-4B23-A699-891682E719A0}" type="slidenum">
              <a:rPr lang="pl-PL" smtClean="0"/>
              <a:t>‹#›</a:t>
            </a:fld>
            <a:endParaRPr lang="pl-PL"/>
          </a:p>
        </p:txBody>
      </p:sp>
    </p:spTree>
    <p:extLst>
      <p:ext uri="{BB962C8B-B14F-4D97-AF65-F5344CB8AC3E}">
        <p14:creationId xmlns:p14="http://schemas.microsoft.com/office/powerpoint/2010/main" val="3094906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Two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50" b="0" i="0">
                <a:solidFill>
                  <a:srgbClr val="EBEBEB"/>
                </a:solidFill>
                <a:latin typeface="Century Gothic"/>
                <a:cs typeface="Century Gothic"/>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2/4/2016</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175906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A9A39201-A21C-4687-8782-01BD53E3B452}" type="datetimeFigureOut">
              <a:rPr lang="pl-PL" smtClean="0"/>
              <a:t>2016-02-04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4E06C64-BF83-4B23-A699-891682E719A0}" type="slidenum">
              <a:rPr lang="pl-PL" smtClean="0"/>
              <a:t>‹#›</a:t>
            </a:fld>
            <a:endParaRPr lang="pl-PL"/>
          </a:p>
        </p:txBody>
      </p:sp>
    </p:spTree>
    <p:extLst>
      <p:ext uri="{BB962C8B-B14F-4D97-AF65-F5344CB8AC3E}">
        <p14:creationId xmlns:p14="http://schemas.microsoft.com/office/powerpoint/2010/main" val="1140542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pl-PL" smtClean="0"/>
              <a:t>Kliknij, aby edytować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A9A39201-A21C-4687-8782-01BD53E3B452}" type="datetimeFigureOut">
              <a:rPr lang="pl-PL" smtClean="0"/>
              <a:t>2016-02-04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4E06C64-BF83-4B23-A699-891682E719A0}" type="slidenum">
              <a:rPr lang="pl-PL" smtClean="0"/>
              <a:t>‹#›</a:t>
            </a:fld>
            <a:endParaRPr lang="pl-P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6834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A9A39201-A21C-4687-8782-01BD53E3B452}" type="datetimeFigureOut">
              <a:rPr lang="pl-PL" smtClean="0"/>
              <a:t>2016-02-04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4E06C64-BF83-4B23-A699-891682E719A0}" type="slidenum">
              <a:rPr lang="pl-PL" smtClean="0"/>
              <a:t>‹#›</a:t>
            </a:fld>
            <a:endParaRPr lang="pl-PL"/>
          </a:p>
        </p:txBody>
      </p:sp>
    </p:spTree>
    <p:extLst>
      <p:ext uri="{BB962C8B-B14F-4D97-AF65-F5344CB8AC3E}">
        <p14:creationId xmlns:p14="http://schemas.microsoft.com/office/powerpoint/2010/main" val="337686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pl-PL" smtClean="0"/>
              <a:t>Kliknij, aby edytować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097280" y="2582334"/>
            <a:ext cx="4937760" cy="3378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6217920" y="2582334"/>
            <a:ext cx="4937760" cy="33782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A9A39201-A21C-4687-8782-01BD53E3B452}" type="datetimeFigureOut">
              <a:rPr lang="pl-PL" smtClean="0"/>
              <a:t>2016-02-04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4E06C64-BF83-4B23-A699-891682E719A0}" type="slidenum">
              <a:rPr lang="pl-PL" smtClean="0"/>
              <a:t>‹#›</a:t>
            </a:fld>
            <a:endParaRPr lang="pl-PL"/>
          </a:p>
        </p:txBody>
      </p:sp>
    </p:spTree>
    <p:extLst>
      <p:ext uri="{BB962C8B-B14F-4D97-AF65-F5344CB8AC3E}">
        <p14:creationId xmlns:p14="http://schemas.microsoft.com/office/powerpoint/2010/main" val="322901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A9A39201-A21C-4687-8782-01BD53E3B452}" type="datetimeFigureOut">
              <a:rPr lang="pl-PL" smtClean="0"/>
              <a:t>2016-02-04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4E06C64-BF83-4B23-A699-891682E719A0}" type="slidenum">
              <a:rPr lang="pl-PL" smtClean="0"/>
              <a:t>‹#›</a:t>
            </a:fld>
            <a:endParaRPr lang="pl-PL"/>
          </a:p>
        </p:txBody>
      </p:sp>
    </p:spTree>
    <p:extLst>
      <p:ext uri="{BB962C8B-B14F-4D97-AF65-F5344CB8AC3E}">
        <p14:creationId xmlns:p14="http://schemas.microsoft.com/office/powerpoint/2010/main" val="771554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9A39201-A21C-4687-8782-01BD53E3B452}" type="datetimeFigureOut">
              <a:rPr lang="pl-PL" smtClean="0"/>
              <a:t>2016-02-04</a:t>
            </a:fld>
            <a:endParaRPr lang="pl-P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pl-PL"/>
          </a:p>
        </p:txBody>
      </p:sp>
      <p:sp>
        <p:nvSpPr>
          <p:cNvPr id="9" name="Slide Number Placeholder 8"/>
          <p:cNvSpPr>
            <a:spLocks noGrp="1"/>
          </p:cNvSpPr>
          <p:nvPr>
            <p:ph type="sldNum" sz="quarter" idx="12"/>
          </p:nvPr>
        </p:nvSpPr>
        <p:spPr/>
        <p:txBody>
          <a:bodyPr/>
          <a:lstStyle/>
          <a:p>
            <a:fld id="{E4E06C64-BF83-4B23-A699-891682E719A0}" type="slidenum">
              <a:rPr lang="pl-PL" smtClean="0"/>
              <a:t>‹#›</a:t>
            </a:fld>
            <a:endParaRPr lang="pl-PL"/>
          </a:p>
        </p:txBody>
      </p:sp>
    </p:spTree>
    <p:extLst>
      <p:ext uri="{BB962C8B-B14F-4D97-AF65-F5344CB8AC3E}">
        <p14:creationId xmlns:p14="http://schemas.microsoft.com/office/powerpoint/2010/main" val="1351808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pl-PL" smtClean="0"/>
              <a:t>Kliknij, aby edytować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9A39201-A21C-4687-8782-01BD53E3B452}" type="datetimeFigureOut">
              <a:rPr lang="pl-PL" smtClean="0"/>
              <a:t>2016-02-04</a:t>
            </a:fld>
            <a:endParaRPr lang="pl-P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pl-P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4E06C64-BF83-4B23-A699-891682E719A0}" type="slidenum">
              <a:rPr lang="pl-PL" smtClean="0"/>
              <a:t>‹#›</a:t>
            </a:fld>
            <a:endParaRPr lang="pl-PL"/>
          </a:p>
        </p:txBody>
      </p:sp>
    </p:spTree>
    <p:extLst>
      <p:ext uri="{BB962C8B-B14F-4D97-AF65-F5344CB8AC3E}">
        <p14:creationId xmlns:p14="http://schemas.microsoft.com/office/powerpoint/2010/main" val="203434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A9A39201-A21C-4687-8782-01BD53E3B452}" type="datetimeFigureOut">
              <a:rPr lang="pl-PL" smtClean="0"/>
              <a:t>2016-02-04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4E06C64-BF83-4B23-A699-891682E719A0}" type="slidenum">
              <a:rPr lang="pl-PL" smtClean="0"/>
              <a:t>‹#›</a:t>
            </a:fld>
            <a:endParaRPr lang="pl-PL"/>
          </a:p>
        </p:txBody>
      </p:sp>
    </p:spTree>
    <p:extLst>
      <p:ext uri="{BB962C8B-B14F-4D97-AF65-F5344CB8AC3E}">
        <p14:creationId xmlns:p14="http://schemas.microsoft.com/office/powerpoint/2010/main" val="169127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pl-PL" smtClean="0"/>
              <a:t>Kliknij, aby edytować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9A39201-A21C-4687-8782-01BD53E3B452}" type="datetimeFigureOut">
              <a:rPr lang="pl-PL" smtClean="0"/>
              <a:t>2016-02-04</a:t>
            </a:fld>
            <a:endParaRPr lang="pl-P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pl-P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4E06C64-BF83-4B23-A699-891682E719A0}" type="slidenum">
              <a:rPr lang="pl-PL" smtClean="0"/>
              <a:t>‹#›</a:t>
            </a:fld>
            <a:endParaRPr lang="pl-P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961694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e-biotechnologia.pl/Artykuly/Choroby-genetyczne/" TargetMode="External"/><Relationship Id="rId2" Type="http://schemas.openxmlformats.org/officeDocument/2006/relationships/hyperlink" Target="http://laboratoria.net/pl/artykul/17508.html" TargetMode="External"/><Relationship Id="rId1" Type="http://schemas.openxmlformats.org/officeDocument/2006/relationships/slideLayout" Target="../slideLayouts/slideLayout7.xml"/><Relationship Id="rId5" Type="http://schemas.openxmlformats.org/officeDocument/2006/relationships/hyperlink" Target="http://www.klinikainvicta.pl/diagnostyka-preimplantacyjna-pgd-pgs-ngs/" TargetMode="External"/><Relationship Id="rId4" Type="http://schemas.openxmlformats.org/officeDocument/2006/relationships/hyperlink" Target="http://www.poradnikzdrowie.pl/ciaza-i-macierzynstwo/ciaza/biopsja-kosmowki-"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t>Inżynieria genetyczna człowieka – możliwości i </a:t>
            </a:r>
            <a:r>
              <a:rPr lang="pl-PL" dirty="0" smtClean="0"/>
              <a:t>ograniczenia</a:t>
            </a:r>
            <a:endParaRPr lang="pl-PL" dirty="0"/>
          </a:p>
        </p:txBody>
      </p:sp>
      <p:sp>
        <p:nvSpPr>
          <p:cNvPr id="3" name="Podtytuł 2"/>
          <p:cNvSpPr>
            <a:spLocks noGrp="1"/>
          </p:cNvSpPr>
          <p:nvPr>
            <p:ph type="subTitle" idx="1"/>
          </p:nvPr>
        </p:nvSpPr>
        <p:spPr/>
        <p:txBody>
          <a:bodyPr/>
          <a:lstStyle/>
          <a:p>
            <a:r>
              <a:rPr lang="pl-PL" dirty="0" smtClean="0"/>
              <a:t>27 listopada 2015</a:t>
            </a:r>
            <a:endParaRPr lang="pl-PL" dirty="0"/>
          </a:p>
        </p:txBody>
      </p:sp>
    </p:spTree>
    <p:extLst>
      <p:ext uri="{BB962C8B-B14F-4D97-AF65-F5344CB8AC3E}">
        <p14:creationId xmlns:p14="http://schemas.microsoft.com/office/powerpoint/2010/main" val="718422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250915" y="1978289"/>
            <a:ext cx="10058400" cy="2230565"/>
          </a:xfrm>
        </p:spPr>
        <p:txBody>
          <a:bodyPr>
            <a:normAutofit/>
          </a:bodyPr>
          <a:lstStyle/>
          <a:p>
            <a:pPr marL="12700">
              <a:lnSpc>
                <a:spcPct val="100000"/>
              </a:lnSpc>
            </a:pPr>
            <a:r>
              <a:rPr lang="pl-PL" sz="6000" spc="15" dirty="0" smtClean="0">
                <a:latin typeface="+mn-lt"/>
                <a:cs typeface="Century Gothic"/>
              </a:rPr>
              <a:t>Wyzwanie etyczne postępu genetyki, </a:t>
            </a:r>
            <a:r>
              <a:rPr lang="pl-PL" sz="4000" spc="15" dirty="0" smtClean="0">
                <a:latin typeface="+mn-lt"/>
                <a:cs typeface="Century Gothic"/>
              </a:rPr>
              <a:t>choroby mitochondrialne</a:t>
            </a:r>
            <a:endParaRPr lang="pl-PL" dirty="0">
              <a:latin typeface="+mn-lt"/>
            </a:endParaRPr>
          </a:p>
        </p:txBody>
      </p:sp>
      <p:sp>
        <p:nvSpPr>
          <p:cNvPr id="5" name="Symbol zastępczy zawartości 4"/>
          <p:cNvSpPr>
            <a:spLocks noGrp="1"/>
          </p:cNvSpPr>
          <p:nvPr>
            <p:ph idx="1"/>
          </p:nvPr>
        </p:nvSpPr>
        <p:spPr>
          <a:xfrm>
            <a:off x="1096803" y="1028443"/>
            <a:ext cx="10058400" cy="831179"/>
          </a:xfrm>
        </p:spPr>
        <p:txBody>
          <a:bodyPr/>
          <a:lstStyle/>
          <a:p>
            <a:pPr marL="12700">
              <a:lnSpc>
                <a:spcPct val="100000"/>
              </a:lnSpc>
            </a:pPr>
            <a:r>
              <a:rPr lang="pl-PL" sz="3600" spc="10" dirty="0" smtClean="0">
                <a:cs typeface="Century Gothic"/>
              </a:rPr>
              <a:t>Prof.</a:t>
            </a:r>
            <a:r>
              <a:rPr lang="pl-PL" sz="3600" spc="-90" dirty="0" smtClean="0">
                <a:cs typeface="Century Gothic"/>
              </a:rPr>
              <a:t> </a:t>
            </a:r>
            <a:r>
              <a:rPr lang="pl-PL" sz="3600" spc="15" dirty="0" smtClean="0">
                <a:cs typeface="Century Gothic"/>
              </a:rPr>
              <a:t>Dr</a:t>
            </a:r>
            <a:r>
              <a:rPr lang="pl-PL" sz="3600" spc="-40" dirty="0" smtClean="0">
                <a:cs typeface="Century Gothic"/>
              </a:rPr>
              <a:t> </a:t>
            </a:r>
            <a:r>
              <a:rPr lang="pl-PL" sz="3600" spc="5" dirty="0" smtClean="0">
                <a:cs typeface="Century Gothic"/>
              </a:rPr>
              <a:t>Hab.</a:t>
            </a:r>
            <a:r>
              <a:rPr lang="pl-PL" sz="3600" spc="-20" dirty="0" smtClean="0">
                <a:cs typeface="Century Gothic"/>
              </a:rPr>
              <a:t> </a:t>
            </a:r>
            <a:r>
              <a:rPr lang="pl-PL" sz="3600" spc="10" dirty="0" smtClean="0">
                <a:cs typeface="Century Gothic"/>
              </a:rPr>
              <a:t>Ewa Bartnik</a:t>
            </a:r>
            <a:endParaRPr lang="pl-PL" sz="3600" dirty="0">
              <a:cs typeface="Century Gothic"/>
            </a:endParaRPr>
          </a:p>
          <a:p>
            <a:endParaRPr lang="pl-PL" dirty="0"/>
          </a:p>
        </p:txBody>
      </p:sp>
    </p:spTree>
    <p:extLst>
      <p:ext uri="{BB962C8B-B14F-4D97-AF65-F5344CB8AC3E}">
        <p14:creationId xmlns:p14="http://schemas.microsoft.com/office/powerpoint/2010/main" val="2416749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63110" y="887787"/>
            <a:ext cx="6656070" cy="635635"/>
          </a:xfrm>
          <a:prstGeom prst="rect">
            <a:avLst/>
          </a:prstGeom>
        </p:spPr>
        <p:txBody>
          <a:bodyPr vert="horz" wrap="square" lIns="0" tIns="0" rIns="0" bIns="0" rtlCol="0">
            <a:spAutoFit/>
          </a:bodyPr>
          <a:lstStyle/>
          <a:p>
            <a:pPr marL="12700">
              <a:lnSpc>
                <a:spcPct val="100000"/>
              </a:lnSpc>
            </a:pPr>
            <a:r>
              <a:rPr spc="10" dirty="0"/>
              <a:t>Choroby</a:t>
            </a:r>
            <a:r>
              <a:rPr spc="75" dirty="0"/>
              <a:t> </a:t>
            </a:r>
            <a:r>
              <a:rPr dirty="0"/>
              <a:t>mitochondrialne</a:t>
            </a:r>
          </a:p>
        </p:txBody>
      </p:sp>
      <p:sp>
        <p:nvSpPr>
          <p:cNvPr id="3" name="object 3"/>
          <p:cNvSpPr txBox="1"/>
          <p:nvPr/>
        </p:nvSpPr>
        <p:spPr>
          <a:xfrm>
            <a:off x="1182636" y="2098116"/>
            <a:ext cx="8215630" cy="3849772"/>
          </a:xfrm>
          <a:prstGeom prst="rect">
            <a:avLst/>
          </a:prstGeom>
        </p:spPr>
        <p:txBody>
          <a:bodyPr vert="horz" wrap="square" lIns="0" tIns="0" rIns="0" bIns="0" rtlCol="0">
            <a:spAutoFit/>
          </a:bodyPr>
          <a:lstStyle/>
          <a:p>
            <a:pPr marL="360045" marR="41910" indent="-347980">
              <a:lnSpc>
                <a:spcPct val="90100"/>
              </a:lnSpc>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b="1" spc="5" dirty="0">
                <a:solidFill>
                  <a:schemeClr val="tx1">
                    <a:lumMod val="75000"/>
                    <a:lumOff val="25000"/>
                  </a:schemeClr>
                </a:solidFill>
                <a:latin typeface="Century Gothic"/>
                <a:cs typeface="Century Gothic"/>
              </a:rPr>
              <a:t>Choroby </a:t>
            </a:r>
            <a:r>
              <a:rPr sz="2000" b="1" dirty="0">
                <a:solidFill>
                  <a:schemeClr val="tx1">
                    <a:lumMod val="75000"/>
                    <a:lumOff val="25000"/>
                  </a:schemeClr>
                </a:solidFill>
                <a:latin typeface="Century Gothic"/>
                <a:cs typeface="Century Gothic"/>
              </a:rPr>
              <a:t>mitochondrialne </a:t>
            </a:r>
            <a:r>
              <a:rPr sz="2000" spc="5"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choroby </a:t>
            </a:r>
            <a:r>
              <a:rPr sz="2000" spc="5" dirty="0">
                <a:solidFill>
                  <a:schemeClr val="tx1">
                    <a:lumMod val="75000"/>
                    <a:lumOff val="25000"/>
                  </a:schemeClr>
                </a:solidFill>
                <a:latin typeface="Century Gothic"/>
                <a:cs typeface="Century Gothic"/>
              </a:rPr>
              <a:t>genetyczne</a:t>
            </a:r>
            <a:r>
              <a:rPr sz="2000" spc="-225" dirty="0">
                <a:solidFill>
                  <a:schemeClr val="tx1">
                    <a:lumMod val="75000"/>
                    <a:lumOff val="25000"/>
                  </a:schemeClr>
                </a:solidFill>
                <a:latin typeface="Century Gothic"/>
                <a:cs typeface="Century Gothic"/>
              </a:rPr>
              <a:t> </a:t>
            </a:r>
            <a:r>
              <a:rPr sz="2000" spc="20" dirty="0">
                <a:solidFill>
                  <a:schemeClr val="tx1">
                    <a:lumMod val="75000"/>
                    <a:lumOff val="25000"/>
                  </a:schemeClr>
                </a:solidFill>
                <a:latin typeface="Century Gothic"/>
                <a:cs typeface="Century Gothic"/>
              </a:rPr>
              <a:t>wynikające</a:t>
            </a:r>
            <a:r>
              <a:rPr sz="2000" spc="-210" dirty="0">
                <a:solidFill>
                  <a:schemeClr val="tx1">
                    <a:lumMod val="75000"/>
                    <a:lumOff val="25000"/>
                  </a:schemeClr>
                </a:solidFill>
                <a:latin typeface="Century Gothic"/>
                <a:cs typeface="Century Gothic"/>
              </a:rPr>
              <a:t> </a:t>
            </a:r>
            <a:r>
              <a:rPr sz="2000" spc="5" dirty="0">
                <a:solidFill>
                  <a:schemeClr val="tx1">
                    <a:lumMod val="75000"/>
                    <a:lumOff val="25000"/>
                  </a:schemeClr>
                </a:solidFill>
                <a:latin typeface="Century Gothic"/>
                <a:cs typeface="Century Gothic"/>
              </a:rPr>
              <a:t>z  </a:t>
            </a:r>
            <a:r>
              <a:rPr sz="2000" dirty="0">
                <a:solidFill>
                  <a:schemeClr val="tx1">
                    <a:lumMod val="75000"/>
                    <a:lumOff val="25000"/>
                  </a:schemeClr>
                </a:solidFill>
                <a:latin typeface="Century Gothic"/>
                <a:cs typeface="Century Gothic"/>
              </a:rPr>
              <a:t>zaburzeń</a:t>
            </a:r>
            <a:r>
              <a:rPr sz="2000" spc="-45" dirty="0">
                <a:solidFill>
                  <a:schemeClr val="tx1">
                    <a:lumMod val="75000"/>
                    <a:lumOff val="25000"/>
                  </a:schemeClr>
                </a:solidFill>
                <a:latin typeface="Century Gothic"/>
                <a:cs typeface="Century Gothic"/>
              </a:rPr>
              <a:t> </a:t>
            </a:r>
            <a:r>
              <a:rPr sz="2000" spc="15" dirty="0">
                <a:solidFill>
                  <a:schemeClr val="tx1">
                    <a:lumMod val="75000"/>
                    <a:lumOff val="25000"/>
                  </a:schemeClr>
                </a:solidFill>
                <a:latin typeface="Century Gothic"/>
                <a:cs typeface="Century Gothic"/>
              </a:rPr>
              <a:t>w</a:t>
            </a:r>
            <a:r>
              <a:rPr sz="2000" spc="10" dirty="0">
                <a:solidFill>
                  <a:schemeClr val="tx1">
                    <a:lumMod val="75000"/>
                    <a:lumOff val="25000"/>
                  </a:schemeClr>
                </a:solidFill>
                <a:latin typeface="Century Gothic"/>
                <a:cs typeface="Century Gothic"/>
              </a:rPr>
              <a:t> funkcjonowaniu</a:t>
            </a:r>
            <a:r>
              <a:rPr sz="2000" spc="-190" dirty="0">
                <a:solidFill>
                  <a:schemeClr val="tx1">
                    <a:lumMod val="75000"/>
                    <a:lumOff val="25000"/>
                  </a:schemeClr>
                </a:solidFill>
                <a:latin typeface="Century Gothic"/>
                <a:cs typeface="Century Gothic"/>
              </a:rPr>
              <a:t> </a:t>
            </a:r>
            <a:r>
              <a:rPr sz="2000" dirty="0">
                <a:solidFill>
                  <a:schemeClr val="tx1">
                    <a:lumMod val="75000"/>
                    <a:lumOff val="25000"/>
                  </a:schemeClr>
                </a:solidFill>
                <a:latin typeface="Century Gothic"/>
                <a:cs typeface="Century Gothic"/>
              </a:rPr>
              <a:t>i</a:t>
            </a:r>
            <a:r>
              <a:rPr sz="2000" spc="-10" dirty="0">
                <a:solidFill>
                  <a:schemeClr val="tx1">
                    <a:lumMod val="75000"/>
                    <a:lumOff val="25000"/>
                  </a:schemeClr>
                </a:solidFill>
                <a:latin typeface="Century Gothic"/>
                <a:cs typeface="Century Gothic"/>
              </a:rPr>
              <a:t> </a:t>
            </a:r>
            <a:r>
              <a:rPr sz="2000" spc="5" dirty="0">
                <a:solidFill>
                  <a:schemeClr val="tx1">
                    <a:lumMod val="75000"/>
                    <a:lumOff val="25000"/>
                  </a:schemeClr>
                </a:solidFill>
                <a:latin typeface="Century Gothic"/>
                <a:cs typeface="Century Gothic"/>
              </a:rPr>
              <a:t>strukturze</a:t>
            </a:r>
            <a:r>
              <a:rPr sz="2000" spc="-13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mitochondriów.</a:t>
            </a:r>
            <a:r>
              <a:rPr sz="2000" spc="-240" dirty="0">
                <a:solidFill>
                  <a:schemeClr val="tx1">
                    <a:lumMod val="75000"/>
                    <a:lumOff val="25000"/>
                  </a:schemeClr>
                </a:solidFill>
                <a:latin typeface="Century Gothic"/>
                <a:cs typeface="Century Gothic"/>
              </a:rPr>
              <a:t> </a:t>
            </a:r>
            <a:r>
              <a:rPr sz="2000" spc="20" dirty="0">
                <a:solidFill>
                  <a:schemeClr val="tx1">
                    <a:lumMod val="75000"/>
                    <a:lumOff val="25000"/>
                  </a:schemeClr>
                </a:solidFill>
                <a:latin typeface="Century Gothic"/>
                <a:cs typeface="Century Gothic"/>
              </a:rPr>
              <a:t>Objawy  </a:t>
            </a:r>
            <a:r>
              <a:rPr sz="2000" spc="-10" dirty="0">
                <a:solidFill>
                  <a:schemeClr val="tx1">
                    <a:lumMod val="75000"/>
                    <a:lumOff val="25000"/>
                  </a:schemeClr>
                </a:solidFill>
                <a:latin typeface="Century Gothic"/>
                <a:cs typeface="Century Gothic"/>
              </a:rPr>
              <a:t>chorób </a:t>
            </a:r>
            <a:r>
              <a:rPr sz="2000" spc="10" dirty="0">
                <a:solidFill>
                  <a:schemeClr val="tx1">
                    <a:lumMod val="75000"/>
                    <a:lumOff val="25000"/>
                  </a:schemeClr>
                </a:solidFill>
                <a:latin typeface="Century Gothic"/>
                <a:cs typeface="Century Gothic"/>
              </a:rPr>
              <a:t>mitochondrialnych </a:t>
            </a:r>
            <a:r>
              <a:rPr sz="2000" spc="20" dirty="0">
                <a:solidFill>
                  <a:schemeClr val="tx1">
                    <a:lumMod val="75000"/>
                    <a:lumOff val="25000"/>
                  </a:schemeClr>
                </a:solidFill>
                <a:latin typeface="Century Gothic"/>
                <a:cs typeface="Century Gothic"/>
              </a:rPr>
              <a:t>związane </a:t>
            </a:r>
            <a:r>
              <a:rPr sz="2000" spc="10" dirty="0">
                <a:solidFill>
                  <a:schemeClr val="tx1">
                    <a:lumMod val="75000"/>
                    <a:lumOff val="25000"/>
                  </a:schemeClr>
                </a:solidFill>
                <a:latin typeface="Century Gothic"/>
                <a:cs typeface="Century Gothic"/>
              </a:rPr>
              <a:t>są </a:t>
            </a:r>
            <a:r>
              <a:rPr sz="2000" spc="15" dirty="0">
                <a:solidFill>
                  <a:schemeClr val="tx1">
                    <a:lumMod val="75000"/>
                    <a:lumOff val="25000"/>
                  </a:schemeClr>
                </a:solidFill>
                <a:latin typeface="Century Gothic"/>
                <a:cs typeface="Century Gothic"/>
              </a:rPr>
              <a:t>zwykle </a:t>
            </a:r>
            <a:r>
              <a:rPr sz="2000" spc="5" dirty="0">
                <a:solidFill>
                  <a:schemeClr val="tx1">
                    <a:lumMod val="75000"/>
                    <a:lumOff val="25000"/>
                  </a:schemeClr>
                </a:solidFill>
                <a:latin typeface="Century Gothic"/>
                <a:cs typeface="Century Gothic"/>
              </a:rPr>
              <a:t>z </a:t>
            </a:r>
            <a:r>
              <a:rPr sz="2000" dirty="0">
                <a:solidFill>
                  <a:schemeClr val="tx1">
                    <a:lumMod val="75000"/>
                    <a:lumOff val="25000"/>
                  </a:schemeClr>
                </a:solidFill>
                <a:latin typeface="Century Gothic"/>
                <a:cs typeface="Century Gothic"/>
              </a:rPr>
              <a:t>tkankami </a:t>
            </a:r>
            <a:r>
              <a:rPr sz="2000" spc="10" dirty="0">
                <a:solidFill>
                  <a:schemeClr val="tx1">
                    <a:lumMod val="75000"/>
                    <a:lumOff val="25000"/>
                  </a:schemeClr>
                </a:solidFill>
                <a:latin typeface="Century Gothic"/>
                <a:cs typeface="Century Gothic"/>
              </a:rPr>
              <a:t>o  </a:t>
            </a:r>
            <a:r>
              <a:rPr sz="2000" spc="20" dirty="0">
                <a:solidFill>
                  <a:schemeClr val="tx1">
                    <a:lumMod val="75000"/>
                    <a:lumOff val="25000"/>
                  </a:schemeClr>
                </a:solidFill>
                <a:latin typeface="Century Gothic"/>
                <a:cs typeface="Century Gothic"/>
              </a:rPr>
              <a:t>wysokim </a:t>
            </a:r>
            <a:r>
              <a:rPr sz="2000" spc="5" dirty="0">
                <a:solidFill>
                  <a:schemeClr val="tx1">
                    <a:lumMod val="75000"/>
                    <a:lumOff val="25000"/>
                  </a:schemeClr>
                </a:solidFill>
                <a:latin typeface="Century Gothic"/>
                <a:cs typeface="Century Gothic"/>
              </a:rPr>
              <a:t>zapotrzebowaniu </a:t>
            </a:r>
            <a:r>
              <a:rPr sz="2000" dirty="0">
                <a:solidFill>
                  <a:schemeClr val="tx1">
                    <a:lumMod val="75000"/>
                    <a:lumOff val="25000"/>
                  </a:schemeClr>
                </a:solidFill>
                <a:latin typeface="Century Gothic"/>
                <a:cs typeface="Century Gothic"/>
              </a:rPr>
              <a:t>energetycznym np. </a:t>
            </a:r>
            <a:r>
              <a:rPr sz="2000" spc="20" dirty="0">
                <a:solidFill>
                  <a:schemeClr val="tx1">
                    <a:lumMod val="75000"/>
                    <a:lumOff val="25000"/>
                  </a:schemeClr>
                </a:solidFill>
                <a:latin typeface="Century Gothic"/>
                <a:cs typeface="Century Gothic"/>
              </a:rPr>
              <a:t>mięśniami  </a:t>
            </a:r>
            <a:r>
              <a:rPr sz="2000" spc="10" dirty="0">
                <a:solidFill>
                  <a:schemeClr val="tx1">
                    <a:lumMod val="75000"/>
                    <a:lumOff val="25000"/>
                  </a:schemeClr>
                </a:solidFill>
                <a:latin typeface="Century Gothic"/>
                <a:cs typeface="Century Gothic"/>
              </a:rPr>
              <a:t>szkieletowymi </a:t>
            </a:r>
            <a:r>
              <a:rPr sz="2000" spc="15" dirty="0">
                <a:solidFill>
                  <a:schemeClr val="tx1">
                    <a:lumMod val="75000"/>
                    <a:lumOff val="25000"/>
                  </a:schemeClr>
                </a:solidFill>
                <a:latin typeface="Century Gothic"/>
                <a:cs typeface="Century Gothic"/>
              </a:rPr>
              <a:t>lub </a:t>
            </a:r>
            <a:r>
              <a:rPr sz="2000" spc="5" dirty="0">
                <a:solidFill>
                  <a:schemeClr val="tx1">
                    <a:lumMod val="75000"/>
                    <a:lumOff val="25000"/>
                  </a:schemeClr>
                </a:solidFill>
                <a:latin typeface="Century Gothic"/>
                <a:cs typeface="Century Gothic"/>
              </a:rPr>
              <a:t>układem nerwowym, </a:t>
            </a:r>
            <a:r>
              <a:rPr sz="2000" dirty="0">
                <a:solidFill>
                  <a:schemeClr val="tx1">
                    <a:lumMod val="75000"/>
                    <a:lumOff val="25000"/>
                  </a:schemeClr>
                </a:solidFill>
                <a:latin typeface="Century Gothic"/>
                <a:cs typeface="Century Gothic"/>
              </a:rPr>
              <a:t>i </a:t>
            </a:r>
            <a:r>
              <a:rPr sz="2000" spc="10" dirty="0">
                <a:solidFill>
                  <a:schemeClr val="tx1">
                    <a:lumMod val="75000"/>
                    <a:lumOff val="25000"/>
                  </a:schemeClr>
                </a:solidFill>
                <a:latin typeface="Century Gothic"/>
                <a:cs typeface="Century Gothic"/>
              </a:rPr>
              <a:t>zazwyczaj </a:t>
            </a:r>
            <a:r>
              <a:rPr sz="2000" spc="20" dirty="0">
                <a:solidFill>
                  <a:schemeClr val="tx1">
                    <a:lumMod val="75000"/>
                    <a:lumOff val="25000"/>
                  </a:schemeClr>
                </a:solidFill>
                <a:latin typeface="Century Gothic"/>
                <a:cs typeface="Century Gothic"/>
              </a:rPr>
              <a:t>obejmują  miopatie, </a:t>
            </a:r>
            <a:r>
              <a:rPr sz="2000" spc="10" dirty="0">
                <a:solidFill>
                  <a:schemeClr val="tx1">
                    <a:lumMod val="75000"/>
                    <a:lumOff val="25000"/>
                  </a:schemeClr>
                </a:solidFill>
                <a:latin typeface="Century Gothic"/>
                <a:cs typeface="Century Gothic"/>
              </a:rPr>
              <a:t>encefalopatie </a:t>
            </a:r>
            <a:r>
              <a:rPr sz="2000" spc="-10" dirty="0">
                <a:solidFill>
                  <a:schemeClr val="tx1">
                    <a:lumMod val="75000"/>
                    <a:lumOff val="25000"/>
                  </a:schemeClr>
                </a:solidFill>
                <a:latin typeface="Century Gothic"/>
                <a:cs typeface="Century Gothic"/>
              </a:rPr>
              <a:t>oraz </a:t>
            </a:r>
            <a:r>
              <a:rPr sz="2000" spc="5" dirty="0">
                <a:solidFill>
                  <a:schemeClr val="tx1">
                    <a:lumMod val="75000"/>
                    <a:lumOff val="25000"/>
                  </a:schemeClr>
                </a:solidFill>
                <a:latin typeface="Century Gothic"/>
                <a:cs typeface="Century Gothic"/>
              </a:rPr>
              <a:t>neuropatie. </a:t>
            </a:r>
            <a:r>
              <a:rPr sz="2000" spc="15" dirty="0">
                <a:solidFill>
                  <a:schemeClr val="tx1">
                    <a:lumMod val="75000"/>
                    <a:lumOff val="25000"/>
                  </a:schemeClr>
                </a:solidFill>
                <a:latin typeface="Century Gothic"/>
                <a:cs typeface="Century Gothic"/>
              </a:rPr>
              <a:t>Szacuje </a:t>
            </a:r>
            <a:r>
              <a:rPr sz="2000" spc="25" dirty="0">
                <a:solidFill>
                  <a:schemeClr val="tx1">
                    <a:lumMod val="75000"/>
                    <a:lumOff val="25000"/>
                  </a:schemeClr>
                </a:solidFill>
                <a:latin typeface="Century Gothic"/>
                <a:cs typeface="Century Gothic"/>
              </a:rPr>
              <a:t>się, </a:t>
            </a:r>
            <a:r>
              <a:rPr sz="2000" spc="10" dirty="0">
                <a:solidFill>
                  <a:schemeClr val="tx1">
                    <a:lumMod val="75000"/>
                    <a:lumOff val="25000"/>
                  </a:schemeClr>
                </a:solidFill>
                <a:latin typeface="Century Gothic"/>
                <a:cs typeface="Century Gothic"/>
              </a:rPr>
              <a:t>że </a:t>
            </a:r>
            <a:r>
              <a:rPr sz="2000" spc="5" dirty="0">
                <a:solidFill>
                  <a:schemeClr val="tx1">
                    <a:lumMod val="75000"/>
                    <a:lumOff val="25000"/>
                  </a:schemeClr>
                </a:solidFill>
                <a:latin typeface="Century Gothic"/>
                <a:cs typeface="Century Gothic"/>
              </a:rPr>
              <a:t>na  </a:t>
            </a:r>
            <a:r>
              <a:rPr sz="2000" spc="-10" dirty="0">
                <a:solidFill>
                  <a:schemeClr val="tx1">
                    <a:lumMod val="75000"/>
                    <a:lumOff val="25000"/>
                  </a:schemeClr>
                </a:solidFill>
                <a:latin typeface="Century Gothic"/>
                <a:cs typeface="Century Gothic"/>
              </a:rPr>
              <a:t>choroby </a:t>
            </a:r>
            <a:r>
              <a:rPr sz="2000" spc="10" dirty="0">
                <a:solidFill>
                  <a:schemeClr val="tx1">
                    <a:lumMod val="75000"/>
                    <a:lumOff val="25000"/>
                  </a:schemeClr>
                </a:solidFill>
                <a:latin typeface="Century Gothic"/>
                <a:cs typeface="Century Gothic"/>
              </a:rPr>
              <a:t>mitochondrialne </a:t>
            </a:r>
            <a:r>
              <a:rPr sz="2000" dirty="0">
                <a:solidFill>
                  <a:schemeClr val="tx1">
                    <a:lumMod val="75000"/>
                    <a:lumOff val="25000"/>
                  </a:schemeClr>
                </a:solidFill>
                <a:latin typeface="Century Gothic"/>
                <a:cs typeface="Century Gothic"/>
              </a:rPr>
              <a:t>zapada </a:t>
            </a:r>
            <a:r>
              <a:rPr sz="2000" spc="10" dirty="0">
                <a:solidFill>
                  <a:schemeClr val="tx1">
                    <a:lumMod val="75000"/>
                    <a:lumOff val="25000"/>
                  </a:schemeClr>
                </a:solidFill>
                <a:latin typeface="Century Gothic"/>
                <a:cs typeface="Century Gothic"/>
              </a:rPr>
              <a:t>1 </a:t>
            </a:r>
            <a:r>
              <a:rPr sz="2000" spc="5" dirty="0">
                <a:solidFill>
                  <a:schemeClr val="tx1">
                    <a:lumMod val="75000"/>
                    <a:lumOff val="25000"/>
                  </a:schemeClr>
                </a:solidFill>
                <a:latin typeface="Century Gothic"/>
                <a:cs typeface="Century Gothic"/>
              </a:rPr>
              <a:t>na </a:t>
            </a:r>
            <a:r>
              <a:rPr sz="2000" spc="20" dirty="0">
                <a:solidFill>
                  <a:schemeClr val="tx1">
                    <a:lumMod val="75000"/>
                    <a:lumOff val="25000"/>
                  </a:schemeClr>
                </a:solidFill>
                <a:latin typeface="Century Gothic"/>
                <a:cs typeface="Century Gothic"/>
              </a:rPr>
              <a:t>15 </a:t>
            </a:r>
            <a:r>
              <a:rPr sz="2000" spc="25" dirty="0">
                <a:solidFill>
                  <a:schemeClr val="tx1">
                    <a:lumMod val="75000"/>
                    <a:lumOff val="25000"/>
                  </a:schemeClr>
                </a:solidFill>
                <a:latin typeface="Century Gothic"/>
                <a:cs typeface="Century Gothic"/>
              </a:rPr>
              <a:t>000</a:t>
            </a:r>
            <a:r>
              <a:rPr sz="2000" spc="-409" dirty="0">
                <a:solidFill>
                  <a:schemeClr val="tx1">
                    <a:lumMod val="75000"/>
                    <a:lumOff val="25000"/>
                  </a:schemeClr>
                </a:solidFill>
                <a:latin typeface="Century Gothic"/>
                <a:cs typeface="Century Gothic"/>
              </a:rPr>
              <a:t> </a:t>
            </a:r>
            <a:r>
              <a:rPr sz="2000" spc="-5" dirty="0">
                <a:solidFill>
                  <a:schemeClr val="tx1">
                    <a:lumMod val="75000"/>
                    <a:lumOff val="25000"/>
                  </a:schemeClr>
                </a:solidFill>
                <a:latin typeface="Century Gothic"/>
                <a:cs typeface="Century Gothic"/>
              </a:rPr>
              <a:t>osób.</a:t>
            </a:r>
            <a:endParaRPr sz="2000" dirty="0">
              <a:solidFill>
                <a:schemeClr val="tx1">
                  <a:lumMod val="75000"/>
                  <a:lumOff val="25000"/>
                </a:schemeClr>
              </a:solidFill>
              <a:latin typeface="Century Gothic"/>
              <a:cs typeface="Century Gothic"/>
            </a:endParaRPr>
          </a:p>
          <a:p>
            <a:pPr>
              <a:lnSpc>
                <a:spcPct val="100000"/>
              </a:lnSpc>
            </a:pPr>
            <a:endParaRPr sz="2000" dirty="0">
              <a:solidFill>
                <a:schemeClr val="tx1">
                  <a:lumMod val="75000"/>
                  <a:lumOff val="25000"/>
                </a:schemeClr>
              </a:solidFill>
              <a:latin typeface="Times New Roman"/>
              <a:cs typeface="Times New Roman"/>
            </a:endParaRPr>
          </a:p>
          <a:p>
            <a:pPr marL="12700">
              <a:lnSpc>
                <a:spcPct val="100000"/>
              </a:lnSpc>
              <a:spcBef>
                <a:spcPts val="1645"/>
              </a:spcBef>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spc="-5" dirty="0">
                <a:solidFill>
                  <a:schemeClr val="tx1">
                    <a:lumMod val="75000"/>
                    <a:lumOff val="25000"/>
                  </a:schemeClr>
                </a:solidFill>
                <a:latin typeface="Century Gothic"/>
                <a:cs typeface="Century Gothic"/>
              </a:rPr>
              <a:t>Choroby </a:t>
            </a:r>
            <a:r>
              <a:rPr sz="2000" spc="10" dirty="0">
                <a:solidFill>
                  <a:schemeClr val="tx1">
                    <a:lumMod val="75000"/>
                    <a:lumOff val="25000"/>
                  </a:schemeClr>
                </a:solidFill>
                <a:latin typeface="Century Gothic"/>
                <a:cs typeface="Century Gothic"/>
              </a:rPr>
              <a:t>mitochondrialne </a:t>
            </a:r>
            <a:r>
              <a:rPr sz="2000" dirty="0">
                <a:solidFill>
                  <a:schemeClr val="tx1">
                    <a:lumMod val="75000"/>
                    <a:lumOff val="25000"/>
                  </a:schemeClr>
                </a:solidFill>
                <a:latin typeface="Century Gothic"/>
                <a:cs typeface="Century Gothic"/>
              </a:rPr>
              <a:t>mogą </a:t>
            </a:r>
            <a:r>
              <a:rPr sz="2000" spc="5" dirty="0">
                <a:solidFill>
                  <a:schemeClr val="tx1">
                    <a:lumMod val="75000"/>
                    <a:lumOff val="25000"/>
                  </a:schemeClr>
                </a:solidFill>
                <a:latin typeface="Century Gothic"/>
                <a:cs typeface="Century Gothic"/>
              </a:rPr>
              <a:t>być</a:t>
            </a:r>
            <a:r>
              <a:rPr sz="2000" spc="-254" dirty="0">
                <a:solidFill>
                  <a:schemeClr val="tx1">
                    <a:lumMod val="75000"/>
                    <a:lumOff val="25000"/>
                  </a:schemeClr>
                </a:solidFill>
                <a:latin typeface="Century Gothic"/>
                <a:cs typeface="Century Gothic"/>
              </a:rPr>
              <a:t> </a:t>
            </a:r>
            <a:r>
              <a:rPr sz="2000" spc="5" dirty="0">
                <a:solidFill>
                  <a:schemeClr val="tx1">
                    <a:lumMod val="75000"/>
                    <a:lumOff val="25000"/>
                  </a:schemeClr>
                </a:solidFill>
                <a:latin typeface="Century Gothic"/>
                <a:cs typeface="Century Gothic"/>
              </a:rPr>
              <a:t>spowodowane:</a:t>
            </a:r>
            <a:endParaRPr sz="2000" dirty="0">
              <a:solidFill>
                <a:schemeClr val="tx1">
                  <a:lumMod val="75000"/>
                  <a:lumOff val="25000"/>
                </a:schemeClr>
              </a:solidFill>
              <a:latin typeface="Century Gothic"/>
              <a:cs typeface="Century Gothic"/>
            </a:endParaRPr>
          </a:p>
          <a:p>
            <a:pPr marL="12700">
              <a:lnSpc>
                <a:spcPct val="100000"/>
              </a:lnSpc>
              <a:spcBef>
                <a:spcPts val="770"/>
              </a:spcBef>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spc="10" dirty="0">
                <a:solidFill>
                  <a:schemeClr val="tx1">
                    <a:lumMod val="75000"/>
                    <a:lumOff val="25000"/>
                  </a:schemeClr>
                </a:solidFill>
                <a:latin typeface="Century Gothic"/>
                <a:cs typeface="Century Gothic"/>
              </a:rPr>
              <a:t>mutacjami</a:t>
            </a:r>
            <a:r>
              <a:rPr sz="2000" spc="-155" dirty="0">
                <a:solidFill>
                  <a:schemeClr val="tx1">
                    <a:lumMod val="75000"/>
                    <a:lumOff val="25000"/>
                  </a:schemeClr>
                </a:solidFill>
                <a:latin typeface="Century Gothic"/>
                <a:cs typeface="Century Gothic"/>
              </a:rPr>
              <a:t> </a:t>
            </a:r>
            <a:r>
              <a:rPr sz="2000" spc="15" dirty="0">
                <a:solidFill>
                  <a:schemeClr val="tx1">
                    <a:lumMod val="75000"/>
                    <a:lumOff val="25000"/>
                  </a:schemeClr>
                </a:solidFill>
                <a:latin typeface="Century Gothic"/>
                <a:cs typeface="Century Gothic"/>
              </a:rPr>
              <a:t>w </a:t>
            </a:r>
            <a:r>
              <a:rPr sz="2000" spc="10" dirty="0">
                <a:solidFill>
                  <a:schemeClr val="tx1">
                    <a:lumMod val="75000"/>
                    <a:lumOff val="25000"/>
                  </a:schemeClr>
                </a:solidFill>
                <a:latin typeface="Century Gothic"/>
                <a:cs typeface="Century Gothic"/>
              </a:rPr>
              <a:t>genomie</a:t>
            </a:r>
            <a:r>
              <a:rPr sz="2000" spc="-125"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mitochondrialnym</a:t>
            </a:r>
            <a:r>
              <a:rPr sz="2000" spc="-210" dirty="0">
                <a:solidFill>
                  <a:schemeClr val="tx1">
                    <a:lumMod val="75000"/>
                    <a:lumOff val="25000"/>
                  </a:schemeClr>
                </a:solidFill>
                <a:latin typeface="Century Gothic"/>
                <a:cs typeface="Century Gothic"/>
              </a:rPr>
              <a:t> </a:t>
            </a:r>
            <a:r>
              <a:rPr sz="2000" spc="15" dirty="0">
                <a:solidFill>
                  <a:schemeClr val="tx1">
                    <a:lumMod val="75000"/>
                    <a:lumOff val="25000"/>
                  </a:schemeClr>
                </a:solidFill>
                <a:latin typeface="Century Gothic"/>
                <a:cs typeface="Century Gothic"/>
              </a:rPr>
              <a:t>(mtDNA)</a:t>
            </a:r>
            <a:endParaRPr sz="2000" dirty="0">
              <a:solidFill>
                <a:schemeClr val="tx1">
                  <a:lumMod val="75000"/>
                  <a:lumOff val="25000"/>
                </a:schemeClr>
              </a:solidFill>
              <a:latin typeface="Century Gothic"/>
              <a:cs typeface="Century Gothic"/>
            </a:endParaRPr>
          </a:p>
          <a:p>
            <a:pPr marL="12700">
              <a:lnSpc>
                <a:spcPts val="2280"/>
              </a:lnSpc>
              <a:spcBef>
                <a:spcPts val="700"/>
              </a:spcBef>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spc="10" dirty="0">
                <a:solidFill>
                  <a:schemeClr val="tx1">
                    <a:lumMod val="75000"/>
                    <a:lumOff val="25000"/>
                  </a:schemeClr>
                </a:solidFill>
                <a:latin typeface="Century Gothic"/>
                <a:cs typeface="Century Gothic"/>
              </a:rPr>
              <a:t>mutacjami</a:t>
            </a:r>
            <a:r>
              <a:rPr sz="2000" spc="-160" dirty="0">
                <a:solidFill>
                  <a:schemeClr val="tx1">
                    <a:lumMod val="75000"/>
                    <a:lumOff val="25000"/>
                  </a:schemeClr>
                </a:solidFill>
                <a:latin typeface="Century Gothic"/>
                <a:cs typeface="Century Gothic"/>
              </a:rPr>
              <a:t> </a:t>
            </a:r>
            <a:r>
              <a:rPr sz="2000" spc="15" dirty="0">
                <a:solidFill>
                  <a:schemeClr val="tx1">
                    <a:lumMod val="75000"/>
                    <a:lumOff val="25000"/>
                  </a:schemeClr>
                </a:solidFill>
                <a:latin typeface="Century Gothic"/>
                <a:cs typeface="Century Gothic"/>
              </a:rPr>
              <a:t>w</a:t>
            </a:r>
            <a:r>
              <a:rPr sz="2000" spc="5" dirty="0">
                <a:solidFill>
                  <a:schemeClr val="tx1">
                    <a:lumMod val="75000"/>
                    <a:lumOff val="25000"/>
                  </a:schemeClr>
                </a:solidFill>
                <a:latin typeface="Century Gothic"/>
                <a:cs typeface="Century Gothic"/>
              </a:rPr>
              <a:t> </a:t>
            </a:r>
            <a:r>
              <a:rPr sz="2000" spc="15" dirty="0">
                <a:solidFill>
                  <a:schemeClr val="tx1">
                    <a:lumMod val="75000"/>
                    <a:lumOff val="25000"/>
                  </a:schemeClr>
                </a:solidFill>
                <a:latin typeface="Century Gothic"/>
                <a:cs typeface="Century Gothic"/>
              </a:rPr>
              <a:t>jądrowym</a:t>
            </a:r>
            <a:r>
              <a:rPr sz="2000" spc="-140" dirty="0">
                <a:solidFill>
                  <a:schemeClr val="tx1">
                    <a:lumMod val="75000"/>
                    <a:lumOff val="25000"/>
                  </a:schemeClr>
                </a:solidFill>
                <a:latin typeface="Century Gothic"/>
                <a:cs typeface="Century Gothic"/>
              </a:rPr>
              <a:t> </a:t>
            </a:r>
            <a:r>
              <a:rPr sz="2000" spc="15" dirty="0">
                <a:solidFill>
                  <a:schemeClr val="tx1">
                    <a:lumMod val="75000"/>
                    <a:lumOff val="25000"/>
                  </a:schemeClr>
                </a:solidFill>
                <a:latin typeface="Century Gothic"/>
                <a:cs typeface="Century Gothic"/>
              </a:rPr>
              <a:t>DNA</a:t>
            </a:r>
            <a:r>
              <a:rPr sz="2000" spc="-10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kodującym</a:t>
            </a:r>
            <a:r>
              <a:rPr sz="2000" spc="-65" dirty="0">
                <a:solidFill>
                  <a:schemeClr val="tx1">
                    <a:lumMod val="75000"/>
                    <a:lumOff val="25000"/>
                  </a:schemeClr>
                </a:solidFill>
                <a:latin typeface="Century Gothic"/>
                <a:cs typeface="Century Gothic"/>
              </a:rPr>
              <a:t> </a:t>
            </a:r>
            <a:r>
              <a:rPr sz="2000" spc="25" dirty="0">
                <a:solidFill>
                  <a:schemeClr val="tx1">
                    <a:lumMod val="75000"/>
                    <a:lumOff val="25000"/>
                  </a:schemeClr>
                </a:solidFill>
                <a:latin typeface="Century Gothic"/>
                <a:cs typeface="Century Gothic"/>
              </a:rPr>
              <a:t>białka</a:t>
            </a:r>
            <a:r>
              <a:rPr sz="2000" spc="-21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specyficzne</a:t>
            </a:r>
            <a:r>
              <a:rPr sz="2000" spc="-21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dla</a:t>
            </a:r>
            <a:endParaRPr sz="2000" dirty="0">
              <a:solidFill>
                <a:schemeClr val="tx1">
                  <a:lumMod val="75000"/>
                  <a:lumOff val="25000"/>
                </a:schemeClr>
              </a:solidFill>
              <a:latin typeface="Century Gothic"/>
              <a:cs typeface="Century Gothic"/>
            </a:endParaRPr>
          </a:p>
          <a:p>
            <a:pPr marL="360045">
              <a:lnSpc>
                <a:spcPts val="2280"/>
              </a:lnSpc>
            </a:pPr>
            <a:r>
              <a:rPr sz="2000" spc="10" dirty="0">
                <a:solidFill>
                  <a:schemeClr val="tx1">
                    <a:lumMod val="75000"/>
                    <a:lumOff val="25000"/>
                  </a:schemeClr>
                </a:solidFill>
                <a:latin typeface="Century Gothic"/>
                <a:cs typeface="Century Gothic"/>
              </a:rPr>
              <a:t>mitochondriów</a:t>
            </a:r>
            <a:r>
              <a:rPr sz="2000" spc="-14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oraz</a:t>
            </a:r>
            <a:r>
              <a:rPr sz="2000" spc="-30" dirty="0">
                <a:solidFill>
                  <a:schemeClr val="tx1">
                    <a:lumMod val="75000"/>
                    <a:lumOff val="25000"/>
                  </a:schemeClr>
                </a:solidFill>
                <a:latin typeface="Century Gothic"/>
                <a:cs typeface="Century Gothic"/>
              </a:rPr>
              <a:t> </a:t>
            </a:r>
            <a:r>
              <a:rPr sz="2000" spc="20" dirty="0">
                <a:solidFill>
                  <a:schemeClr val="tx1">
                    <a:lumMod val="75000"/>
                    <a:lumOff val="25000"/>
                  </a:schemeClr>
                </a:solidFill>
                <a:latin typeface="Century Gothic"/>
                <a:cs typeface="Century Gothic"/>
              </a:rPr>
              <a:t>związane</a:t>
            </a:r>
            <a:r>
              <a:rPr sz="2000" spc="-204" dirty="0">
                <a:solidFill>
                  <a:schemeClr val="tx1">
                    <a:lumMod val="75000"/>
                    <a:lumOff val="25000"/>
                  </a:schemeClr>
                </a:solidFill>
                <a:latin typeface="Century Gothic"/>
                <a:cs typeface="Century Gothic"/>
              </a:rPr>
              <a:t> </a:t>
            </a:r>
            <a:r>
              <a:rPr sz="2000" spc="5" dirty="0">
                <a:solidFill>
                  <a:schemeClr val="tx1">
                    <a:lumMod val="75000"/>
                    <a:lumOff val="25000"/>
                  </a:schemeClr>
                </a:solidFill>
                <a:latin typeface="Century Gothic"/>
                <a:cs typeface="Century Gothic"/>
              </a:rPr>
              <a:t>z</a:t>
            </a:r>
            <a:r>
              <a:rPr sz="2000" spc="4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regulacją</a:t>
            </a:r>
            <a:r>
              <a:rPr sz="2000" spc="-200" dirty="0">
                <a:solidFill>
                  <a:schemeClr val="tx1">
                    <a:lumMod val="75000"/>
                    <a:lumOff val="25000"/>
                  </a:schemeClr>
                </a:solidFill>
                <a:latin typeface="Century Gothic"/>
                <a:cs typeface="Century Gothic"/>
              </a:rPr>
              <a:t> </a:t>
            </a:r>
            <a:r>
              <a:rPr sz="2000" spc="35" dirty="0">
                <a:solidFill>
                  <a:schemeClr val="tx1">
                    <a:lumMod val="75000"/>
                    <a:lumOff val="25000"/>
                  </a:schemeClr>
                </a:solidFill>
                <a:latin typeface="Century Gothic"/>
                <a:cs typeface="Century Gothic"/>
              </a:rPr>
              <a:t>ich</a:t>
            </a:r>
            <a:r>
              <a:rPr sz="2000" spc="-5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funkcjonowania.</a:t>
            </a:r>
            <a:endParaRPr sz="2000" dirty="0">
              <a:solidFill>
                <a:schemeClr val="tx1">
                  <a:lumMod val="75000"/>
                  <a:lumOff val="25000"/>
                </a:schemeClr>
              </a:solidFill>
              <a:latin typeface="Century Gothic"/>
              <a:cs typeface="Century Gothic"/>
            </a:endParaRPr>
          </a:p>
        </p:txBody>
      </p:sp>
    </p:spTree>
    <p:extLst>
      <p:ext uri="{BB962C8B-B14F-4D97-AF65-F5344CB8AC3E}">
        <p14:creationId xmlns:p14="http://schemas.microsoft.com/office/powerpoint/2010/main" val="3392302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70815">
              <a:lnSpc>
                <a:spcPct val="100000"/>
              </a:lnSpc>
            </a:pPr>
            <a:r>
              <a:rPr spc="5" dirty="0"/>
              <a:t>Dziedziczenie </a:t>
            </a:r>
            <a:r>
              <a:rPr spc="-5" dirty="0"/>
              <a:t>mitochondriów</a:t>
            </a:r>
            <a:r>
              <a:rPr spc="490" dirty="0"/>
              <a:t> </a:t>
            </a:r>
            <a:r>
              <a:rPr spc="20" dirty="0"/>
              <a:t>a</a:t>
            </a:r>
          </a:p>
          <a:p>
            <a:pPr marL="170815">
              <a:lnSpc>
                <a:spcPct val="100000"/>
              </a:lnSpc>
              <a:spcBef>
                <a:spcPts val="65"/>
              </a:spcBef>
            </a:pPr>
            <a:r>
              <a:rPr spc="10" dirty="0"/>
              <a:t>choroby</a:t>
            </a:r>
          </a:p>
        </p:txBody>
      </p:sp>
      <p:sp>
        <p:nvSpPr>
          <p:cNvPr id="3" name="object 3"/>
          <p:cNvSpPr txBox="1"/>
          <p:nvPr/>
        </p:nvSpPr>
        <p:spPr>
          <a:xfrm>
            <a:off x="1182636" y="2093899"/>
            <a:ext cx="5584825" cy="3412473"/>
          </a:xfrm>
          <a:prstGeom prst="rect">
            <a:avLst/>
          </a:prstGeom>
        </p:spPr>
        <p:txBody>
          <a:bodyPr vert="horz" wrap="square" lIns="0" tIns="1270" rIns="0" bIns="0" rtlCol="0">
            <a:spAutoFit/>
          </a:bodyPr>
          <a:lstStyle/>
          <a:p>
            <a:pPr marL="12700">
              <a:lnSpc>
                <a:spcPct val="100000"/>
              </a:lnSpc>
              <a:spcBef>
                <a:spcPts val="10"/>
              </a:spcBef>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spc="10" dirty="0">
                <a:solidFill>
                  <a:schemeClr val="tx1">
                    <a:lumMod val="75000"/>
                    <a:lumOff val="25000"/>
                  </a:schemeClr>
                </a:solidFill>
                <a:latin typeface="Century Gothic"/>
                <a:cs typeface="Century Gothic"/>
              </a:rPr>
              <a:t>Mitochondria dziedziczone</a:t>
            </a:r>
            <a:r>
              <a:rPr sz="2000" spc="-39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są niemal</a:t>
            </a:r>
            <a:endParaRPr sz="2000" dirty="0">
              <a:solidFill>
                <a:schemeClr val="tx1">
                  <a:lumMod val="75000"/>
                  <a:lumOff val="25000"/>
                </a:schemeClr>
              </a:solidFill>
              <a:latin typeface="Century Gothic"/>
              <a:cs typeface="Century Gothic"/>
            </a:endParaRPr>
          </a:p>
          <a:p>
            <a:pPr marL="360045" marR="5080">
              <a:lnSpc>
                <a:spcPct val="99900"/>
              </a:lnSpc>
              <a:spcBef>
                <a:spcPts val="50"/>
              </a:spcBef>
            </a:pPr>
            <a:r>
              <a:rPr sz="2000" spc="25" dirty="0">
                <a:solidFill>
                  <a:schemeClr val="tx1">
                    <a:lumMod val="75000"/>
                    <a:lumOff val="25000"/>
                  </a:schemeClr>
                </a:solidFill>
                <a:latin typeface="Century Gothic"/>
                <a:cs typeface="Century Gothic"/>
              </a:rPr>
              <a:t>wyłącznie </a:t>
            </a:r>
            <a:r>
              <a:rPr sz="2000" spc="15" dirty="0">
                <a:solidFill>
                  <a:schemeClr val="tx1">
                    <a:lumMod val="75000"/>
                    <a:lumOff val="25000"/>
                  </a:schemeClr>
                </a:solidFill>
                <a:latin typeface="Century Gothic"/>
                <a:cs typeface="Century Gothic"/>
              </a:rPr>
              <a:t>w </a:t>
            </a:r>
            <a:r>
              <a:rPr sz="2000" spc="25" dirty="0">
                <a:solidFill>
                  <a:schemeClr val="tx1">
                    <a:lumMod val="75000"/>
                    <a:lumOff val="25000"/>
                  </a:schemeClr>
                </a:solidFill>
                <a:latin typeface="Century Gothic"/>
                <a:cs typeface="Century Gothic"/>
              </a:rPr>
              <a:t>linii </a:t>
            </a:r>
            <a:r>
              <a:rPr sz="2000" spc="10" dirty="0">
                <a:solidFill>
                  <a:schemeClr val="tx1">
                    <a:lumMod val="75000"/>
                    <a:lumOff val="25000"/>
                  </a:schemeClr>
                </a:solidFill>
                <a:latin typeface="Century Gothic"/>
                <a:cs typeface="Century Gothic"/>
              </a:rPr>
              <a:t>matczynej, </a:t>
            </a:r>
            <a:r>
              <a:rPr sz="2000" spc="15" dirty="0">
                <a:solidFill>
                  <a:schemeClr val="tx1">
                    <a:lumMod val="75000"/>
                    <a:lumOff val="25000"/>
                  </a:schemeClr>
                </a:solidFill>
                <a:latin typeface="Century Gothic"/>
                <a:cs typeface="Century Gothic"/>
              </a:rPr>
              <a:t>ponieważ  wszystkie lub </a:t>
            </a:r>
            <a:r>
              <a:rPr sz="2000" spc="10" dirty="0">
                <a:solidFill>
                  <a:schemeClr val="tx1">
                    <a:lumMod val="75000"/>
                    <a:lumOff val="25000"/>
                  </a:schemeClr>
                </a:solidFill>
                <a:latin typeface="Century Gothic"/>
                <a:cs typeface="Century Gothic"/>
              </a:rPr>
              <a:t>niemal </a:t>
            </a:r>
            <a:r>
              <a:rPr sz="2000" spc="15" dirty="0">
                <a:solidFill>
                  <a:schemeClr val="tx1">
                    <a:lumMod val="75000"/>
                    <a:lumOff val="25000"/>
                  </a:schemeClr>
                </a:solidFill>
                <a:latin typeface="Century Gothic"/>
                <a:cs typeface="Century Gothic"/>
              </a:rPr>
              <a:t>wszystkie </a:t>
            </a:r>
            <a:r>
              <a:rPr sz="2000" spc="-5" dirty="0">
                <a:solidFill>
                  <a:schemeClr val="tx1">
                    <a:lumMod val="75000"/>
                    <a:lumOff val="25000"/>
                  </a:schemeClr>
                </a:solidFill>
                <a:latin typeface="Century Gothic"/>
                <a:cs typeface="Century Gothic"/>
              </a:rPr>
              <a:t>pochodzą </a:t>
            </a:r>
            <a:r>
              <a:rPr sz="2000" spc="5" dirty="0">
                <a:solidFill>
                  <a:schemeClr val="tx1">
                    <a:lumMod val="75000"/>
                    <a:lumOff val="25000"/>
                  </a:schemeClr>
                </a:solidFill>
                <a:latin typeface="Century Gothic"/>
                <a:cs typeface="Century Gothic"/>
              </a:rPr>
              <a:t>z  </a:t>
            </a:r>
            <a:r>
              <a:rPr sz="2000" dirty="0">
                <a:solidFill>
                  <a:schemeClr val="tx1">
                    <a:lumMod val="75000"/>
                    <a:lumOff val="25000"/>
                  </a:schemeClr>
                </a:solidFill>
                <a:latin typeface="Century Gothic"/>
                <a:cs typeface="Century Gothic"/>
              </a:rPr>
              <a:t>oocytu, </a:t>
            </a:r>
            <a:r>
              <a:rPr sz="2000" spc="10" dirty="0">
                <a:solidFill>
                  <a:schemeClr val="tx1">
                    <a:lumMod val="75000"/>
                    <a:lumOff val="25000"/>
                  </a:schemeClr>
                </a:solidFill>
                <a:latin typeface="Century Gothic"/>
                <a:cs typeface="Century Gothic"/>
              </a:rPr>
              <a:t>a </a:t>
            </a:r>
            <a:r>
              <a:rPr sz="2000" spc="-5" dirty="0">
                <a:solidFill>
                  <a:schemeClr val="tx1">
                    <a:lumMod val="75000"/>
                    <a:lumOff val="25000"/>
                  </a:schemeClr>
                </a:solidFill>
                <a:latin typeface="Century Gothic"/>
                <a:cs typeface="Century Gothic"/>
              </a:rPr>
              <a:t>bardzo </a:t>
            </a:r>
            <a:r>
              <a:rPr sz="2000" spc="25" dirty="0">
                <a:solidFill>
                  <a:schemeClr val="tx1">
                    <a:lumMod val="75000"/>
                    <a:lumOff val="25000"/>
                  </a:schemeClr>
                </a:solidFill>
                <a:latin typeface="Century Gothic"/>
                <a:cs typeface="Century Gothic"/>
              </a:rPr>
              <a:t>nieliczne </a:t>
            </a:r>
            <a:r>
              <a:rPr sz="2000" spc="15" dirty="0">
                <a:solidFill>
                  <a:schemeClr val="tx1">
                    <a:lumMod val="75000"/>
                    <a:lumOff val="25000"/>
                  </a:schemeClr>
                </a:solidFill>
                <a:latin typeface="Century Gothic"/>
                <a:cs typeface="Century Gothic"/>
              </a:rPr>
              <a:t>(jeśli w </a:t>
            </a:r>
            <a:r>
              <a:rPr sz="2000" dirty="0">
                <a:solidFill>
                  <a:schemeClr val="tx1">
                    <a:lumMod val="75000"/>
                    <a:lumOff val="25000"/>
                  </a:schemeClr>
                </a:solidFill>
                <a:latin typeface="Century Gothic"/>
                <a:cs typeface="Century Gothic"/>
              </a:rPr>
              <a:t>ogóle)  </a:t>
            </a:r>
            <a:r>
              <a:rPr sz="2000" spc="10" dirty="0">
                <a:solidFill>
                  <a:schemeClr val="tx1">
                    <a:lumMod val="75000"/>
                    <a:lumOff val="25000"/>
                  </a:schemeClr>
                </a:solidFill>
                <a:latin typeface="Century Gothic"/>
                <a:cs typeface="Century Gothic"/>
              </a:rPr>
              <a:t>są</a:t>
            </a:r>
            <a:r>
              <a:rPr sz="2000" spc="-65" dirty="0">
                <a:solidFill>
                  <a:schemeClr val="tx1">
                    <a:lumMod val="75000"/>
                    <a:lumOff val="25000"/>
                  </a:schemeClr>
                </a:solidFill>
                <a:latin typeface="Century Gothic"/>
                <a:cs typeface="Century Gothic"/>
              </a:rPr>
              <a:t> </a:t>
            </a:r>
            <a:r>
              <a:rPr sz="2000" spc="5" dirty="0">
                <a:solidFill>
                  <a:schemeClr val="tx1">
                    <a:lumMod val="75000"/>
                    <a:lumOff val="25000"/>
                  </a:schemeClr>
                </a:solidFill>
                <a:latin typeface="Century Gothic"/>
                <a:cs typeface="Century Gothic"/>
              </a:rPr>
              <a:t>przekazywane</a:t>
            </a:r>
            <a:r>
              <a:rPr sz="2000" spc="-75" dirty="0">
                <a:solidFill>
                  <a:schemeClr val="tx1">
                    <a:lumMod val="75000"/>
                    <a:lumOff val="25000"/>
                  </a:schemeClr>
                </a:solidFill>
                <a:latin typeface="Century Gothic"/>
                <a:cs typeface="Century Gothic"/>
              </a:rPr>
              <a:t> </a:t>
            </a:r>
            <a:r>
              <a:rPr sz="2000" spc="15" dirty="0">
                <a:solidFill>
                  <a:schemeClr val="tx1">
                    <a:lumMod val="75000"/>
                    <a:lumOff val="25000"/>
                  </a:schemeClr>
                </a:solidFill>
                <a:latin typeface="Century Gothic"/>
                <a:cs typeface="Century Gothic"/>
              </a:rPr>
              <a:t>w</a:t>
            </a:r>
            <a:r>
              <a:rPr sz="2000" spc="-8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plemniku,</a:t>
            </a:r>
            <a:r>
              <a:rPr sz="2000" spc="-110"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a</a:t>
            </a:r>
            <a:r>
              <a:rPr sz="2000" spc="-65" dirty="0">
                <a:solidFill>
                  <a:schemeClr val="tx1">
                    <a:lumMod val="75000"/>
                    <a:lumOff val="25000"/>
                  </a:schemeClr>
                </a:solidFill>
                <a:latin typeface="Century Gothic"/>
                <a:cs typeface="Century Gothic"/>
              </a:rPr>
              <a:t> </a:t>
            </a:r>
            <a:r>
              <a:rPr sz="2000" spc="15" dirty="0">
                <a:solidFill>
                  <a:schemeClr val="tx1">
                    <a:lumMod val="75000"/>
                    <a:lumOff val="25000"/>
                  </a:schemeClr>
                </a:solidFill>
                <a:latin typeface="Century Gothic"/>
                <a:cs typeface="Century Gothic"/>
              </a:rPr>
              <a:t>w</a:t>
            </a:r>
            <a:r>
              <a:rPr sz="2000" spc="-10" dirty="0">
                <a:solidFill>
                  <a:schemeClr val="tx1">
                    <a:lumMod val="75000"/>
                    <a:lumOff val="25000"/>
                  </a:schemeClr>
                </a:solidFill>
                <a:latin typeface="Century Gothic"/>
                <a:cs typeface="Century Gothic"/>
              </a:rPr>
              <a:t> </a:t>
            </a:r>
            <a:r>
              <a:rPr sz="2000" spc="5" dirty="0">
                <a:solidFill>
                  <a:schemeClr val="tx1">
                    <a:lumMod val="75000"/>
                    <a:lumOff val="25000"/>
                  </a:schemeClr>
                </a:solidFill>
                <a:latin typeface="Century Gothic"/>
                <a:cs typeface="Century Gothic"/>
              </a:rPr>
              <a:t>zygocie  </a:t>
            </a:r>
            <a:r>
              <a:rPr sz="2000" spc="20" dirty="0">
                <a:solidFill>
                  <a:schemeClr val="tx1">
                    <a:lumMod val="75000"/>
                    <a:lumOff val="25000"/>
                  </a:schemeClr>
                </a:solidFill>
                <a:latin typeface="Century Gothic"/>
                <a:cs typeface="Century Gothic"/>
              </a:rPr>
              <a:t>te </a:t>
            </a:r>
            <a:r>
              <a:rPr sz="2000" spc="-5" dirty="0">
                <a:solidFill>
                  <a:schemeClr val="tx1">
                    <a:lumMod val="75000"/>
                    <a:lumOff val="25000"/>
                  </a:schemeClr>
                </a:solidFill>
                <a:latin typeface="Century Gothic"/>
                <a:cs typeface="Century Gothic"/>
              </a:rPr>
              <a:t>pochodzące od </a:t>
            </a:r>
            <a:r>
              <a:rPr sz="2000" spc="20" dirty="0">
                <a:solidFill>
                  <a:schemeClr val="tx1">
                    <a:lumMod val="75000"/>
                    <a:lumOff val="25000"/>
                  </a:schemeClr>
                </a:solidFill>
                <a:latin typeface="Century Gothic"/>
                <a:cs typeface="Century Gothic"/>
              </a:rPr>
              <a:t>ojca </a:t>
            </a:r>
            <a:r>
              <a:rPr sz="2000" spc="10" dirty="0">
                <a:solidFill>
                  <a:schemeClr val="tx1">
                    <a:lumMod val="75000"/>
                    <a:lumOff val="25000"/>
                  </a:schemeClr>
                </a:solidFill>
                <a:latin typeface="Century Gothic"/>
                <a:cs typeface="Century Gothic"/>
              </a:rPr>
              <a:t>są</a:t>
            </a:r>
            <a:r>
              <a:rPr sz="2000" spc="-235"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niszczone.</a:t>
            </a:r>
            <a:endParaRPr sz="2000" dirty="0">
              <a:solidFill>
                <a:schemeClr val="tx1">
                  <a:lumMod val="75000"/>
                  <a:lumOff val="25000"/>
                </a:schemeClr>
              </a:solidFill>
              <a:latin typeface="Century Gothic"/>
              <a:cs typeface="Century Gothic"/>
            </a:endParaRPr>
          </a:p>
          <a:p>
            <a:pPr marL="360045">
              <a:lnSpc>
                <a:spcPts val="2380"/>
              </a:lnSpc>
            </a:pPr>
            <a:r>
              <a:rPr sz="2000" dirty="0">
                <a:solidFill>
                  <a:schemeClr val="tx1">
                    <a:lumMod val="75000"/>
                    <a:lumOff val="25000"/>
                  </a:schemeClr>
                </a:solidFill>
                <a:latin typeface="Century Gothic"/>
                <a:cs typeface="Century Gothic"/>
              </a:rPr>
              <a:t>Zatem </a:t>
            </a:r>
            <a:r>
              <a:rPr sz="2000" spc="-10" dirty="0">
                <a:solidFill>
                  <a:schemeClr val="tx1">
                    <a:lumMod val="75000"/>
                    <a:lumOff val="25000"/>
                  </a:schemeClr>
                </a:solidFill>
                <a:latin typeface="Century Gothic"/>
                <a:cs typeface="Century Gothic"/>
              </a:rPr>
              <a:t>choroby</a:t>
            </a:r>
            <a:r>
              <a:rPr sz="2000" spc="5"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mitochondrialne</a:t>
            </a:r>
            <a:endParaRPr sz="2000" dirty="0">
              <a:solidFill>
                <a:schemeClr val="tx1">
                  <a:lumMod val="75000"/>
                  <a:lumOff val="25000"/>
                </a:schemeClr>
              </a:solidFill>
              <a:latin typeface="Century Gothic"/>
              <a:cs typeface="Century Gothic"/>
            </a:endParaRPr>
          </a:p>
          <a:p>
            <a:pPr marL="360045" marR="480059">
              <a:lnSpc>
                <a:spcPct val="100099"/>
              </a:lnSpc>
              <a:spcBef>
                <a:spcPts val="50"/>
              </a:spcBef>
            </a:pPr>
            <a:r>
              <a:rPr sz="2000" spc="5" dirty="0">
                <a:solidFill>
                  <a:schemeClr val="tx1">
                    <a:lumMod val="75000"/>
                    <a:lumOff val="25000"/>
                  </a:schemeClr>
                </a:solidFill>
                <a:latin typeface="Century Gothic"/>
                <a:cs typeface="Century Gothic"/>
              </a:rPr>
              <a:t>spowodowane </a:t>
            </a:r>
            <a:r>
              <a:rPr sz="2000" spc="10" dirty="0">
                <a:solidFill>
                  <a:schemeClr val="tx1">
                    <a:lumMod val="75000"/>
                    <a:lumOff val="25000"/>
                  </a:schemeClr>
                </a:solidFill>
                <a:latin typeface="Century Gothic"/>
                <a:cs typeface="Century Gothic"/>
              </a:rPr>
              <a:t>mutacjami </a:t>
            </a:r>
            <a:r>
              <a:rPr sz="2000" spc="15" dirty="0">
                <a:solidFill>
                  <a:schemeClr val="tx1">
                    <a:lumMod val="75000"/>
                    <a:lumOff val="25000"/>
                  </a:schemeClr>
                </a:solidFill>
                <a:latin typeface="Century Gothic"/>
                <a:cs typeface="Century Gothic"/>
              </a:rPr>
              <a:t>w</a:t>
            </a:r>
            <a:r>
              <a:rPr sz="2000" spc="-335" dirty="0">
                <a:solidFill>
                  <a:schemeClr val="tx1">
                    <a:lumMod val="75000"/>
                    <a:lumOff val="25000"/>
                  </a:schemeClr>
                </a:solidFill>
                <a:latin typeface="Century Gothic"/>
                <a:cs typeface="Century Gothic"/>
              </a:rPr>
              <a:t> </a:t>
            </a:r>
            <a:r>
              <a:rPr sz="2000" spc="10" dirty="0">
                <a:solidFill>
                  <a:schemeClr val="tx1">
                    <a:lumMod val="75000"/>
                    <a:lumOff val="25000"/>
                  </a:schemeClr>
                </a:solidFill>
                <a:latin typeface="Century Gothic"/>
                <a:cs typeface="Century Gothic"/>
              </a:rPr>
              <a:t>genomie  mitochondrialnym dziedziczą </a:t>
            </a:r>
            <a:r>
              <a:rPr sz="2000" spc="35" dirty="0">
                <a:solidFill>
                  <a:schemeClr val="tx1">
                    <a:lumMod val="75000"/>
                    <a:lumOff val="25000"/>
                  </a:schemeClr>
                </a:solidFill>
                <a:latin typeface="Century Gothic"/>
                <a:cs typeface="Century Gothic"/>
              </a:rPr>
              <a:t>się </a:t>
            </a:r>
            <a:r>
              <a:rPr sz="2000" spc="5" dirty="0">
                <a:solidFill>
                  <a:schemeClr val="tx1">
                    <a:lumMod val="75000"/>
                    <a:lumOff val="25000"/>
                  </a:schemeClr>
                </a:solidFill>
                <a:latin typeface="Century Gothic"/>
                <a:cs typeface="Century Gothic"/>
              </a:rPr>
              <a:t>po  </a:t>
            </a:r>
            <a:r>
              <a:rPr sz="2000" dirty="0">
                <a:solidFill>
                  <a:schemeClr val="tx1">
                    <a:lumMod val="75000"/>
                    <a:lumOff val="25000"/>
                  </a:schemeClr>
                </a:solidFill>
                <a:latin typeface="Century Gothic"/>
                <a:cs typeface="Century Gothic"/>
              </a:rPr>
              <a:t>matce, </a:t>
            </a:r>
            <a:r>
              <a:rPr sz="2000" spc="10" dirty="0">
                <a:solidFill>
                  <a:schemeClr val="tx1">
                    <a:lumMod val="75000"/>
                    <a:lumOff val="25000"/>
                  </a:schemeClr>
                </a:solidFill>
                <a:latin typeface="Century Gothic"/>
                <a:cs typeface="Century Gothic"/>
              </a:rPr>
              <a:t>natomiast </a:t>
            </a:r>
            <a:r>
              <a:rPr sz="2000" dirty="0">
                <a:solidFill>
                  <a:schemeClr val="tx1">
                    <a:lumMod val="75000"/>
                    <a:lumOff val="25000"/>
                  </a:schemeClr>
                </a:solidFill>
                <a:latin typeface="Century Gothic"/>
                <a:cs typeface="Century Gothic"/>
              </a:rPr>
              <a:t>zapada </a:t>
            </a:r>
            <a:r>
              <a:rPr sz="2000" spc="5" dirty="0">
                <a:solidFill>
                  <a:schemeClr val="tx1">
                    <a:lumMod val="75000"/>
                    <a:lumOff val="25000"/>
                  </a:schemeClr>
                </a:solidFill>
                <a:latin typeface="Century Gothic"/>
                <a:cs typeface="Century Gothic"/>
              </a:rPr>
              <a:t>na </a:t>
            </a:r>
            <a:r>
              <a:rPr sz="2000" spc="35" dirty="0">
                <a:solidFill>
                  <a:schemeClr val="tx1">
                    <a:lumMod val="75000"/>
                    <a:lumOff val="25000"/>
                  </a:schemeClr>
                </a:solidFill>
                <a:latin typeface="Century Gothic"/>
                <a:cs typeface="Century Gothic"/>
              </a:rPr>
              <a:t>nie  </a:t>
            </a:r>
            <a:r>
              <a:rPr sz="2000" spc="10" dirty="0">
                <a:solidFill>
                  <a:schemeClr val="tx1">
                    <a:lumMod val="75000"/>
                    <a:lumOff val="25000"/>
                  </a:schemeClr>
                </a:solidFill>
                <a:latin typeface="Century Gothic"/>
                <a:cs typeface="Century Gothic"/>
              </a:rPr>
              <a:t>potomstwo </a:t>
            </a:r>
            <a:r>
              <a:rPr sz="2000" spc="-5" dirty="0">
                <a:solidFill>
                  <a:schemeClr val="tx1">
                    <a:lumMod val="75000"/>
                    <a:lumOff val="25000"/>
                  </a:schemeClr>
                </a:solidFill>
                <a:latin typeface="Century Gothic"/>
                <a:cs typeface="Century Gothic"/>
              </a:rPr>
              <a:t>obu</a:t>
            </a:r>
            <a:r>
              <a:rPr sz="2000" spc="-175" dirty="0">
                <a:solidFill>
                  <a:schemeClr val="tx1">
                    <a:lumMod val="75000"/>
                    <a:lumOff val="25000"/>
                  </a:schemeClr>
                </a:solidFill>
                <a:latin typeface="Century Gothic"/>
                <a:cs typeface="Century Gothic"/>
              </a:rPr>
              <a:t> </a:t>
            </a:r>
            <a:r>
              <a:rPr sz="2000" spc="25" dirty="0">
                <a:solidFill>
                  <a:schemeClr val="tx1">
                    <a:lumMod val="75000"/>
                    <a:lumOff val="25000"/>
                  </a:schemeClr>
                </a:solidFill>
                <a:latin typeface="Century Gothic"/>
                <a:cs typeface="Century Gothic"/>
              </a:rPr>
              <a:t>płci.</a:t>
            </a:r>
            <a:endParaRPr sz="2000" dirty="0">
              <a:solidFill>
                <a:schemeClr val="tx1">
                  <a:lumMod val="75000"/>
                  <a:lumOff val="25000"/>
                </a:schemeClr>
              </a:solidFill>
              <a:latin typeface="Century Gothic"/>
              <a:cs typeface="Century Gothic"/>
            </a:endParaRPr>
          </a:p>
        </p:txBody>
      </p:sp>
      <p:sp>
        <p:nvSpPr>
          <p:cNvPr id="4" name="object 4"/>
          <p:cNvSpPr/>
          <p:nvPr/>
        </p:nvSpPr>
        <p:spPr>
          <a:xfrm>
            <a:off x="7927847" y="2377439"/>
            <a:ext cx="3108960" cy="353872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943096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25130" y="328541"/>
            <a:ext cx="10278491" cy="1442126"/>
          </a:xfrm>
          <a:prstGeom prst="rect">
            <a:avLst/>
          </a:prstGeom>
        </p:spPr>
        <p:txBody>
          <a:bodyPr vert="horz" wrap="square" lIns="0" tIns="0" rIns="0" bIns="0" rtlCol="0">
            <a:spAutoFit/>
          </a:bodyPr>
          <a:lstStyle/>
          <a:p>
            <a:pPr marL="12700" marR="5080">
              <a:lnSpc>
                <a:spcPct val="101299"/>
              </a:lnSpc>
            </a:pPr>
            <a:r>
              <a:rPr spc="10" dirty="0" err="1">
                <a:latin typeface="Century Gothic" panose="020B0502020202020204" pitchFamily="34" charset="0"/>
                <a:cs typeface="Century Gothic"/>
              </a:rPr>
              <a:t>Przykłady</a:t>
            </a:r>
            <a:r>
              <a:rPr spc="10" dirty="0">
                <a:latin typeface="Century Gothic" panose="020B0502020202020204" pitchFamily="34" charset="0"/>
                <a:cs typeface="Century Gothic"/>
              </a:rPr>
              <a:t> </a:t>
            </a:r>
            <a:r>
              <a:rPr lang="pl-PL" spc="10" dirty="0" smtClean="0">
                <a:latin typeface="Century Gothic" panose="020B0502020202020204" pitchFamily="34" charset="0"/>
                <a:cs typeface="Century Gothic"/>
              </a:rPr>
              <a:t> </a:t>
            </a:r>
            <a:r>
              <a:rPr spc="10" dirty="0" err="1" smtClean="0">
                <a:latin typeface="Century Gothic" panose="020B0502020202020204" pitchFamily="34" charset="0"/>
                <a:cs typeface="Century Gothic"/>
              </a:rPr>
              <a:t>chorób</a:t>
            </a:r>
            <a:r>
              <a:rPr spc="10" dirty="0" smtClean="0">
                <a:latin typeface="Century Gothic" panose="020B0502020202020204" pitchFamily="34" charset="0"/>
                <a:cs typeface="Century Gothic"/>
              </a:rPr>
              <a:t>  </a:t>
            </a:r>
            <a:r>
              <a:rPr dirty="0">
                <a:latin typeface="Century Gothic" panose="020B0502020202020204" pitchFamily="34" charset="0"/>
              </a:rPr>
              <a:t>m</a:t>
            </a:r>
            <a:r>
              <a:rPr spc="-40" dirty="0">
                <a:latin typeface="Century Gothic" panose="020B0502020202020204" pitchFamily="34" charset="0"/>
              </a:rPr>
              <a:t>it</a:t>
            </a:r>
            <a:r>
              <a:rPr spc="20" dirty="0">
                <a:latin typeface="Century Gothic" panose="020B0502020202020204" pitchFamily="34" charset="0"/>
              </a:rPr>
              <a:t>o</a:t>
            </a:r>
            <a:r>
              <a:rPr spc="45" dirty="0">
                <a:latin typeface="Century Gothic" panose="020B0502020202020204" pitchFamily="34" charset="0"/>
              </a:rPr>
              <a:t>c</a:t>
            </a:r>
            <a:r>
              <a:rPr spc="-10" dirty="0">
                <a:latin typeface="Century Gothic" panose="020B0502020202020204" pitchFamily="34" charset="0"/>
              </a:rPr>
              <a:t>h</a:t>
            </a:r>
            <a:r>
              <a:rPr spc="20" dirty="0">
                <a:latin typeface="Century Gothic" panose="020B0502020202020204" pitchFamily="34" charset="0"/>
              </a:rPr>
              <a:t>o</a:t>
            </a:r>
            <a:r>
              <a:rPr spc="-10" dirty="0">
                <a:latin typeface="Century Gothic" panose="020B0502020202020204" pitchFamily="34" charset="0"/>
              </a:rPr>
              <a:t>n</a:t>
            </a:r>
            <a:r>
              <a:rPr spc="25" dirty="0">
                <a:latin typeface="Century Gothic" panose="020B0502020202020204" pitchFamily="34" charset="0"/>
              </a:rPr>
              <a:t>d</a:t>
            </a:r>
            <a:r>
              <a:rPr spc="-25" dirty="0">
                <a:latin typeface="Century Gothic" panose="020B0502020202020204" pitchFamily="34" charset="0"/>
              </a:rPr>
              <a:t>r</a:t>
            </a:r>
            <a:r>
              <a:rPr spc="-40" dirty="0">
                <a:latin typeface="Century Gothic" panose="020B0502020202020204" pitchFamily="34" charset="0"/>
              </a:rPr>
              <a:t>i</a:t>
            </a:r>
            <a:r>
              <a:rPr spc="25" dirty="0">
                <a:latin typeface="Century Gothic" panose="020B0502020202020204" pitchFamily="34" charset="0"/>
              </a:rPr>
              <a:t>al</a:t>
            </a:r>
            <a:r>
              <a:rPr spc="-10" dirty="0">
                <a:latin typeface="Century Gothic" panose="020B0502020202020204" pitchFamily="34" charset="0"/>
              </a:rPr>
              <a:t>n</a:t>
            </a:r>
            <a:r>
              <a:rPr spc="70" dirty="0">
                <a:latin typeface="Century Gothic" panose="020B0502020202020204" pitchFamily="34" charset="0"/>
              </a:rPr>
              <a:t>y</a:t>
            </a:r>
            <a:r>
              <a:rPr spc="45" dirty="0">
                <a:latin typeface="Century Gothic" panose="020B0502020202020204" pitchFamily="34" charset="0"/>
              </a:rPr>
              <a:t>c</a:t>
            </a:r>
            <a:r>
              <a:rPr spc="20" dirty="0">
                <a:latin typeface="Century Gothic" panose="020B0502020202020204" pitchFamily="34" charset="0"/>
              </a:rPr>
              <a:t>h</a:t>
            </a:r>
          </a:p>
        </p:txBody>
      </p:sp>
      <p:sp>
        <p:nvSpPr>
          <p:cNvPr id="3" name="object 3"/>
          <p:cNvSpPr txBox="1"/>
          <p:nvPr/>
        </p:nvSpPr>
        <p:spPr>
          <a:xfrm>
            <a:off x="1181061" y="2027085"/>
            <a:ext cx="8693150" cy="4021037"/>
          </a:xfrm>
          <a:prstGeom prst="rect">
            <a:avLst/>
          </a:prstGeom>
        </p:spPr>
        <p:txBody>
          <a:bodyPr vert="horz" wrap="square" lIns="0" tIns="0" rIns="0" bIns="0" rtlCol="0">
            <a:spAutoFit/>
          </a:bodyPr>
          <a:lstStyle/>
          <a:p>
            <a:pPr marL="360045" indent="-347980">
              <a:lnSpc>
                <a:spcPts val="1230"/>
              </a:lnSpc>
              <a:tabLst>
                <a:tab pos="358775" algn="l"/>
              </a:tabLst>
            </a:pPr>
            <a:r>
              <a:rPr sz="1150" dirty="0">
                <a:solidFill>
                  <a:schemeClr val="tx1">
                    <a:lumMod val="75000"/>
                    <a:lumOff val="25000"/>
                  </a:schemeClr>
                </a:solidFill>
                <a:latin typeface="Wingdings 3"/>
                <a:cs typeface="Wingdings 3"/>
              </a:rPr>
              <a:t></a:t>
            </a:r>
            <a:r>
              <a:rPr sz="1150" dirty="0">
                <a:solidFill>
                  <a:schemeClr val="tx1">
                    <a:lumMod val="75000"/>
                    <a:lumOff val="25000"/>
                  </a:schemeClr>
                </a:solidFill>
                <a:latin typeface="Times New Roman"/>
                <a:cs typeface="Times New Roman"/>
              </a:rPr>
              <a:t>	</a:t>
            </a:r>
            <a:r>
              <a:rPr sz="1350" u="heavy" dirty="0">
                <a:solidFill>
                  <a:schemeClr val="tx1">
                    <a:lumMod val="75000"/>
                    <a:lumOff val="25000"/>
                  </a:schemeClr>
                </a:solidFill>
                <a:latin typeface="Times New Roman"/>
                <a:cs typeface="Times New Roman"/>
              </a:rPr>
              <a:t> </a:t>
            </a:r>
            <a:r>
              <a:rPr sz="1350" b="1" i="1" u="heavy" spc="5" dirty="0">
                <a:solidFill>
                  <a:schemeClr val="tx1">
                    <a:lumMod val="75000"/>
                    <a:lumOff val="25000"/>
                  </a:schemeClr>
                </a:solidFill>
                <a:latin typeface="Century Gothic"/>
                <a:cs typeface="Century Gothic"/>
              </a:rPr>
              <a:t>Zespół Kearnsa-Sayre'a  </a:t>
            </a:r>
            <a:r>
              <a:rPr sz="1350" b="1" spc="10" dirty="0">
                <a:solidFill>
                  <a:schemeClr val="tx1">
                    <a:lumMod val="75000"/>
                    <a:lumOff val="25000"/>
                  </a:schemeClr>
                </a:solidFill>
                <a:latin typeface="Century Gothic"/>
                <a:cs typeface="Century Gothic"/>
              </a:rPr>
              <a:t>– </a:t>
            </a:r>
            <a:r>
              <a:rPr sz="1350" b="1" spc="5" dirty="0">
                <a:solidFill>
                  <a:schemeClr val="tx1">
                    <a:lumMod val="75000"/>
                    <a:lumOff val="25000"/>
                  </a:schemeClr>
                </a:solidFill>
                <a:latin typeface="Century Gothic"/>
                <a:cs typeface="Century Gothic"/>
              </a:rPr>
              <a:t>przyczyną </a:t>
            </a:r>
            <a:r>
              <a:rPr sz="1350" b="1" spc="-5" dirty="0">
                <a:solidFill>
                  <a:schemeClr val="tx1">
                    <a:lumMod val="75000"/>
                    <a:lumOff val="25000"/>
                  </a:schemeClr>
                </a:solidFill>
                <a:latin typeface="Century Gothic"/>
                <a:cs typeface="Century Gothic"/>
              </a:rPr>
              <a:t>jest </a:t>
            </a:r>
            <a:r>
              <a:rPr sz="1350" b="1" spc="10" dirty="0">
                <a:solidFill>
                  <a:schemeClr val="tx1">
                    <a:lumMod val="75000"/>
                    <a:lumOff val="25000"/>
                  </a:schemeClr>
                </a:solidFill>
                <a:latin typeface="Century Gothic"/>
                <a:cs typeface="Century Gothic"/>
              </a:rPr>
              <a:t>delecja </a:t>
            </a:r>
            <a:r>
              <a:rPr sz="1350" b="1" spc="15" dirty="0">
                <a:solidFill>
                  <a:schemeClr val="tx1">
                    <a:lumMod val="75000"/>
                    <a:lumOff val="25000"/>
                  </a:schemeClr>
                </a:solidFill>
                <a:latin typeface="Century Gothic"/>
                <a:cs typeface="Century Gothic"/>
              </a:rPr>
              <a:t>w </a:t>
            </a:r>
            <a:r>
              <a:rPr sz="1350" b="1" spc="5" dirty="0">
                <a:solidFill>
                  <a:schemeClr val="tx1">
                    <a:lumMod val="75000"/>
                    <a:lumOff val="25000"/>
                  </a:schemeClr>
                </a:solidFill>
                <a:latin typeface="Century Gothic"/>
                <a:cs typeface="Century Gothic"/>
              </a:rPr>
              <a:t>mtDNA, </a:t>
            </a:r>
            <a:r>
              <a:rPr sz="1350" b="1" spc="15" dirty="0">
                <a:solidFill>
                  <a:schemeClr val="tx1">
                    <a:lumMod val="75000"/>
                    <a:lumOff val="25000"/>
                  </a:schemeClr>
                </a:solidFill>
                <a:latin typeface="Century Gothic"/>
                <a:cs typeface="Century Gothic"/>
              </a:rPr>
              <a:t>objawami </a:t>
            </a:r>
            <a:r>
              <a:rPr sz="1350" b="1" dirty="0">
                <a:solidFill>
                  <a:schemeClr val="tx1">
                    <a:lumMod val="75000"/>
                    <a:lumOff val="25000"/>
                  </a:schemeClr>
                </a:solidFill>
                <a:latin typeface="Century Gothic"/>
                <a:cs typeface="Century Gothic"/>
              </a:rPr>
              <a:t>choroby  </a:t>
            </a:r>
            <a:r>
              <a:rPr sz="1350" b="1" spc="-5" dirty="0">
                <a:solidFill>
                  <a:schemeClr val="tx1">
                    <a:lumMod val="75000"/>
                    <a:lumOff val="25000"/>
                  </a:schemeClr>
                </a:solidFill>
                <a:latin typeface="Century Gothic"/>
                <a:cs typeface="Century Gothic"/>
              </a:rPr>
              <a:t>są </a:t>
            </a:r>
            <a:r>
              <a:rPr sz="1350" b="1" spc="305" dirty="0">
                <a:solidFill>
                  <a:schemeClr val="tx1">
                    <a:lumMod val="75000"/>
                    <a:lumOff val="25000"/>
                  </a:schemeClr>
                </a:solidFill>
                <a:latin typeface="Century Gothic"/>
                <a:cs typeface="Century Gothic"/>
              </a:rPr>
              <a:t> </a:t>
            </a:r>
            <a:r>
              <a:rPr sz="1350" b="1" spc="5" dirty="0">
                <a:solidFill>
                  <a:schemeClr val="tx1">
                    <a:lumMod val="75000"/>
                    <a:lumOff val="25000"/>
                  </a:schemeClr>
                </a:solidFill>
                <a:latin typeface="Century Gothic"/>
                <a:cs typeface="Century Gothic"/>
              </a:rPr>
              <a:t>postępująca</a:t>
            </a:r>
            <a:endParaRPr sz="1350" dirty="0">
              <a:solidFill>
                <a:schemeClr val="tx1">
                  <a:lumMod val="75000"/>
                  <a:lumOff val="25000"/>
                </a:schemeClr>
              </a:solidFill>
              <a:latin typeface="Century Gothic"/>
              <a:cs typeface="Century Gothic"/>
            </a:endParaRPr>
          </a:p>
          <a:p>
            <a:pPr marL="360045" marR="32384">
              <a:lnSpc>
                <a:spcPct val="83100"/>
              </a:lnSpc>
              <a:spcBef>
                <a:spcPts val="150"/>
              </a:spcBef>
            </a:pPr>
            <a:r>
              <a:rPr sz="1350" b="1" spc="15" dirty="0">
                <a:solidFill>
                  <a:schemeClr val="tx1">
                    <a:lumMod val="75000"/>
                    <a:lumOff val="25000"/>
                  </a:schemeClr>
                </a:solidFill>
                <a:latin typeface="Century Gothic"/>
                <a:cs typeface="Century Gothic"/>
              </a:rPr>
              <a:t>oftalmoplegia </a:t>
            </a:r>
            <a:r>
              <a:rPr sz="1350" b="1" dirty="0">
                <a:solidFill>
                  <a:schemeClr val="tx1">
                    <a:lumMod val="75000"/>
                    <a:lumOff val="25000"/>
                  </a:schemeClr>
                </a:solidFill>
                <a:latin typeface="Century Gothic"/>
                <a:cs typeface="Century Gothic"/>
              </a:rPr>
              <a:t>zewnętrzna, </a:t>
            </a:r>
            <a:r>
              <a:rPr sz="1350" b="1" spc="5" dirty="0">
                <a:solidFill>
                  <a:schemeClr val="tx1">
                    <a:lumMod val="75000"/>
                    <a:lumOff val="25000"/>
                  </a:schemeClr>
                </a:solidFill>
                <a:latin typeface="Century Gothic"/>
                <a:cs typeface="Century Gothic"/>
              </a:rPr>
              <a:t>zwyrodnienie barwnikowe </a:t>
            </a:r>
            <a:r>
              <a:rPr sz="1350" b="1" spc="10" dirty="0">
                <a:solidFill>
                  <a:schemeClr val="tx1">
                    <a:lumMod val="75000"/>
                    <a:lumOff val="25000"/>
                  </a:schemeClr>
                </a:solidFill>
                <a:latin typeface="Century Gothic"/>
                <a:cs typeface="Century Gothic"/>
              </a:rPr>
              <a:t>siatkówki, </a:t>
            </a:r>
            <a:r>
              <a:rPr sz="1350" b="1" spc="15" dirty="0">
                <a:solidFill>
                  <a:schemeClr val="tx1">
                    <a:lumMod val="75000"/>
                    <a:lumOff val="25000"/>
                  </a:schemeClr>
                </a:solidFill>
                <a:latin typeface="Century Gothic"/>
                <a:cs typeface="Century Gothic"/>
              </a:rPr>
              <a:t>ataksja, </a:t>
            </a:r>
            <a:r>
              <a:rPr sz="1350" b="1" spc="5" dirty="0">
                <a:solidFill>
                  <a:schemeClr val="tx1">
                    <a:lumMod val="75000"/>
                    <a:lumOff val="25000"/>
                  </a:schemeClr>
                </a:solidFill>
                <a:latin typeface="Century Gothic"/>
                <a:cs typeface="Century Gothic"/>
              </a:rPr>
              <a:t>podwyższony </a:t>
            </a:r>
            <a:r>
              <a:rPr sz="1350" b="1" spc="15" dirty="0">
                <a:solidFill>
                  <a:schemeClr val="tx1">
                    <a:lumMod val="75000"/>
                    <a:lumOff val="25000"/>
                  </a:schemeClr>
                </a:solidFill>
                <a:latin typeface="Century Gothic"/>
                <a:cs typeface="Century Gothic"/>
              </a:rPr>
              <a:t>poziom  </a:t>
            </a:r>
            <a:r>
              <a:rPr sz="1350" b="1" spc="20" dirty="0">
                <a:solidFill>
                  <a:schemeClr val="tx1">
                    <a:lumMod val="75000"/>
                    <a:lumOff val="25000"/>
                  </a:schemeClr>
                </a:solidFill>
                <a:latin typeface="Century Gothic"/>
                <a:cs typeface="Century Gothic"/>
              </a:rPr>
              <a:t>białka </a:t>
            </a:r>
            <a:r>
              <a:rPr sz="1350" b="1" spc="15" dirty="0">
                <a:solidFill>
                  <a:schemeClr val="tx1">
                    <a:lumMod val="75000"/>
                    <a:lumOff val="25000"/>
                  </a:schemeClr>
                </a:solidFill>
                <a:latin typeface="Century Gothic"/>
                <a:cs typeface="Century Gothic"/>
              </a:rPr>
              <a:t>w </a:t>
            </a:r>
            <a:r>
              <a:rPr sz="1350" b="1" spc="10" dirty="0">
                <a:solidFill>
                  <a:schemeClr val="tx1">
                    <a:lumMod val="75000"/>
                    <a:lumOff val="25000"/>
                  </a:schemeClr>
                </a:solidFill>
                <a:latin typeface="Century Gothic"/>
                <a:cs typeface="Century Gothic"/>
              </a:rPr>
              <a:t>płynie mózgowo-rdzeniowym, zaburzenia przewodzenia </a:t>
            </a:r>
            <a:r>
              <a:rPr sz="1350" b="1" spc="15" dirty="0">
                <a:solidFill>
                  <a:schemeClr val="tx1">
                    <a:lumMod val="75000"/>
                    <a:lumOff val="25000"/>
                  </a:schemeClr>
                </a:solidFill>
                <a:latin typeface="Century Gothic"/>
                <a:cs typeface="Century Gothic"/>
              </a:rPr>
              <a:t>w </a:t>
            </a:r>
            <a:r>
              <a:rPr sz="1350" b="1" spc="5" dirty="0">
                <a:solidFill>
                  <a:schemeClr val="tx1">
                    <a:lumMod val="75000"/>
                    <a:lumOff val="25000"/>
                  </a:schemeClr>
                </a:solidFill>
                <a:latin typeface="Century Gothic"/>
                <a:cs typeface="Century Gothic"/>
              </a:rPr>
              <a:t>mięśniu </a:t>
            </a:r>
            <a:r>
              <a:rPr sz="1350" b="1" dirty="0">
                <a:solidFill>
                  <a:schemeClr val="tx1">
                    <a:lumMod val="75000"/>
                    <a:lumOff val="25000"/>
                  </a:schemeClr>
                </a:solidFill>
                <a:latin typeface="Century Gothic"/>
                <a:cs typeface="Century Gothic"/>
              </a:rPr>
              <a:t>sercowym. </a:t>
            </a:r>
            <a:r>
              <a:rPr sz="1350" b="1" spc="15" dirty="0">
                <a:solidFill>
                  <a:schemeClr val="tx1">
                    <a:lumMod val="75000"/>
                    <a:lumOff val="25000"/>
                  </a:schemeClr>
                </a:solidFill>
                <a:latin typeface="Century Gothic"/>
                <a:cs typeface="Century Gothic"/>
              </a:rPr>
              <a:t>Nie  </a:t>
            </a:r>
            <a:r>
              <a:rPr sz="1350" b="1" spc="5" dirty="0">
                <a:solidFill>
                  <a:schemeClr val="tx1">
                    <a:lumMod val="75000"/>
                    <a:lumOff val="25000"/>
                  </a:schemeClr>
                </a:solidFill>
                <a:latin typeface="Century Gothic"/>
                <a:cs typeface="Century Gothic"/>
              </a:rPr>
              <a:t>stwierdza się </a:t>
            </a:r>
            <a:r>
              <a:rPr sz="1350" b="1" spc="10" dirty="0">
                <a:solidFill>
                  <a:schemeClr val="tx1">
                    <a:lumMod val="75000"/>
                    <a:lumOff val="25000"/>
                  </a:schemeClr>
                </a:solidFill>
                <a:latin typeface="Century Gothic"/>
                <a:cs typeface="Century Gothic"/>
              </a:rPr>
              <a:t>osłabienia </a:t>
            </a:r>
            <a:r>
              <a:rPr sz="1350" b="1" spc="-5" dirty="0">
                <a:solidFill>
                  <a:schemeClr val="tx1">
                    <a:lumMod val="75000"/>
                    <a:lumOff val="25000"/>
                  </a:schemeClr>
                </a:solidFill>
                <a:latin typeface="Century Gothic"/>
                <a:cs typeface="Century Gothic"/>
              </a:rPr>
              <a:t>kończyn, </a:t>
            </a:r>
            <a:r>
              <a:rPr sz="1350" b="1" spc="10" dirty="0">
                <a:solidFill>
                  <a:schemeClr val="tx1">
                    <a:lumMod val="75000"/>
                    <a:lumOff val="25000"/>
                  </a:schemeClr>
                </a:solidFill>
                <a:latin typeface="Century Gothic"/>
                <a:cs typeface="Century Gothic"/>
              </a:rPr>
              <a:t>a objawy </a:t>
            </a:r>
            <a:r>
              <a:rPr sz="1350" b="1" dirty="0">
                <a:solidFill>
                  <a:schemeClr val="tx1">
                    <a:lumMod val="75000"/>
                    <a:lumOff val="25000"/>
                  </a:schemeClr>
                </a:solidFill>
                <a:latin typeface="Century Gothic"/>
                <a:cs typeface="Century Gothic"/>
              </a:rPr>
              <a:t>występują </a:t>
            </a:r>
            <a:r>
              <a:rPr sz="1350" b="1" spc="10" dirty="0">
                <a:solidFill>
                  <a:schemeClr val="tx1">
                    <a:lumMod val="75000"/>
                    <a:lumOff val="25000"/>
                  </a:schemeClr>
                </a:solidFill>
                <a:latin typeface="Century Gothic"/>
                <a:cs typeface="Century Gothic"/>
              </a:rPr>
              <a:t>przed </a:t>
            </a:r>
            <a:r>
              <a:rPr sz="1350" b="1" spc="20" dirty="0">
                <a:solidFill>
                  <a:schemeClr val="tx1">
                    <a:lumMod val="75000"/>
                    <a:lumOff val="25000"/>
                  </a:schemeClr>
                </a:solidFill>
                <a:latin typeface="Century Gothic"/>
                <a:cs typeface="Century Gothic"/>
              </a:rPr>
              <a:t>20. </a:t>
            </a:r>
            <a:r>
              <a:rPr sz="1350" b="1" spc="5" dirty="0">
                <a:solidFill>
                  <a:schemeClr val="tx1">
                    <a:lumMod val="75000"/>
                    <a:lumOff val="25000"/>
                  </a:schemeClr>
                </a:solidFill>
                <a:latin typeface="Century Gothic"/>
                <a:cs typeface="Century Gothic"/>
              </a:rPr>
              <a:t>rokiem </a:t>
            </a:r>
            <a:r>
              <a:rPr sz="1350" b="1" spc="15" dirty="0">
                <a:solidFill>
                  <a:schemeClr val="tx1">
                    <a:lumMod val="75000"/>
                    <a:lumOff val="25000"/>
                  </a:schemeClr>
                </a:solidFill>
                <a:latin typeface="Century Gothic"/>
                <a:cs typeface="Century Gothic"/>
              </a:rPr>
              <a:t>życia. </a:t>
            </a:r>
            <a:r>
              <a:rPr sz="1350" b="1" spc="5" dirty="0">
                <a:solidFill>
                  <a:schemeClr val="tx1">
                    <a:lumMod val="75000"/>
                    <a:lumOff val="25000"/>
                  </a:schemeClr>
                </a:solidFill>
                <a:latin typeface="Century Gothic"/>
                <a:cs typeface="Century Gothic"/>
              </a:rPr>
              <a:t>Zespół ten nie </a:t>
            </a:r>
            <a:r>
              <a:rPr sz="1350" b="1" spc="-5" dirty="0">
                <a:solidFill>
                  <a:schemeClr val="tx1">
                    <a:lumMod val="75000"/>
                    <a:lumOff val="25000"/>
                  </a:schemeClr>
                </a:solidFill>
                <a:latin typeface="Century Gothic"/>
                <a:cs typeface="Century Gothic"/>
              </a:rPr>
              <a:t>jest  </a:t>
            </a:r>
            <a:r>
              <a:rPr sz="1350" b="1" spc="10" dirty="0">
                <a:solidFill>
                  <a:schemeClr val="tx1">
                    <a:lumMod val="75000"/>
                    <a:lumOff val="25000"/>
                  </a:schemeClr>
                </a:solidFill>
                <a:latin typeface="Century Gothic"/>
                <a:cs typeface="Century Gothic"/>
              </a:rPr>
              <a:t>dziedziczny.</a:t>
            </a:r>
            <a:endParaRPr sz="1350" dirty="0">
              <a:solidFill>
                <a:schemeClr val="tx1">
                  <a:lumMod val="75000"/>
                  <a:lumOff val="25000"/>
                </a:schemeClr>
              </a:solidFill>
              <a:latin typeface="Century Gothic"/>
              <a:cs typeface="Century Gothic"/>
            </a:endParaRPr>
          </a:p>
          <a:p>
            <a:pPr>
              <a:lnSpc>
                <a:spcPct val="100000"/>
              </a:lnSpc>
            </a:pPr>
            <a:endParaRPr sz="1300" dirty="0">
              <a:solidFill>
                <a:schemeClr val="tx1">
                  <a:lumMod val="75000"/>
                  <a:lumOff val="25000"/>
                </a:schemeClr>
              </a:solidFill>
              <a:latin typeface="Times New Roman"/>
              <a:cs typeface="Times New Roman"/>
            </a:endParaRPr>
          </a:p>
          <a:p>
            <a:pPr>
              <a:lnSpc>
                <a:spcPct val="100000"/>
              </a:lnSpc>
              <a:spcBef>
                <a:spcPts val="54"/>
              </a:spcBef>
            </a:pPr>
            <a:endParaRPr sz="1550" dirty="0">
              <a:solidFill>
                <a:schemeClr val="tx1">
                  <a:lumMod val="75000"/>
                  <a:lumOff val="25000"/>
                </a:schemeClr>
              </a:solidFill>
              <a:latin typeface="Times New Roman"/>
              <a:cs typeface="Times New Roman"/>
            </a:endParaRPr>
          </a:p>
          <a:p>
            <a:pPr marL="360045" marR="5715" indent="-347980">
              <a:lnSpc>
                <a:spcPct val="83700"/>
              </a:lnSpc>
              <a:tabLst>
                <a:tab pos="358775" algn="l"/>
              </a:tabLst>
            </a:pPr>
            <a:r>
              <a:rPr sz="1150" dirty="0">
                <a:solidFill>
                  <a:schemeClr val="tx1">
                    <a:lumMod val="75000"/>
                    <a:lumOff val="25000"/>
                  </a:schemeClr>
                </a:solidFill>
                <a:latin typeface="Wingdings 3"/>
                <a:cs typeface="Wingdings 3"/>
              </a:rPr>
              <a:t></a:t>
            </a:r>
            <a:r>
              <a:rPr sz="1150" dirty="0">
                <a:solidFill>
                  <a:schemeClr val="tx1">
                    <a:lumMod val="75000"/>
                    <a:lumOff val="25000"/>
                  </a:schemeClr>
                </a:solidFill>
                <a:latin typeface="Times New Roman"/>
                <a:cs typeface="Times New Roman"/>
              </a:rPr>
              <a:t>	</a:t>
            </a:r>
            <a:r>
              <a:rPr sz="1350" u="heavy" dirty="0">
                <a:solidFill>
                  <a:schemeClr val="tx1">
                    <a:lumMod val="75000"/>
                    <a:lumOff val="25000"/>
                  </a:schemeClr>
                </a:solidFill>
                <a:latin typeface="Times New Roman"/>
                <a:cs typeface="Times New Roman"/>
              </a:rPr>
              <a:t> </a:t>
            </a:r>
            <a:r>
              <a:rPr sz="1350" b="1" i="1" u="heavy" spc="5" dirty="0">
                <a:solidFill>
                  <a:schemeClr val="tx1">
                    <a:lumMod val="75000"/>
                    <a:lumOff val="25000"/>
                  </a:schemeClr>
                </a:solidFill>
                <a:latin typeface="Century Gothic"/>
                <a:cs typeface="Century Gothic"/>
              </a:rPr>
              <a:t>Zespół szpikowo-trzustkowy  Pearsona  </a:t>
            </a:r>
            <a:r>
              <a:rPr sz="1350" b="1" spc="10" dirty="0">
                <a:solidFill>
                  <a:schemeClr val="tx1">
                    <a:lumMod val="75000"/>
                    <a:lumOff val="25000"/>
                  </a:schemeClr>
                </a:solidFill>
                <a:latin typeface="Century Gothic"/>
                <a:cs typeface="Century Gothic"/>
              </a:rPr>
              <a:t>– </a:t>
            </a:r>
            <a:r>
              <a:rPr sz="1350" b="1" spc="5" dirty="0">
                <a:solidFill>
                  <a:schemeClr val="tx1">
                    <a:lumMod val="75000"/>
                    <a:lumOff val="25000"/>
                  </a:schemeClr>
                </a:solidFill>
                <a:latin typeface="Century Gothic"/>
                <a:cs typeface="Century Gothic"/>
              </a:rPr>
              <a:t>spowodowany  </a:t>
            </a:r>
            <a:r>
              <a:rPr sz="1350" b="1" spc="10" dirty="0">
                <a:solidFill>
                  <a:schemeClr val="tx1">
                    <a:lumMod val="75000"/>
                    <a:lumOff val="25000"/>
                  </a:schemeClr>
                </a:solidFill>
                <a:latin typeface="Century Gothic"/>
                <a:cs typeface="Century Gothic"/>
              </a:rPr>
              <a:t>pojedynczą delecją </a:t>
            </a:r>
            <a:r>
              <a:rPr sz="1350" b="1" spc="15" dirty="0">
                <a:solidFill>
                  <a:schemeClr val="tx1">
                    <a:lumMod val="75000"/>
                    <a:lumOff val="25000"/>
                  </a:schemeClr>
                </a:solidFill>
                <a:latin typeface="Century Gothic"/>
                <a:cs typeface="Century Gothic"/>
              </a:rPr>
              <a:t>w</a:t>
            </a:r>
            <a:r>
              <a:rPr sz="1350" b="1" spc="165" dirty="0">
                <a:solidFill>
                  <a:schemeClr val="tx1">
                    <a:lumMod val="75000"/>
                    <a:lumOff val="25000"/>
                  </a:schemeClr>
                </a:solidFill>
                <a:latin typeface="Century Gothic"/>
                <a:cs typeface="Century Gothic"/>
              </a:rPr>
              <a:t> </a:t>
            </a:r>
            <a:r>
              <a:rPr sz="1350" b="1" spc="5" dirty="0">
                <a:solidFill>
                  <a:schemeClr val="tx1">
                    <a:lumMod val="75000"/>
                    <a:lumOff val="25000"/>
                  </a:schemeClr>
                </a:solidFill>
                <a:latin typeface="Century Gothic"/>
                <a:cs typeface="Century Gothic"/>
              </a:rPr>
              <a:t>mtDNA,</a:t>
            </a:r>
            <a:r>
              <a:rPr sz="1350" b="1" spc="180" dirty="0">
                <a:solidFill>
                  <a:schemeClr val="tx1">
                    <a:lumMod val="75000"/>
                    <a:lumOff val="25000"/>
                  </a:schemeClr>
                </a:solidFill>
                <a:latin typeface="Century Gothic"/>
                <a:cs typeface="Century Gothic"/>
              </a:rPr>
              <a:t> </a:t>
            </a:r>
            <a:r>
              <a:rPr sz="1350" b="1" spc="25" dirty="0">
                <a:solidFill>
                  <a:schemeClr val="tx1">
                    <a:lumMod val="75000"/>
                    <a:lumOff val="25000"/>
                  </a:schemeClr>
                </a:solidFill>
                <a:latin typeface="Century Gothic"/>
                <a:cs typeface="Century Gothic"/>
              </a:rPr>
              <a:t>do </a:t>
            </a:r>
            <a:r>
              <a:rPr sz="1350" b="1" spc="5" dirty="0">
                <a:solidFill>
                  <a:schemeClr val="tx1">
                    <a:lumMod val="75000"/>
                    <a:lumOff val="25000"/>
                  </a:schemeClr>
                </a:solidFill>
                <a:latin typeface="Century Gothic"/>
                <a:cs typeface="Century Gothic"/>
              </a:rPr>
              <a:t> </a:t>
            </a:r>
            <a:r>
              <a:rPr sz="1350" b="1" spc="10" dirty="0">
                <a:solidFill>
                  <a:schemeClr val="tx1">
                    <a:lumMod val="75000"/>
                    <a:lumOff val="25000"/>
                  </a:schemeClr>
                </a:solidFill>
                <a:latin typeface="Century Gothic"/>
                <a:cs typeface="Century Gothic"/>
              </a:rPr>
              <a:t>objawów </a:t>
            </a:r>
            <a:r>
              <a:rPr sz="1350" b="1" spc="20" dirty="0">
                <a:solidFill>
                  <a:schemeClr val="tx1">
                    <a:lumMod val="75000"/>
                    <a:lumOff val="25000"/>
                  </a:schemeClr>
                </a:solidFill>
                <a:latin typeface="Century Gothic"/>
                <a:cs typeface="Century Gothic"/>
              </a:rPr>
              <a:t>zalicza </a:t>
            </a:r>
            <a:r>
              <a:rPr sz="1350" b="1" spc="5" dirty="0">
                <a:solidFill>
                  <a:schemeClr val="tx1">
                    <a:lumMod val="75000"/>
                    <a:lumOff val="25000"/>
                  </a:schemeClr>
                </a:solidFill>
                <a:latin typeface="Century Gothic"/>
                <a:cs typeface="Century Gothic"/>
              </a:rPr>
              <a:t>się </a:t>
            </a:r>
            <a:r>
              <a:rPr sz="1350" b="1" spc="10" dirty="0">
                <a:solidFill>
                  <a:schemeClr val="tx1">
                    <a:lumMod val="75000"/>
                    <a:lumOff val="25000"/>
                  </a:schemeClr>
                </a:solidFill>
                <a:latin typeface="Century Gothic"/>
                <a:cs typeface="Century Gothic"/>
              </a:rPr>
              <a:t>ciężka </a:t>
            </a:r>
            <a:r>
              <a:rPr sz="1350" b="1" dirty="0">
                <a:solidFill>
                  <a:schemeClr val="tx1">
                    <a:lumMod val="75000"/>
                    <a:lumOff val="25000"/>
                  </a:schemeClr>
                </a:solidFill>
                <a:latin typeface="Century Gothic"/>
                <a:cs typeface="Century Gothic"/>
              </a:rPr>
              <a:t>niedokrwistość </a:t>
            </a:r>
            <a:r>
              <a:rPr sz="1350" b="1" spc="5" dirty="0">
                <a:solidFill>
                  <a:schemeClr val="tx1">
                    <a:lumMod val="75000"/>
                    <a:lumOff val="25000"/>
                  </a:schemeClr>
                </a:solidFill>
                <a:latin typeface="Century Gothic"/>
                <a:cs typeface="Century Gothic"/>
              </a:rPr>
              <a:t>makrocytowa </a:t>
            </a:r>
            <a:r>
              <a:rPr sz="1350" b="1" spc="15" dirty="0">
                <a:solidFill>
                  <a:schemeClr val="tx1">
                    <a:lumMod val="75000"/>
                    <a:lumOff val="25000"/>
                  </a:schemeClr>
                </a:solidFill>
                <a:latin typeface="Century Gothic"/>
                <a:cs typeface="Century Gothic"/>
              </a:rPr>
              <a:t>w </a:t>
            </a:r>
            <a:r>
              <a:rPr sz="1350" b="1" spc="5" dirty="0">
                <a:solidFill>
                  <a:schemeClr val="tx1">
                    <a:lumMod val="75000"/>
                    <a:lumOff val="25000"/>
                  </a:schemeClr>
                </a:solidFill>
                <a:latin typeface="Century Gothic"/>
                <a:cs typeface="Century Gothic"/>
              </a:rPr>
              <a:t>pierwszych </a:t>
            </a:r>
            <a:r>
              <a:rPr sz="1350" b="1" spc="15" dirty="0">
                <a:solidFill>
                  <a:schemeClr val="tx1">
                    <a:lumMod val="75000"/>
                    <a:lumOff val="25000"/>
                  </a:schemeClr>
                </a:solidFill>
                <a:latin typeface="Century Gothic"/>
                <a:cs typeface="Century Gothic"/>
              </a:rPr>
              <a:t>tygodniach życia,  </a:t>
            </a:r>
            <a:r>
              <a:rPr sz="1350" b="1" spc="5" dirty="0">
                <a:solidFill>
                  <a:schemeClr val="tx1">
                    <a:lumMod val="75000"/>
                    <a:lumOff val="25000"/>
                  </a:schemeClr>
                </a:solidFill>
                <a:latin typeface="Century Gothic"/>
                <a:cs typeface="Century Gothic"/>
              </a:rPr>
              <a:t>zmienna </a:t>
            </a:r>
            <a:r>
              <a:rPr sz="1350" b="1" dirty="0">
                <a:solidFill>
                  <a:schemeClr val="tx1">
                    <a:lumMod val="75000"/>
                    <a:lumOff val="25000"/>
                  </a:schemeClr>
                </a:solidFill>
                <a:latin typeface="Century Gothic"/>
                <a:cs typeface="Century Gothic"/>
              </a:rPr>
              <a:t>neutropenia </a:t>
            </a:r>
            <a:r>
              <a:rPr sz="1350" b="1" spc="5" dirty="0">
                <a:solidFill>
                  <a:schemeClr val="tx1">
                    <a:lumMod val="75000"/>
                    <a:lumOff val="25000"/>
                  </a:schemeClr>
                </a:solidFill>
                <a:latin typeface="Century Gothic"/>
                <a:cs typeface="Century Gothic"/>
              </a:rPr>
              <a:t>i małopłytkowość, podwyższony </a:t>
            </a:r>
            <a:r>
              <a:rPr sz="1350" b="1" spc="15" dirty="0">
                <a:solidFill>
                  <a:schemeClr val="tx1">
                    <a:lumMod val="75000"/>
                    <a:lumOff val="25000"/>
                  </a:schemeClr>
                </a:solidFill>
                <a:latin typeface="Century Gothic"/>
                <a:cs typeface="Century Gothic"/>
              </a:rPr>
              <a:t>poziom </a:t>
            </a:r>
            <a:r>
              <a:rPr sz="1350" b="1" spc="10" dirty="0">
                <a:solidFill>
                  <a:schemeClr val="tx1">
                    <a:lumMod val="75000"/>
                    <a:lumOff val="25000"/>
                  </a:schemeClr>
                </a:solidFill>
                <a:latin typeface="Century Gothic"/>
                <a:cs typeface="Century Gothic"/>
              </a:rPr>
              <a:t>hemoglobiny, zaburzenia </a:t>
            </a:r>
            <a:r>
              <a:rPr sz="1350" b="1" spc="15" dirty="0">
                <a:solidFill>
                  <a:schemeClr val="tx1">
                    <a:lumMod val="75000"/>
                    <a:lumOff val="25000"/>
                  </a:schemeClr>
                </a:solidFill>
                <a:latin typeface="Century Gothic"/>
                <a:cs typeface="Century Gothic"/>
              </a:rPr>
              <a:t>pracy  </a:t>
            </a:r>
            <a:r>
              <a:rPr sz="1350" b="1" spc="5" dirty="0">
                <a:solidFill>
                  <a:schemeClr val="tx1">
                    <a:lumMod val="75000"/>
                    <a:lumOff val="25000"/>
                  </a:schemeClr>
                </a:solidFill>
                <a:latin typeface="Century Gothic"/>
                <a:cs typeface="Century Gothic"/>
              </a:rPr>
              <a:t>trzustki, cukrzyca, </a:t>
            </a:r>
            <a:r>
              <a:rPr sz="1350" b="1" spc="15" dirty="0">
                <a:solidFill>
                  <a:schemeClr val="tx1">
                    <a:lumMod val="75000"/>
                    <a:lumOff val="25000"/>
                  </a:schemeClr>
                </a:solidFill>
                <a:latin typeface="Century Gothic"/>
                <a:cs typeface="Century Gothic"/>
              </a:rPr>
              <a:t>zanik </a:t>
            </a:r>
            <a:r>
              <a:rPr sz="1350" b="1" dirty="0">
                <a:solidFill>
                  <a:schemeClr val="tx1">
                    <a:lumMod val="75000"/>
                    <a:lumOff val="25000"/>
                  </a:schemeClr>
                </a:solidFill>
                <a:latin typeface="Century Gothic"/>
                <a:cs typeface="Century Gothic"/>
              </a:rPr>
              <a:t>kosmków </a:t>
            </a:r>
            <a:r>
              <a:rPr sz="1350" b="1" spc="5" dirty="0">
                <a:solidFill>
                  <a:schemeClr val="tx1">
                    <a:lumMod val="75000"/>
                    <a:lumOff val="25000"/>
                  </a:schemeClr>
                </a:solidFill>
                <a:latin typeface="Century Gothic"/>
                <a:cs typeface="Century Gothic"/>
              </a:rPr>
              <a:t>jelitowych, </a:t>
            </a:r>
            <a:r>
              <a:rPr sz="1350" b="1" spc="10" dirty="0">
                <a:solidFill>
                  <a:schemeClr val="tx1">
                    <a:lumMod val="75000"/>
                    <a:lumOff val="25000"/>
                  </a:schemeClr>
                </a:solidFill>
                <a:latin typeface="Century Gothic"/>
                <a:cs typeface="Century Gothic"/>
              </a:rPr>
              <a:t>zaburzenia </a:t>
            </a:r>
            <a:r>
              <a:rPr sz="1350" b="1" spc="-10" dirty="0">
                <a:solidFill>
                  <a:schemeClr val="tx1">
                    <a:lumMod val="75000"/>
                    <a:lumOff val="25000"/>
                  </a:schemeClr>
                </a:solidFill>
                <a:latin typeface="Century Gothic"/>
                <a:cs typeface="Century Gothic"/>
              </a:rPr>
              <a:t>funkcji </a:t>
            </a:r>
            <a:r>
              <a:rPr sz="1350" b="1" spc="10" dirty="0">
                <a:solidFill>
                  <a:schemeClr val="tx1">
                    <a:lumMod val="75000"/>
                    <a:lumOff val="25000"/>
                  </a:schemeClr>
                </a:solidFill>
                <a:latin typeface="Century Gothic"/>
                <a:cs typeface="Century Gothic"/>
              </a:rPr>
              <a:t>wątroby, zaburzenia </a:t>
            </a:r>
            <a:r>
              <a:rPr sz="1350" b="1" spc="5" dirty="0">
                <a:solidFill>
                  <a:schemeClr val="tx1">
                    <a:lumMod val="75000"/>
                    <a:lumOff val="25000"/>
                  </a:schemeClr>
                </a:solidFill>
                <a:latin typeface="Century Gothic"/>
                <a:cs typeface="Century Gothic"/>
              </a:rPr>
              <a:t>krzepnięcia  krwi. </a:t>
            </a:r>
            <a:r>
              <a:rPr sz="1350" b="1" spc="15" dirty="0">
                <a:solidFill>
                  <a:schemeClr val="tx1">
                    <a:lumMod val="75000"/>
                    <a:lumOff val="25000"/>
                  </a:schemeClr>
                </a:solidFill>
                <a:latin typeface="Century Gothic"/>
                <a:cs typeface="Century Gothic"/>
              </a:rPr>
              <a:t>W </a:t>
            </a:r>
            <a:r>
              <a:rPr sz="1350" b="1" spc="5" dirty="0">
                <a:solidFill>
                  <a:schemeClr val="tx1">
                    <a:lumMod val="75000"/>
                    <a:lumOff val="25000"/>
                  </a:schemeClr>
                </a:solidFill>
                <a:latin typeface="Century Gothic"/>
                <a:cs typeface="Century Gothic"/>
              </a:rPr>
              <a:t>wieku </a:t>
            </a:r>
            <a:r>
              <a:rPr sz="1350" b="1" spc="10" dirty="0">
                <a:solidFill>
                  <a:schemeClr val="tx1">
                    <a:lumMod val="75000"/>
                    <a:lumOff val="25000"/>
                  </a:schemeClr>
                </a:solidFill>
                <a:latin typeface="Century Gothic"/>
                <a:cs typeface="Century Gothic"/>
              </a:rPr>
              <a:t>dojrzewania </a:t>
            </a:r>
            <a:r>
              <a:rPr sz="1350" b="1" spc="15" dirty="0">
                <a:solidFill>
                  <a:schemeClr val="tx1">
                    <a:lumMod val="75000"/>
                    <a:lumOff val="25000"/>
                  </a:schemeClr>
                </a:solidFill>
                <a:latin typeface="Century Gothic"/>
                <a:cs typeface="Century Gothic"/>
              </a:rPr>
              <a:t>mogą </a:t>
            </a:r>
            <a:r>
              <a:rPr sz="1350" b="1" spc="10" dirty="0">
                <a:solidFill>
                  <a:schemeClr val="tx1">
                    <a:lumMod val="75000"/>
                    <a:lumOff val="25000"/>
                  </a:schemeClr>
                </a:solidFill>
                <a:latin typeface="Century Gothic"/>
                <a:cs typeface="Century Gothic"/>
              </a:rPr>
              <a:t>wystąpić objawy </a:t>
            </a:r>
            <a:r>
              <a:rPr sz="1350" b="1" spc="5" dirty="0">
                <a:solidFill>
                  <a:schemeClr val="tx1">
                    <a:lumMod val="75000"/>
                    <a:lumOff val="25000"/>
                  </a:schemeClr>
                </a:solidFill>
                <a:latin typeface="Century Gothic"/>
                <a:cs typeface="Century Gothic"/>
              </a:rPr>
              <a:t>zespołu </a:t>
            </a:r>
            <a:r>
              <a:rPr sz="1350" b="1" dirty="0">
                <a:solidFill>
                  <a:schemeClr val="tx1">
                    <a:lumMod val="75000"/>
                    <a:lumOff val="25000"/>
                  </a:schemeClr>
                </a:solidFill>
                <a:latin typeface="Century Gothic"/>
                <a:cs typeface="Century Gothic"/>
              </a:rPr>
              <a:t>Kearnsa </a:t>
            </a:r>
            <a:r>
              <a:rPr sz="1350" b="1" spc="5" dirty="0">
                <a:solidFill>
                  <a:schemeClr val="tx1">
                    <a:lumMod val="75000"/>
                    <a:lumOff val="25000"/>
                  </a:schemeClr>
                </a:solidFill>
                <a:latin typeface="Century Gothic"/>
                <a:cs typeface="Century Gothic"/>
              </a:rPr>
              <a:t>i Sayre'a </a:t>
            </a:r>
            <a:r>
              <a:rPr sz="1350" b="1" spc="10" dirty="0">
                <a:solidFill>
                  <a:schemeClr val="tx1">
                    <a:lumMod val="75000"/>
                    <a:lumOff val="25000"/>
                  </a:schemeClr>
                </a:solidFill>
                <a:latin typeface="Century Gothic"/>
                <a:cs typeface="Century Gothic"/>
              </a:rPr>
              <a:t>(objawy  </a:t>
            </a:r>
            <a:r>
              <a:rPr sz="1350" b="1" dirty="0">
                <a:solidFill>
                  <a:schemeClr val="tx1">
                    <a:lumMod val="75000"/>
                    <a:lumOff val="25000"/>
                  </a:schemeClr>
                </a:solidFill>
                <a:latin typeface="Century Gothic"/>
                <a:cs typeface="Century Gothic"/>
              </a:rPr>
              <a:t>neurologiczne,  </a:t>
            </a:r>
            <a:r>
              <a:rPr sz="1350" b="1" spc="5" dirty="0">
                <a:solidFill>
                  <a:schemeClr val="tx1">
                    <a:lumMod val="75000"/>
                    <a:lumOff val="25000"/>
                  </a:schemeClr>
                </a:solidFill>
                <a:latin typeface="Century Gothic"/>
                <a:cs typeface="Century Gothic"/>
              </a:rPr>
              <a:t>utrata </a:t>
            </a:r>
            <a:r>
              <a:rPr sz="1350" b="1" spc="-15" dirty="0">
                <a:solidFill>
                  <a:schemeClr val="tx1">
                    <a:lumMod val="75000"/>
                    <a:lumOff val="25000"/>
                  </a:schemeClr>
                </a:solidFill>
                <a:latin typeface="Century Gothic"/>
                <a:cs typeface="Century Gothic"/>
              </a:rPr>
              <a:t>słuchu,  </a:t>
            </a:r>
            <a:r>
              <a:rPr sz="1350" b="1" spc="15" dirty="0">
                <a:solidFill>
                  <a:schemeClr val="tx1">
                    <a:lumMod val="75000"/>
                    <a:lumOff val="25000"/>
                  </a:schemeClr>
                </a:solidFill>
                <a:latin typeface="Century Gothic"/>
                <a:cs typeface="Century Gothic"/>
              </a:rPr>
              <a:t>ataksja, </a:t>
            </a:r>
            <a:r>
              <a:rPr sz="1350" b="1" spc="5" dirty="0">
                <a:solidFill>
                  <a:schemeClr val="tx1">
                    <a:lumMod val="75000"/>
                    <a:lumOff val="25000"/>
                  </a:schemeClr>
                </a:solidFill>
                <a:latin typeface="Century Gothic"/>
                <a:cs typeface="Century Gothic"/>
              </a:rPr>
              <a:t>neuropatia </a:t>
            </a:r>
            <a:r>
              <a:rPr sz="1350" b="1" spc="10" dirty="0">
                <a:solidFill>
                  <a:schemeClr val="tx1">
                    <a:lumMod val="75000"/>
                    <a:lumOff val="25000"/>
                  </a:schemeClr>
                </a:solidFill>
                <a:latin typeface="Century Gothic"/>
                <a:cs typeface="Century Gothic"/>
              </a:rPr>
              <a:t>obwodowa, </a:t>
            </a:r>
            <a:r>
              <a:rPr sz="1350" b="1" spc="5" dirty="0">
                <a:solidFill>
                  <a:schemeClr val="tx1">
                    <a:lumMod val="75000"/>
                    <a:lumOff val="25000"/>
                  </a:schemeClr>
                </a:solidFill>
                <a:latin typeface="Century Gothic"/>
                <a:cs typeface="Century Gothic"/>
              </a:rPr>
              <a:t>upośledzenie </a:t>
            </a:r>
            <a:r>
              <a:rPr sz="1350" b="1" spc="245" dirty="0">
                <a:solidFill>
                  <a:schemeClr val="tx1">
                    <a:lumMod val="75000"/>
                    <a:lumOff val="25000"/>
                  </a:schemeClr>
                </a:solidFill>
                <a:latin typeface="Century Gothic"/>
                <a:cs typeface="Century Gothic"/>
              </a:rPr>
              <a:t> </a:t>
            </a:r>
            <a:r>
              <a:rPr sz="1350" b="1" spc="-5" dirty="0">
                <a:solidFill>
                  <a:schemeClr val="tx1">
                    <a:lumMod val="75000"/>
                    <a:lumOff val="25000"/>
                  </a:schemeClr>
                </a:solidFill>
                <a:latin typeface="Century Gothic"/>
                <a:cs typeface="Century Gothic"/>
              </a:rPr>
              <a:t>umysłowe).</a:t>
            </a:r>
            <a:endParaRPr sz="1350" dirty="0">
              <a:solidFill>
                <a:schemeClr val="tx1">
                  <a:lumMod val="75000"/>
                  <a:lumOff val="25000"/>
                </a:schemeClr>
              </a:solidFill>
              <a:latin typeface="Century Gothic"/>
              <a:cs typeface="Century Gothic"/>
            </a:endParaRPr>
          </a:p>
          <a:p>
            <a:pPr>
              <a:lnSpc>
                <a:spcPct val="100000"/>
              </a:lnSpc>
            </a:pPr>
            <a:endParaRPr sz="1300" dirty="0">
              <a:solidFill>
                <a:schemeClr val="tx1">
                  <a:lumMod val="75000"/>
                  <a:lumOff val="25000"/>
                </a:schemeClr>
              </a:solidFill>
              <a:latin typeface="Times New Roman"/>
              <a:cs typeface="Times New Roman"/>
            </a:endParaRPr>
          </a:p>
          <a:p>
            <a:pPr>
              <a:lnSpc>
                <a:spcPct val="100000"/>
              </a:lnSpc>
              <a:spcBef>
                <a:spcPts val="7"/>
              </a:spcBef>
            </a:pPr>
            <a:endParaRPr sz="1600" dirty="0">
              <a:solidFill>
                <a:schemeClr val="tx1">
                  <a:lumMod val="75000"/>
                  <a:lumOff val="25000"/>
                </a:schemeClr>
              </a:solidFill>
              <a:latin typeface="Times New Roman"/>
              <a:cs typeface="Times New Roman"/>
            </a:endParaRPr>
          </a:p>
          <a:p>
            <a:pPr marL="360045" marR="5080" indent="-347980">
              <a:lnSpc>
                <a:spcPct val="83100"/>
              </a:lnSpc>
              <a:tabLst>
                <a:tab pos="360045" algn="l"/>
              </a:tabLst>
            </a:pPr>
            <a:r>
              <a:rPr sz="1150" dirty="0">
                <a:solidFill>
                  <a:schemeClr val="tx1">
                    <a:lumMod val="75000"/>
                    <a:lumOff val="25000"/>
                  </a:schemeClr>
                </a:solidFill>
                <a:latin typeface="Wingdings 3"/>
                <a:cs typeface="Wingdings 3"/>
              </a:rPr>
              <a:t></a:t>
            </a:r>
            <a:r>
              <a:rPr sz="1150" dirty="0">
                <a:solidFill>
                  <a:schemeClr val="tx1">
                    <a:lumMod val="75000"/>
                    <a:lumOff val="25000"/>
                  </a:schemeClr>
                </a:solidFill>
                <a:latin typeface="Times New Roman"/>
                <a:cs typeface="Times New Roman"/>
              </a:rPr>
              <a:t>	</a:t>
            </a:r>
            <a:r>
              <a:rPr sz="1350" b="1" i="1" u="heavy" spc="10" dirty="0">
                <a:solidFill>
                  <a:schemeClr val="tx1">
                    <a:lumMod val="75000"/>
                    <a:lumOff val="25000"/>
                  </a:schemeClr>
                </a:solidFill>
                <a:latin typeface="Century Gothic"/>
                <a:cs typeface="Century Gothic"/>
              </a:rPr>
              <a:t>Dziedziczna </a:t>
            </a:r>
            <a:r>
              <a:rPr sz="1350" b="1" i="1" u="heavy" spc="5" dirty="0">
                <a:solidFill>
                  <a:schemeClr val="tx1">
                    <a:lumMod val="75000"/>
                    <a:lumOff val="25000"/>
                  </a:schemeClr>
                </a:solidFill>
                <a:latin typeface="Century Gothic"/>
                <a:cs typeface="Century Gothic"/>
              </a:rPr>
              <a:t>neuropatia </a:t>
            </a:r>
            <a:r>
              <a:rPr sz="1350" b="1" i="1" u="heavy" spc="-5" dirty="0">
                <a:solidFill>
                  <a:schemeClr val="tx1">
                    <a:lumMod val="75000"/>
                    <a:lumOff val="25000"/>
                  </a:schemeClr>
                </a:solidFill>
                <a:latin typeface="Century Gothic"/>
                <a:cs typeface="Century Gothic"/>
              </a:rPr>
              <a:t>nerwu  </a:t>
            </a:r>
            <a:r>
              <a:rPr sz="1350" b="1" i="1" u="heavy" spc="5" dirty="0">
                <a:solidFill>
                  <a:schemeClr val="tx1">
                    <a:lumMod val="75000"/>
                    <a:lumOff val="25000"/>
                  </a:schemeClr>
                </a:solidFill>
                <a:latin typeface="Century Gothic"/>
                <a:cs typeface="Century Gothic"/>
              </a:rPr>
              <a:t>wzrokowego  </a:t>
            </a:r>
            <a:r>
              <a:rPr sz="1350" b="1" i="1" u="heavy" dirty="0">
                <a:solidFill>
                  <a:schemeClr val="tx1">
                    <a:lumMod val="75000"/>
                    <a:lumOff val="25000"/>
                  </a:schemeClr>
                </a:solidFill>
                <a:latin typeface="Century Gothic"/>
                <a:cs typeface="Century Gothic"/>
              </a:rPr>
              <a:t>Lebera </a:t>
            </a:r>
            <a:r>
              <a:rPr sz="1350" b="1" spc="10" dirty="0">
                <a:solidFill>
                  <a:schemeClr val="tx1">
                    <a:lumMod val="75000"/>
                    <a:lumOff val="25000"/>
                  </a:schemeClr>
                </a:solidFill>
                <a:latin typeface="Century Gothic"/>
                <a:cs typeface="Century Gothic"/>
              </a:rPr>
              <a:t>– objawy </a:t>
            </a:r>
            <a:r>
              <a:rPr sz="1350" b="1" dirty="0">
                <a:solidFill>
                  <a:schemeClr val="tx1">
                    <a:lumMod val="75000"/>
                    <a:lumOff val="25000"/>
                  </a:schemeClr>
                </a:solidFill>
                <a:latin typeface="Century Gothic"/>
                <a:cs typeface="Century Gothic"/>
              </a:rPr>
              <a:t>choroby  </a:t>
            </a:r>
            <a:r>
              <a:rPr sz="1350" b="1" spc="10" dirty="0">
                <a:solidFill>
                  <a:schemeClr val="tx1">
                    <a:lumMod val="75000"/>
                    <a:lumOff val="25000"/>
                  </a:schemeClr>
                </a:solidFill>
                <a:latin typeface="Century Gothic"/>
                <a:cs typeface="Century Gothic"/>
              </a:rPr>
              <a:t>to</a:t>
            </a:r>
            <a:r>
              <a:rPr sz="1350" b="1" spc="175" dirty="0">
                <a:solidFill>
                  <a:schemeClr val="tx1">
                    <a:lumMod val="75000"/>
                    <a:lumOff val="25000"/>
                  </a:schemeClr>
                </a:solidFill>
                <a:latin typeface="Century Gothic"/>
                <a:cs typeface="Century Gothic"/>
              </a:rPr>
              <a:t> </a:t>
            </a:r>
            <a:r>
              <a:rPr sz="1350" b="1" spc="15" dirty="0">
                <a:solidFill>
                  <a:schemeClr val="tx1">
                    <a:lumMod val="75000"/>
                    <a:lumOff val="25000"/>
                  </a:schemeClr>
                </a:solidFill>
                <a:latin typeface="Century Gothic"/>
                <a:cs typeface="Century Gothic"/>
              </a:rPr>
              <a:t>zanik</a:t>
            </a:r>
            <a:r>
              <a:rPr sz="1350" b="1" spc="55" dirty="0">
                <a:solidFill>
                  <a:schemeClr val="tx1">
                    <a:lumMod val="75000"/>
                    <a:lumOff val="25000"/>
                  </a:schemeClr>
                </a:solidFill>
                <a:latin typeface="Century Gothic"/>
                <a:cs typeface="Century Gothic"/>
              </a:rPr>
              <a:t> </a:t>
            </a:r>
            <a:r>
              <a:rPr sz="1350" b="1" spc="-5" dirty="0">
                <a:solidFill>
                  <a:schemeClr val="tx1">
                    <a:lumMod val="75000"/>
                    <a:lumOff val="25000"/>
                  </a:schemeClr>
                </a:solidFill>
                <a:latin typeface="Century Gothic"/>
                <a:cs typeface="Century Gothic"/>
              </a:rPr>
              <a:t>nerwów </a:t>
            </a:r>
            <a:r>
              <a:rPr sz="1350" b="1" spc="5" dirty="0">
                <a:solidFill>
                  <a:schemeClr val="tx1">
                    <a:lumMod val="75000"/>
                    <a:lumOff val="25000"/>
                  </a:schemeClr>
                </a:solidFill>
                <a:latin typeface="Century Gothic"/>
                <a:cs typeface="Century Gothic"/>
              </a:rPr>
              <a:t> </a:t>
            </a:r>
            <a:r>
              <a:rPr sz="1350" b="1" dirty="0">
                <a:solidFill>
                  <a:schemeClr val="tx1">
                    <a:lumMod val="75000"/>
                    <a:lumOff val="25000"/>
                  </a:schemeClr>
                </a:solidFill>
                <a:latin typeface="Century Gothic"/>
                <a:cs typeface="Century Gothic"/>
              </a:rPr>
              <a:t>wzrokowych, </a:t>
            </a:r>
            <a:r>
              <a:rPr sz="1350" b="1" spc="-5" dirty="0">
                <a:solidFill>
                  <a:schemeClr val="tx1">
                    <a:lumMod val="75000"/>
                    <a:lumOff val="25000"/>
                  </a:schemeClr>
                </a:solidFill>
                <a:latin typeface="Century Gothic"/>
                <a:cs typeface="Century Gothic"/>
              </a:rPr>
              <a:t>jest </a:t>
            </a:r>
            <a:r>
              <a:rPr sz="1350" b="1" spc="5" dirty="0">
                <a:solidFill>
                  <a:schemeClr val="tx1">
                    <a:lumMod val="75000"/>
                    <a:lumOff val="25000"/>
                  </a:schemeClr>
                </a:solidFill>
                <a:latin typeface="Century Gothic"/>
                <a:cs typeface="Century Gothic"/>
              </a:rPr>
              <a:t>spowodowana </a:t>
            </a:r>
            <a:r>
              <a:rPr sz="1350" b="1" dirty="0">
                <a:solidFill>
                  <a:schemeClr val="tx1">
                    <a:lumMod val="75000"/>
                    <a:lumOff val="25000"/>
                  </a:schemeClr>
                </a:solidFill>
                <a:latin typeface="Century Gothic"/>
                <a:cs typeface="Century Gothic"/>
              </a:rPr>
              <a:t>różnymi </a:t>
            </a:r>
            <a:r>
              <a:rPr sz="1350" b="1" spc="10" dirty="0">
                <a:solidFill>
                  <a:schemeClr val="tx1">
                    <a:lumMod val="75000"/>
                    <a:lumOff val="25000"/>
                  </a:schemeClr>
                </a:solidFill>
                <a:latin typeface="Century Gothic"/>
                <a:cs typeface="Century Gothic"/>
              </a:rPr>
              <a:t>mutacjami </a:t>
            </a:r>
            <a:r>
              <a:rPr sz="1350" b="1" spc="5" dirty="0">
                <a:solidFill>
                  <a:schemeClr val="tx1">
                    <a:lumMod val="75000"/>
                    <a:lumOff val="25000"/>
                  </a:schemeClr>
                </a:solidFill>
                <a:latin typeface="Century Gothic"/>
                <a:cs typeface="Century Gothic"/>
              </a:rPr>
              <a:t>mtDNA, </a:t>
            </a:r>
            <a:r>
              <a:rPr sz="1350" b="1" spc="-5" dirty="0">
                <a:solidFill>
                  <a:schemeClr val="tx1">
                    <a:lumMod val="75000"/>
                    <a:lumOff val="25000"/>
                  </a:schemeClr>
                </a:solidFill>
                <a:latin typeface="Century Gothic"/>
                <a:cs typeface="Century Gothic"/>
              </a:rPr>
              <a:t>chorują </a:t>
            </a:r>
            <a:r>
              <a:rPr sz="1350" b="1" spc="10" dirty="0">
                <a:solidFill>
                  <a:schemeClr val="tx1">
                    <a:lumMod val="75000"/>
                    <a:lumOff val="25000"/>
                  </a:schemeClr>
                </a:solidFill>
                <a:latin typeface="Century Gothic"/>
                <a:cs typeface="Century Gothic"/>
              </a:rPr>
              <a:t>zwykle </a:t>
            </a:r>
            <a:r>
              <a:rPr sz="1350" b="1" spc="5" dirty="0">
                <a:solidFill>
                  <a:schemeClr val="tx1">
                    <a:lumMod val="75000"/>
                    <a:lumOff val="25000"/>
                  </a:schemeClr>
                </a:solidFill>
                <a:latin typeface="Century Gothic"/>
                <a:cs typeface="Century Gothic"/>
              </a:rPr>
              <a:t>mężczyźni </a:t>
            </a:r>
            <a:r>
              <a:rPr sz="1350" b="1" dirty="0">
                <a:solidFill>
                  <a:schemeClr val="tx1">
                    <a:lumMod val="75000"/>
                    <a:lumOff val="25000"/>
                  </a:schemeClr>
                </a:solidFill>
                <a:latin typeface="Century Gothic"/>
                <a:cs typeface="Century Gothic"/>
              </a:rPr>
              <a:t>(u </a:t>
            </a:r>
            <a:r>
              <a:rPr sz="1350" b="1" spc="10" dirty="0">
                <a:solidFill>
                  <a:schemeClr val="tx1">
                    <a:lumMod val="75000"/>
                    <a:lumOff val="25000"/>
                  </a:schemeClr>
                </a:solidFill>
                <a:latin typeface="Century Gothic"/>
                <a:cs typeface="Century Gothic"/>
              </a:rPr>
              <a:t>kobiet  objawy </a:t>
            </a:r>
            <a:r>
              <a:rPr sz="1350" b="1" spc="15" dirty="0">
                <a:solidFill>
                  <a:schemeClr val="tx1">
                    <a:lumMod val="75000"/>
                    <a:lumOff val="25000"/>
                  </a:schemeClr>
                </a:solidFill>
                <a:latin typeface="Century Gothic"/>
                <a:cs typeface="Century Gothic"/>
              </a:rPr>
              <a:t>pojawiają </a:t>
            </a:r>
            <a:r>
              <a:rPr sz="1350" b="1" spc="5" dirty="0">
                <a:solidFill>
                  <a:schemeClr val="tx1">
                    <a:lumMod val="75000"/>
                    <a:lumOff val="25000"/>
                  </a:schemeClr>
                </a:solidFill>
                <a:latin typeface="Century Gothic"/>
                <a:cs typeface="Century Gothic"/>
              </a:rPr>
              <a:t>się później i </a:t>
            </a:r>
            <a:r>
              <a:rPr sz="1350" b="1" spc="-5" dirty="0">
                <a:solidFill>
                  <a:schemeClr val="tx1">
                    <a:lumMod val="75000"/>
                    <a:lumOff val="25000"/>
                  </a:schemeClr>
                </a:solidFill>
                <a:latin typeface="Century Gothic"/>
                <a:cs typeface="Century Gothic"/>
              </a:rPr>
              <a:t>są </a:t>
            </a:r>
            <a:r>
              <a:rPr sz="1350" b="1" spc="5" dirty="0">
                <a:solidFill>
                  <a:schemeClr val="tx1">
                    <a:lumMod val="75000"/>
                    <a:lumOff val="25000"/>
                  </a:schemeClr>
                </a:solidFill>
                <a:latin typeface="Century Gothic"/>
                <a:cs typeface="Century Gothic"/>
              </a:rPr>
              <a:t>łagodniejsze), </a:t>
            </a:r>
            <a:r>
              <a:rPr sz="1350" b="1" spc="10" dirty="0">
                <a:solidFill>
                  <a:schemeClr val="tx1">
                    <a:lumMod val="75000"/>
                    <a:lumOff val="25000"/>
                  </a:schemeClr>
                </a:solidFill>
                <a:latin typeface="Century Gothic"/>
                <a:cs typeface="Century Gothic"/>
              </a:rPr>
              <a:t>objawy </a:t>
            </a:r>
            <a:r>
              <a:rPr sz="1350" b="1" dirty="0">
                <a:solidFill>
                  <a:schemeClr val="tx1">
                    <a:lumMod val="75000"/>
                    <a:lumOff val="25000"/>
                  </a:schemeClr>
                </a:solidFill>
                <a:latin typeface="Century Gothic"/>
                <a:cs typeface="Century Gothic"/>
              </a:rPr>
              <a:t>występują </a:t>
            </a:r>
            <a:r>
              <a:rPr sz="1350" b="1" spc="10" dirty="0">
                <a:solidFill>
                  <a:schemeClr val="tx1">
                    <a:lumMod val="75000"/>
                    <a:lumOff val="25000"/>
                  </a:schemeClr>
                </a:solidFill>
                <a:latin typeface="Century Gothic"/>
                <a:cs typeface="Century Gothic"/>
              </a:rPr>
              <a:t>u </a:t>
            </a:r>
            <a:r>
              <a:rPr sz="1350" b="1" spc="5" dirty="0">
                <a:solidFill>
                  <a:schemeClr val="tx1">
                    <a:lumMod val="75000"/>
                    <a:lumOff val="25000"/>
                  </a:schemeClr>
                </a:solidFill>
                <a:latin typeface="Century Gothic"/>
                <a:cs typeface="Century Gothic"/>
              </a:rPr>
              <a:t>połowy </a:t>
            </a:r>
            <a:r>
              <a:rPr sz="1350" b="1" spc="10" dirty="0">
                <a:solidFill>
                  <a:schemeClr val="tx1">
                    <a:lumMod val="75000"/>
                    <a:lumOff val="25000"/>
                  </a:schemeClr>
                </a:solidFill>
                <a:latin typeface="Century Gothic"/>
                <a:cs typeface="Century Gothic"/>
              </a:rPr>
              <a:t>mężczyzn </a:t>
            </a:r>
            <a:r>
              <a:rPr sz="1350" b="1" spc="5" dirty="0">
                <a:solidFill>
                  <a:schemeClr val="tx1">
                    <a:lumMod val="75000"/>
                    <a:lumOff val="25000"/>
                  </a:schemeClr>
                </a:solidFill>
                <a:latin typeface="Century Gothic"/>
                <a:cs typeface="Century Gothic"/>
              </a:rPr>
              <a:t>i </a:t>
            </a:r>
            <a:r>
              <a:rPr sz="1350" b="1" spc="15" dirty="0">
                <a:solidFill>
                  <a:schemeClr val="tx1">
                    <a:lumMod val="75000"/>
                    <a:lumOff val="25000"/>
                  </a:schemeClr>
                </a:solidFill>
                <a:latin typeface="Century Gothic"/>
                <a:cs typeface="Century Gothic"/>
              </a:rPr>
              <a:t>tylko  </a:t>
            </a:r>
            <a:r>
              <a:rPr sz="1350" b="1" spc="20" dirty="0">
                <a:solidFill>
                  <a:schemeClr val="tx1">
                    <a:lumMod val="75000"/>
                    <a:lumOff val="25000"/>
                  </a:schemeClr>
                </a:solidFill>
                <a:latin typeface="Century Gothic"/>
                <a:cs typeface="Century Gothic"/>
              </a:rPr>
              <a:t>20% </a:t>
            </a:r>
            <a:r>
              <a:rPr sz="1350" b="1" spc="10" dirty="0">
                <a:solidFill>
                  <a:schemeClr val="tx1">
                    <a:lumMod val="75000"/>
                    <a:lumOff val="25000"/>
                  </a:schemeClr>
                </a:solidFill>
                <a:latin typeface="Century Gothic"/>
                <a:cs typeface="Century Gothic"/>
              </a:rPr>
              <a:t>kobiet </a:t>
            </a:r>
            <a:r>
              <a:rPr sz="1350" b="1" spc="15" dirty="0">
                <a:solidFill>
                  <a:schemeClr val="tx1">
                    <a:lumMod val="75000"/>
                    <a:lumOff val="25000"/>
                  </a:schemeClr>
                </a:solidFill>
                <a:latin typeface="Century Gothic"/>
                <a:cs typeface="Century Gothic"/>
              </a:rPr>
              <a:t>mających </a:t>
            </a:r>
            <a:r>
              <a:rPr sz="1350" b="1" spc="5" dirty="0">
                <a:solidFill>
                  <a:schemeClr val="tx1">
                    <a:lumMod val="75000"/>
                    <a:lumOff val="25000"/>
                  </a:schemeClr>
                </a:solidFill>
                <a:latin typeface="Century Gothic"/>
                <a:cs typeface="Century Gothic"/>
              </a:rPr>
              <a:t>mutacje, </a:t>
            </a:r>
            <a:r>
              <a:rPr sz="1350" b="1" dirty="0">
                <a:solidFill>
                  <a:schemeClr val="tx1">
                    <a:lumMod val="75000"/>
                    <a:lumOff val="25000"/>
                  </a:schemeClr>
                </a:solidFill>
                <a:latin typeface="Century Gothic"/>
                <a:cs typeface="Century Gothic"/>
              </a:rPr>
              <a:t>choroba </a:t>
            </a:r>
            <a:r>
              <a:rPr sz="1350" b="1" spc="5" dirty="0">
                <a:solidFill>
                  <a:schemeClr val="tx1">
                    <a:lumMod val="75000"/>
                    <a:lumOff val="25000"/>
                  </a:schemeClr>
                </a:solidFill>
                <a:latin typeface="Century Gothic"/>
                <a:cs typeface="Century Gothic"/>
              </a:rPr>
              <a:t>ujawnia się </a:t>
            </a:r>
            <a:r>
              <a:rPr sz="1350" b="1" spc="10" dirty="0">
                <a:solidFill>
                  <a:schemeClr val="tx1">
                    <a:lumMod val="75000"/>
                    <a:lumOff val="25000"/>
                  </a:schemeClr>
                </a:solidFill>
                <a:latin typeface="Century Gothic"/>
                <a:cs typeface="Century Gothic"/>
              </a:rPr>
              <a:t>przeważnie </a:t>
            </a:r>
            <a:r>
              <a:rPr sz="1350" b="1" spc="15" dirty="0">
                <a:solidFill>
                  <a:schemeClr val="tx1">
                    <a:lumMod val="75000"/>
                    <a:lumOff val="25000"/>
                  </a:schemeClr>
                </a:solidFill>
                <a:latin typeface="Century Gothic"/>
                <a:cs typeface="Century Gothic"/>
              </a:rPr>
              <a:t>w 10.-20. </a:t>
            </a:r>
            <a:r>
              <a:rPr sz="1350" b="1" dirty="0">
                <a:solidFill>
                  <a:schemeClr val="tx1">
                    <a:lumMod val="75000"/>
                    <a:lumOff val="25000"/>
                  </a:schemeClr>
                </a:solidFill>
                <a:latin typeface="Century Gothic"/>
                <a:cs typeface="Century Gothic"/>
              </a:rPr>
              <a:t>roku </a:t>
            </a:r>
            <a:r>
              <a:rPr sz="1350" b="1" spc="15" dirty="0">
                <a:solidFill>
                  <a:schemeClr val="tx1">
                    <a:lumMod val="75000"/>
                    <a:lumOff val="25000"/>
                  </a:schemeClr>
                </a:solidFill>
                <a:latin typeface="Century Gothic"/>
                <a:cs typeface="Century Gothic"/>
              </a:rPr>
              <a:t>życia, </a:t>
            </a:r>
            <a:r>
              <a:rPr sz="1350" b="1" dirty="0">
                <a:solidFill>
                  <a:schemeClr val="tx1">
                    <a:lumMod val="75000"/>
                    <a:lumOff val="25000"/>
                  </a:schemeClr>
                </a:solidFill>
                <a:latin typeface="Century Gothic"/>
                <a:cs typeface="Century Gothic"/>
              </a:rPr>
              <a:t>często  </a:t>
            </a:r>
            <a:r>
              <a:rPr sz="1350" b="1" spc="10" dirty="0">
                <a:solidFill>
                  <a:schemeClr val="tx1">
                    <a:lumMod val="75000"/>
                    <a:lumOff val="25000"/>
                  </a:schemeClr>
                </a:solidFill>
                <a:latin typeface="Century Gothic"/>
                <a:cs typeface="Century Gothic"/>
              </a:rPr>
              <a:t>dotyczy </a:t>
            </a:r>
            <a:r>
              <a:rPr sz="1350" b="1" spc="15" dirty="0">
                <a:solidFill>
                  <a:schemeClr val="tx1">
                    <a:lumMod val="75000"/>
                    <a:lumOff val="25000"/>
                  </a:schemeClr>
                </a:solidFill>
                <a:latin typeface="Century Gothic"/>
                <a:cs typeface="Century Gothic"/>
              </a:rPr>
              <a:t>obu </a:t>
            </a:r>
            <a:r>
              <a:rPr sz="1350" b="1" spc="5" dirty="0">
                <a:solidFill>
                  <a:schemeClr val="tx1">
                    <a:lumMod val="75000"/>
                    <a:lumOff val="25000"/>
                  </a:schemeClr>
                </a:solidFill>
                <a:latin typeface="Century Gothic"/>
                <a:cs typeface="Century Gothic"/>
              </a:rPr>
              <a:t>oczu </a:t>
            </a:r>
            <a:r>
              <a:rPr sz="1350" b="1" dirty="0">
                <a:solidFill>
                  <a:schemeClr val="tx1">
                    <a:lumMod val="75000"/>
                    <a:lumOff val="25000"/>
                  </a:schemeClr>
                </a:solidFill>
                <a:latin typeface="Century Gothic"/>
                <a:cs typeface="Century Gothic"/>
              </a:rPr>
              <a:t>jednocześnie, </a:t>
            </a:r>
            <a:r>
              <a:rPr sz="1350" b="1" spc="10" dirty="0">
                <a:solidFill>
                  <a:schemeClr val="tx1">
                    <a:lumMod val="75000"/>
                    <a:lumOff val="25000"/>
                  </a:schemeClr>
                </a:solidFill>
                <a:latin typeface="Century Gothic"/>
                <a:cs typeface="Century Gothic"/>
              </a:rPr>
              <a:t>a </a:t>
            </a:r>
            <a:r>
              <a:rPr sz="1350" b="1" spc="5" dirty="0">
                <a:solidFill>
                  <a:schemeClr val="tx1">
                    <a:lumMod val="75000"/>
                    <a:lumOff val="25000"/>
                  </a:schemeClr>
                </a:solidFill>
                <a:latin typeface="Century Gothic"/>
                <a:cs typeface="Century Gothic"/>
              </a:rPr>
              <a:t>utrata wzroku </a:t>
            </a:r>
            <a:r>
              <a:rPr sz="1350" b="1" dirty="0">
                <a:solidFill>
                  <a:schemeClr val="tx1">
                    <a:lumMod val="75000"/>
                    <a:lumOff val="25000"/>
                  </a:schemeClr>
                </a:solidFill>
                <a:latin typeface="Century Gothic"/>
                <a:cs typeface="Century Gothic"/>
              </a:rPr>
              <a:t>następuje </a:t>
            </a:r>
            <a:r>
              <a:rPr sz="1350" b="1" spc="10" dirty="0">
                <a:solidFill>
                  <a:schemeClr val="tx1">
                    <a:lumMod val="75000"/>
                    <a:lumOff val="25000"/>
                  </a:schemeClr>
                </a:solidFill>
                <a:latin typeface="Century Gothic"/>
                <a:cs typeface="Century Gothic"/>
              </a:rPr>
              <a:t>przeważnie </a:t>
            </a:r>
            <a:r>
              <a:rPr sz="1350" b="1" spc="15" dirty="0">
                <a:solidFill>
                  <a:schemeClr val="tx1">
                    <a:lumMod val="75000"/>
                    <a:lumOff val="25000"/>
                  </a:schemeClr>
                </a:solidFill>
                <a:latin typeface="Century Gothic"/>
                <a:cs typeface="Century Gothic"/>
              </a:rPr>
              <a:t>w </a:t>
            </a:r>
            <a:r>
              <a:rPr sz="1350" b="1" spc="20" dirty="0">
                <a:solidFill>
                  <a:schemeClr val="tx1">
                    <a:lumMod val="75000"/>
                    <a:lumOff val="25000"/>
                  </a:schemeClr>
                </a:solidFill>
                <a:latin typeface="Century Gothic"/>
                <a:cs typeface="Century Gothic"/>
              </a:rPr>
              <a:t>ciągu </a:t>
            </a:r>
            <a:r>
              <a:rPr sz="1350" b="1" spc="10" dirty="0">
                <a:solidFill>
                  <a:schemeClr val="tx1">
                    <a:lumMod val="75000"/>
                    <a:lumOff val="25000"/>
                  </a:schemeClr>
                </a:solidFill>
                <a:latin typeface="Century Gothic"/>
                <a:cs typeface="Century Gothic"/>
              </a:rPr>
              <a:t>8 tygodni,  </a:t>
            </a:r>
            <a:r>
              <a:rPr sz="1350" b="1" spc="5" dirty="0">
                <a:solidFill>
                  <a:schemeClr val="tx1">
                    <a:lumMod val="75000"/>
                    <a:lumOff val="25000"/>
                  </a:schemeClr>
                </a:solidFill>
                <a:latin typeface="Century Gothic"/>
                <a:cs typeface="Century Gothic"/>
              </a:rPr>
              <a:t>chorobie </a:t>
            </a:r>
            <a:r>
              <a:rPr sz="1350" b="1" spc="15" dirty="0">
                <a:solidFill>
                  <a:schemeClr val="tx1">
                    <a:lumMod val="75000"/>
                    <a:lumOff val="25000"/>
                  </a:schemeClr>
                </a:solidFill>
                <a:latin typeface="Century Gothic"/>
                <a:cs typeface="Century Gothic"/>
              </a:rPr>
              <a:t>mogą </a:t>
            </a:r>
            <a:r>
              <a:rPr sz="1350" b="1" spc="5" dirty="0">
                <a:solidFill>
                  <a:schemeClr val="tx1">
                    <a:lumMod val="75000"/>
                    <a:lumOff val="25000"/>
                  </a:schemeClr>
                </a:solidFill>
                <a:latin typeface="Century Gothic"/>
                <a:cs typeface="Century Gothic"/>
              </a:rPr>
              <a:t>towarzyszyć </a:t>
            </a:r>
            <a:r>
              <a:rPr sz="1350" b="1" spc="15" dirty="0">
                <a:solidFill>
                  <a:schemeClr val="tx1">
                    <a:lumMod val="75000"/>
                    <a:lumOff val="25000"/>
                  </a:schemeClr>
                </a:solidFill>
                <a:latin typeface="Century Gothic"/>
                <a:cs typeface="Century Gothic"/>
              </a:rPr>
              <a:t>zmiany </a:t>
            </a:r>
            <a:r>
              <a:rPr sz="1350" b="1" spc="10" dirty="0">
                <a:solidFill>
                  <a:schemeClr val="tx1">
                    <a:lumMod val="75000"/>
                    <a:lumOff val="25000"/>
                  </a:schemeClr>
                </a:solidFill>
                <a:latin typeface="Century Gothic"/>
                <a:cs typeface="Century Gothic"/>
              </a:rPr>
              <a:t>podobne </a:t>
            </a:r>
            <a:r>
              <a:rPr sz="1350" b="1" spc="20" dirty="0">
                <a:solidFill>
                  <a:schemeClr val="tx1">
                    <a:lumMod val="75000"/>
                    <a:lumOff val="25000"/>
                  </a:schemeClr>
                </a:solidFill>
                <a:latin typeface="Century Gothic"/>
                <a:cs typeface="Century Gothic"/>
              </a:rPr>
              <a:t>do </a:t>
            </a:r>
            <a:r>
              <a:rPr sz="1350" b="1" spc="10" dirty="0">
                <a:solidFill>
                  <a:schemeClr val="tx1">
                    <a:lumMod val="75000"/>
                    <a:lumOff val="25000"/>
                  </a:schemeClr>
                </a:solidFill>
                <a:latin typeface="Century Gothic"/>
                <a:cs typeface="Century Gothic"/>
              </a:rPr>
              <a:t>objawów </a:t>
            </a:r>
            <a:r>
              <a:rPr sz="1350" b="1" spc="5" dirty="0">
                <a:solidFill>
                  <a:schemeClr val="tx1">
                    <a:lumMod val="75000"/>
                    <a:lumOff val="25000"/>
                  </a:schemeClr>
                </a:solidFill>
                <a:latin typeface="Century Gothic"/>
                <a:cs typeface="Century Gothic"/>
              </a:rPr>
              <a:t>stwardnienia rozsianego, </a:t>
            </a:r>
            <a:r>
              <a:rPr sz="1350" b="1" spc="15" dirty="0">
                <a:solidFill>
                  <a:schemeClr val="tx1">
                    <a:lumMod val="75000"/>
                    <a:lumOff val="25000"/>
                  </a:schemeClr>
                </a:solidFill>
                <a:latin typeface="Century Gothic"/>
                <a:cs typeface="Century Gothic"/>
              </a:rPr>
              <a:t>ataksja,  </a:t>
            </a:r>
            <a:r>
              <a:rPr sz="1350" b="1" spc="5" dirty="0">
                <a:solidFill>
                  <a:schemeClr val="tx1">
                    <a:lumMod val="75000"/>
                    <a:lumOff val="25000"/>
                  </a:schemeClr>
                </a:solidFill>
                <a:latin typeface="Century Gothic"/>
                <a:cs typeface="Century Gothic"/>
              </a:rPr>
              <a:t>neuropatia obwodowa  i</a:t>
            </a:r>
            <a:r>
              <a:rPr sz="1350" b="1" spc="75" dirty="0">
                <a:solidFill>
                  <a:schemeClr val="tx1">
                    <a:lumMod val="75000"/>
                    <a:lumOff val="25000"/>
                  </a:schemeClr>
                </a:solidFill>
                <a:latin typeface="Century Gothic"/>
                <a:cs typeface="Century Gothic"/>
              </a:rPr>
              <a:t> </a:t>
            </a:r>
            <a:r>
              <a:rPr sz="1350" b="1" spc="10" dirty="0">
                <a:solidFill>
                  <a:schemeClr val="tx1">
                    <a:lumMod val="75000"/>
                    <a:lumOff val="25000"/>
                  </a:schemeClr>
                </a:solidFill>
                <a:latin typeface="Century Gothic"/>
                <a:cs typeface="Century Gothic"/>
              </a:rPr>
              <a:t>encefalopatia.</a:t>
            </a:r>
            <a:endParaRPr sz="1350" dirty="0">
              <a:solidFill>
                <a:schemeClr val="tx1">
                  <a:lumMod val="75000"/>
                  <a:lumOff val="25000"/>
                </a:schemeClr>
              </a:solidFill>
              <a:latin typeface="Century Gothic"/>
              <a:cs typeface="Century Gothic"/>
            </a:endParaRPr>
          </a:p>
        </p:txBody>
      </p:sp>
    </p:spTree>
    <p:extLst>
      <p:ext uri="{BB962C8B-B14F-4D97-AF65-F5344CB8AC3E}">
        <p14:creationId xmlns:p14="http://schemas.microsoft.com/office/powerpoint/2010/main" val="1890311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dirty="0"/>
              <a:t>Terapia</a:t>
            </a:r>
            <a:r>
              <a:rPr spc="120" dirty="0"/>
              <a:t> </a:t>
            </a:r>
            <a:r>
              <a:rPr dirty="0"/>
              <a:t>mitochondriów</a:t>
            </a:r>
          </a:p>
        </p:txBody>
      </p:sp>
      <p:sp>
        <p:nvSpPr>
          <p:cNvPr id="3" name="object 3"/>
          <p:cNvSpPr txBox="1"/>
          <p:nvPr/>
        </p:nvSpPr>
        <p:spPr>
          <a:xfrm>
            <a:off x="1215123" y="1703476"/>
            <a:ext cx="8754745" cy="3063875"/>
          </a:xfrm>
          <a:prstGeom prst="rect">
            <a:avLst/>
          </a:prstGeom>
        </p:spPr>
        <p:txBody>
          <a:bodyPr vert="horz" wrap="square" lIns="0" tIns="635" rIns="0" bIns="0" rtlCol="0">
            <a:spAutoFit/>
          </a:bodyPr>
          <a:lstStyle/>
          <a:p>
            <a:pPr marL="12700">
              <a:lnSpc>
                <a:spcPts val="2390"/>
              </a:lnSpc>
              <a:spcBef>
                <a:spcPts val="5"/>
              </a:spcBef>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spc="-5" dirty="0">
                <a:solidFill>
                  <a:schemeClr val="tx1">
                    <a:lumMod val="75000"/>
                    <a:lumOff val="25000"/>
                  </a:schemeClr>
                </a:solidFill>
                <a:latin typeface="Arial"/>
                <a:cs typeface="Arial"/>
              </a:rPr>
              <a:t>Mitochondrialna </a:t>
            </a:r>
            <a:r>
              <a:rPr sz="2000" spc="-10" dirty="0">
                <a:solidFill>
                  <a:schemeClr val="tx1">
                    <a:lumMod val="75000"/>
                    <a:lumOff val="25000"/>
                  </a:schemeClr>
                </a:solidFill>
                <a:latin typeface="Arial"/>
                <a:cs typeface="Arial"/>
              </a:rPr>
              <a:t>terapia </a:t>
            </a:r>
            <a:r>
              <a:rPr sz="2000" spc="-15" dirty="0">
                <a:solidFill>
                  <a:schemeClr val="tx1">
                    <a:lumMod val="75000"/>
                    <a:lumOff val="25000"/>
                  </a:schemeClr>
                </a:solidFill>
                <a:latin typeface="Arial"/>
                <a:cs typeface="Arial"/>
              </a:rPr>
              <a:t>genowa </a:t>
            </a:r>
            <a:r>
              <a:rPr sz="2000" spc="-5" dirty="0">
                <a:solidFill>
                  <a:schemeClr val="tx1">
                    <a:lumMod val="75000"/>
                    <a:lumOff val="25000"/>
                  </a:schemeClr>
                </a:solidFill>
                <a:latin typeface="Arial"/>
                <a:cs typeface="Arial"/>
              </a:rPr>
              <a:t>polega </a:t>
            </a:r>
            <a:r>
              <a:rPr sz="2000" spc="20" dirty="0">
                <a:solidFill>
                  <a:schemeClr val="tx1">
                    <a:lumMod val="75000"/>
                    <a:lumOff val="25000"/>
                  </a:schemeClr>
                </a:solidFill>
                <a:latin typeface="Arial"/>
                <a:cs typeface="Arial"/>
              </a:rPr>
              <a:t>na </a:t>
            </a:r>
            <a:r>
              <a:rPr sz="2000" spc="-15" dirty="0">
                <a:solidFill>
                  <a:schemeClr val="tx1">
                    <a:lumMod val="75000"/>
                    <a:lumOff val="25000"/>
                  </a:schemeClr>
                </a:solidFill>
                <a:latin typeface="Arial"/>
                <a:cs typeface="Arial"/>
              </a:rPr>
              <a:t>naprawie </a:t>
            </a:r>
            <a:r>
              <a:rPr sz="2000" dirty="0">
                <a:solidFill>
                  <a:schemeClr val="tx1">
                    <a:lumMod val="75000"/>
                    <a:lumOff val="25000"/>
                  </a:schemeClr>
                </a:solidFill>
                <a:latin typeface="Arial"/>
                <a:cs typeface="Arial"/>
              </a:rPr>
              <a:t>zmutowanego</a:t>
            </a:r>
            <a:r>
              <a:rPr sz="2000" spc="165" dirty="0">
                <a:solidFill>
                  <a:schemeClr val="tx1">
                    <a:lumMod val="75000"/>
                    <a:lumOff val="25000"/>
                  </a:schemeClr>
                </a:solidFill>
                <a:latin typeface="Arial"/>
                <a:cs typeface="Arial"/>
              </a:rPr>
              <a:t> </a:t>
            </a:r>
            <a:r>
              <a:rPr sz="2000" spc="25" dirty="0">
                <a:solidFill>
                  <a:schemeClr val="tx1">
                    <a:lumMod val="75000"/>
                    <a:lumOff val="25000"/>
                  </a:schemeClr>
                </a:solidFill>
                <a:latin typeface="Arial"/>
                <a:cs typeface="Arial"/>
              </a:rPr>
              <a:t>mt-</a:t>
            </a:r>
            <a:endParaRPr sz="2000" dirty="0">
              <a:solidFill>
                <a:schemeClr val="tx1">
                  <a:lumMod val="75000"/>
                  <a:lumOff val="25000"/>
                </a:schemeClr>
              </a:solidFill>
              <a:latin typeface="Arial"/>
              <a:cs typeface="Arial"/>
            </a:endParaRPr>
          </a:p>
          <a:p>
            <a:pPr marL="360045">
              <a:lnSpc>
                <a:spcPts val="2390"/>
              </a:lnSpc>
            </a:pPr>
            <a:r>
              <a:rPr sz="2000" dirty="0">
                <a:solidFill>
                  <a:schemeClr val="tx1">
                    <a:lumMod val="75000"/>
                    <a:lumOff val="25000"/>
                  </a:schemeClr>
                </a:solidFill>
                <a:latin typeface="Arial"/>
                <a:cs typeface="Arial"/>
              </a:rPr>
              <a:t>DNA </a:t>
            </a:r>
            <a:r>
              <a:rPr sz="2000" spc="5" dirty="0">
                <a:solidFill>
                  <a:schemeClr val="tx1">
                    <a:lumMod val="75000"/>
                    <a:lumOff val="25000"/>
                  </a:schemeClr>
                </a:solidFill>
                <a:latin typeface="Arial"/>
                <a:cs typeface="Arial"/>
              </a:rPr>
              <a:t>lub </a:t>
            </a:r>
            <a:r>
              <a:rPr sz="2000" spc="10" dirty="0">
                <a:solidFill>
                  <a:schemeClr val="tx1">
                    <a:lumMod val="75000"/>
                    <a:lumOff val="25000"/>
                  </a:schemeClr>
                </a:solidFill>
                <a:latin typeface="Arial"/>
                <a:cs typeface="Arial"/>
              </a:rPr>
              <a:t>produktów </a:t>
            </a:r>
            <a:r>
              <a:rPr sz="2000" spc="-5" dirty="0">
                <a:solidFill>
                  <a:schemeClr val="tx1">
                    <a:lumMod val="75000"/>
                    <a:lumOff val="25000"/>
                  </a:schemeClr>
                </a:solidFill>
                <a:latin typeface="Arial"/>
                <a:cs typeface="Arial"/>
              </a:rPr>
              <a:t>jego ekspresji. </a:t>
            </a:r>
            <a:r>
              <a:rPr sz="2000" dirty="0">
                <a:solidFill>
                  <a:schemeClr val="tx1">
                    <a:lumMod val="75000"/>
                    <a:lumOff val="25000"/>
                  </a:schemeClr>
                </a:solidFill>
                <a:latin typeface="Arial"/>
                <a:cs typeface="Arial"/>
              </a:rPr>
              <a:t>Można </a:t>
            </a:r>
            <a:r>
              <a:rPr sz="2000" spc="-15" dirty="0">
                <a:solidFill>
                  <a:schemeClr val="tx1">
                    <a:lumMod val="75000"/>
                    <a:lumOff val="25000"/>
                  </a:schemeClr>
                </a:solidFill>
                <a:latin typeface="Arial"/>
                <a:cs typeface="Arial"/>
              </a:rPr>
              <a:t>wyróżnić dwie</a:t>
            </a:r>
            <a:r>
              <a:rPr sz="2000" spc="-120" dirty="0">
                <a:solidFill>
                  <a:schemeClr val="tx1">
                    <a:lumMod val="75000"/>
                    <a:lumOff val="25000"/>
                  </a:schemeClr>
                </a:solidFill>
                <a:latin typeface="Arial"/>
                <a:cs typeface="Arial"/>
              </a:rPr>
              <a:t> </a:t>
            </a:r>
            <a:r>
              <a:rPr sz="2000" spc="-5" dirty="0">
                <a:solidFill>
                  <a:schemeClr val="tx1">
                    <a:lumMod val="75000"/>
                    <a:lumOff val="25000"/>
                  </a:schemeClr>
                </a:solidFill>
                <a:latin typeface="Arial"/>
                <a:cs typeface="Arial"/>
              </a:rPr>
              <a:t>strategie</a:t>
            </a:r>
            <a:endParaRPr sz="2000" dirty="0">
              <a:solidFill>
                <a:schemeClr val="tx1">
                  <a:lumMod val="75000"/>
                  <a:lumOff val="25000"/>
                </a:schemeClr>
              </a:solidFill>
              <a:latin typeface="Arial"/>
              <a:cs typeface="Arial"/>
            </a:endParaRPr>
          </a:p>
          <a:p>
            <a:pPr marL="360045" marR="5080">
              <a:lnSpc>
                <a:spcPct val="100000"/>
              </a:lnSpc>
              <a:spcBef>
                <a:spcPts val="50"/>
              </a:spcBef>
            </a:pPr>
            <a:r>
              <a:rPr sz="2000" dirty="0">
                <a:solidFill>
                  <a:schemeClr val="tx1">
                    <a:lumMod val="75000"/>
                    <a:lumOff val="25000"/>
                  </a:schemeClr>
                </a:solidFill>
                <a:latin typeface="Arial"/>
                <a:cs typeface="Arial"/>
              </a:rPr>
              <a:t>mitochondrialnej </a:t>
            </a:r>
            <a:r>
              <a:rPr sz="2000" spc="-10" dirty="0">
                <a:solidFill>
                  <a:schemeClr val="tx1">
                    <a:lumMod val="75000"/>
                    <a:lumOff val="25000"/>
                  </a:schemeClr>
                </a:solidFill>
                <a:latin typeface="Arial"/>
                <a:cs typeface="Arial"/>
              </a:rPr>
              <a:t>terapii </a:t>
            </a:r>
            <a:r>
              <a:rPr sz="2000" spc="-20" dirty="0">
                <a:solidFill>
                  <a:schemeClr val="tx1">
                    <a:lumMod val="75000"/>
                    <a:lumOff val="25000"/>
                  </a:schemeClr>
                </a:solidFill>
                <a:latin typeface="Arial"/>
                <a:cs typeface="Arial"/>
              </a:rPr>
              <a:t>genowej: </a:t>
            </a:r>
            <a:r>
              <a:rPr sz="2000" dirty="0">
                <a:solidFill>
                  <a:schemeClr val="tx1">
                    <a:lumMod val="75000"/>
                    <a:lumOff val="25000"/>
                  </a:schemeClr>
                </a:solidFill>
                <a:latin typeface="Arial"/>
                <a:cs typeface="Arial"/>
              </a:rPr>
              <a:t>pośrednią i </a:t>
            </a:r>
            <a:r>
              <a:rPr sz="2000" spc="-5" dirty="0">
                <a:solidFill>
                  <a:schemeClr val="tx1">
                    <a:lumMod val="75000"/>
                    <a:lumOff val="25000"/>
                  </a:schemeClr>
                </a:solidFill>
                <a:latin typeface="Arial"/>
                <a:cs typeface="Arial"/>
              </a:rPr>
              <a:t>bezpośrednią. </a:t>
            </a:r>
            <a:r>
              <a:rPr sz="2000" dirty="0">
                <a:solidFill>
                  <a:schemeClr val="tx1">
                    <a:lumMod val="75000"/>
                    <a:lumOff val="25000"/>
                  </a:schemeClr>
                </a:solidFill>
                <a:latin typeface="Arial"/>
                <a:cs typeface="Arial"/>
              </a:rPr>
              <a:t>Pośrednia  mitochondrialna </a:t>
            </a:r>
            <a:r>
              <a:rPr sz="2000" spc="-10" dirty="0">
                <a:solidFill>
                  <a:schemeClr val="tx1">
                    <a:lumMod val="75000"/>
                    <a:lumOff val="25000"/>
                  </a:schemeClr>
                </a:solidFill>
                <a:latin typeface="Arial"/>
                <a:cs typeface="Arial"/>
              </a:rPr>
              <a:t>terapia </a:t>
            </a:r>
            <a:r>
              <a:rPr sz="2000" spc="-15" dirty="0">
                <a:solidFill>
                  <a:schemeClr val="tx1">
                    <a:lumMod val="75000"/>
                    <a:lumOff val="25000"/>
                  </a:schemeClr>
                </a:solidFill>
                <a:latin typeface="Arial"/>
                <a:cs typeface="Arial"/>
              </a:rPr>
              <a:t>genowa (zwana </a:t>
            </a:r>
            <a:r>
              <a:rPr sz="2000" dirty="0">
                <a:solidFill>
                  <a:schemeClr val="tx1">
                    <a:lumMod val="75000"/>
                    <a:lumOff val="25000"/>
                  </a:schemeClr>
                </a:solidFill>
                <a:latin typeface="Arial"/>
                <a:cs typeface="Arial"/>
              </a:rPr>
              <a:t>także </a:t>
            </a:r>
            <a:r>
              <a:rPr sz="2000" spc="-5" dirty="0">
                <a:solidFill>
                  <a:schemeClr val="tx1">
                    <a:lumMod val="75000"/>
                    <a:lumOff val="25000"/>
                  </a:schemeClr>
                </a:solidFill>
                <a:latin typeface="Arial"/>
                <a:cs typeface="Arial"/>
              </a:rPr>
              <a:t>ekspresją </a:t>
            </a:r>
            <a:r>
              <a:rPr sz="2000" spc="-25" dirty="0">
                <a:solidFill>
                  <a:schemeClr val="tx1">
                    <a:lumMod val="75000"/>
                    <a:lumOff val="25000"/>
                  </a:schemeClr>
                </a:solidFill>
                <a:latin typeface="Arial"/>
                <a:cs typeface="Arial"/>
              </a:rPr>
              <a:t>allotopową)  </a:t>
            </a:r>
            <a:r>
              <a:rPr sz="2000" spc="-15" dirty="0">
                <a:solidFill>
                  <a:schemeClr val="tx1">
                    <a:lumMod val="75000"/>
                    <a:lumOff val="25000"/>
                  </a:schemeClr>
                </a:solidFill>
                <a:latin typeface="Arial"/>
                <a:cs typeface="Arial"/>
              </a:rPr>
              <a:t>występuje wówczas, </a:t>
            </a:r>
            <a:r>
              <a:rPr sz="2000" spc="25" dirty="0">
                <a:solidFill>
                  <a:schemeClr val="tx1">
                    <a:lumMod val="75000"/>
                    <a:lumOff val="25000"/>
                  </a:schemeClr>
                </a:solidFill>
                <a:latin typeface="Arial"/>
                <a:cs typeface="Arial"/>
              </a:rPr>
              <a:t>gdy </a:t>
            </a:r>
            <a:r>
              <a:rPr sz="2000" spc="-5" dirty="0">
                <a:solidFill>
                  <a:schemeClr val="tx1">
                    <a:lumMod val="75000"/>
                    <a:lumOff val="25000"/>
                  </a:schemeClr>
                </a:solidFill>
                <a:latin typeface="Arial"/>
                <a:cs typeface="Arial"/>
              </a:rPr>
              <a:t>terapeutyczny </a:t>
            </a:r>
            <a:r>
              <a:rPr sz="2000" spc="10" dirty="0">
                <a:solidFill>
                  <a:schemeClr val="tx1">
                    <a:lumMod val="75000"/>
                    <a:lumOff val="25000"/>
                  </a:schemeClr>
                </a:solidFill>
                <a:latin typeface="Arial"/>
                <a:cs typeface="Arial"/>
              </a:rPr>
              <a:t>gen, a w </a:t>
            </a:r>
            <a:r>
              <a:rPr sz="2000" spc="-10" dirty="0">
                <a:solidFill>
                  <a:schemeClr val="tx1">
                    <a:lumMod val="75000"/>
                    <a:lumOff val="25000"/>
                  </a:schemeClr>
                </a:solidFill>
                <a:latin typeface="Arial"/>
                <a:cs typeface="Arial"/>
              </a:rPr>
              <a:t>warunkach  fizjologicznych </a:t>
            </a:r>
            <a:r>
              <a:rPr sz="2000" dirty="0">
                <a:solidFill>
                  <a:schemeClr val="tx1">
                    <a:lumMod val="75000"/>
                    <a:lumOff val="25000"/>
                  </a:schemeClr>
                </a:solidFill>
                <a:latin typeface="Arial"/>
                <a:cs typeface="Arial"/>
              </a:rPr>
              <a:t>składnik </a:t>
            </a:r>
            <a:r>
              <a:rPr sz="2000" spc="5" dirty="0">
                <a:solidFill>
                  <a:schemeClr val="tx1">
                    <a:lumMod val="75000"/>
                    <a:lumOff val="25000"/>
                  </a:schemeClr>
                </a:solidFill>
                <a:latin typeface="Arial"/>
                <a:cs typeface="Arial"/>
              </a:rPr>
              <a:t>mt-DNA, </a:t>
            </a:r>
            <a:r>
              <a:rPr sz="2000" spc="-10" dirty="0">
                <a:solidFill>
                  <a:schemeClr val="tx1">
                    <a:lumMod val="75000"/>
                    <a:lumOff val="25000"/>
                  </a:schemeClr>
                </a:solidFill>
                <a:latin typeface="Arial"/>
                <a:cs typeface="Arial"/>
              </a:rPr>
              <a:t>jest </a:t>
            </a:r>
            <a:r>
              <a:rPr sz="2000" spc="-20" dirty="0">
                <a:solidFill>
                  <a:schemeClr val="tx1">
                    <a:lumMod val="75000"/>
                    <a:lumOff val="25000"/>
                  </a:schemeClr>
                </a:solidFill>
                <a:latin typeface="Arial"/>
                <a:cs typeface="Arial"/>
              </a:rPr>
              <a:t>przenoszony, </a:t>
            </a:r>
            <a:r>
              <a:rPr sz="2000" spc="5" dirty="0">
                <a:solidFill>
                  <a:schemeClr val="tx1">
                    <a:lumMod val="75000"/>
                    <a:lumOff val="25000"/>
                  </a:schemeClr>
                </a:solidFill>
                <a:latin typeface="Arial"/>
                <a:cs typeface="Arial"/>
              </a:rPr>
              <a:t>z </a:t>
            </a:r>
            <a:r>
              <a:rPr sz="2000" spc="-20" dirty="0">
                <a:solidFill>
                  <a:schemeClr val="tx1">
                    <a:lumMod val="75000"/>
                    <a:lumOff val="25000"/>
                  </a:schemeClr>
                </a:solidFill>
                <a:latin typeface="Arial"/>
                <a:cs typeface="Arial"/>
              </a:rPr>
              <a:t>wykorzystaniem  </a:t>
            </a:r>
            <a:r>
              <a:rPr sz="2000" spc="-25" dirty="0">
                <a:solidFill>
                  <a:schemeClr val="tx1">
                    <a:lumMod val="75000"/>
                    <a:lumOff val="25000"/>
                  </a:schemeClr>
                </a:solidFill>
                <a:latin typeface="Arial"/>
                <a:cs typeface="Arial"/>
              </a:rPr>
              <a:t>wirusowych </a:t>
            </a:r>
            <a:r>
              <a:rPr sz="2000" spc="5" dirty="0">
                <a:solidFill>
                  <a:schemeClr val="tx1">
                    <a:lumMod val="75000"/>
                    <a:lumOff val="25000"/>
                  </a:schemeClr>
                </a:solidFill>
                <a:latin typeface="Arial"/>
                <a:cs typeface="Arial"/>
              </a:rPr>
              <a:t>lub nie </a:t>
            </a:r>
            <a:r>
              <a:rPr sz="2000" spc="-25" dirty="0">
                <a:solidFill>
                  <a:schemeClr val="tx1">
                    <a:lumMod val="75000"/>
                    <a:lumOff val="25000"/>
                  </a:schemeClr>
                </a:solidFill>
                <a:latin typeface="Arial"/>
                <a:cs typeface="Arial"/>
              </a:rPr>
              <a:t>wirusowych </a:t>
            </a:r>
            <a:r>
              <a:rPr sz="2000" spc="-40" dirty="0">
                <a:solidFill>
                  <a:schemeClr val="tx1">
                    <a:lumMod val="75000"/>
                    <a:lumOff val="25000"/>
                  </a:schemeClr>
                </a:solidFill>
                <a:latin typeface="Arial"/>
                <a:cs typeface="Arial"/>
              </a:rPr>
              <a:t>wektorów, </a:t>
            </a:r>
            <a:r>
              <a:rPr sz="2000" spc="20" dirty="0">
                <a:solidFill>
                  <a:schemeClr val="tx1">
                    <a:lumMod val="75000"/>
                    <a:lumOff val="25000"/>
                  </a:schemeClr>
                </a:solidFill>
                <a:latin typeface="Arial"/>
                <a:cs typeface="Arial"/>
              </a:rPr>
              <a:t>do </a:t>
            </a:r>
            <a:r>
              <a:rPr sz="2000" spc="-5" dirty="0">
                <a:solidFill>
                  <a:schemeClr val="tx1">
                    <a:lumMod val="75000"/>
                    <a:lumOff val="25000"/>
                  </a:schemeClr>
                </a:solidFill>
                <a:latin typeface="Arial"/>
                <a:cs typeface="Arial"/>
              </a:rPr>
              <a:t>jądra </a:t>
            </a:r>
            <a:r>
              <a:rPr sz="2000" spc="-10" dirty="0">
                <a:solidFill>
                  <a:schemeClr val="tx1">
                    <a:lumMod val="75000"/>
                    <a:lumOff val="25000"/>
                  </a:schemeClr>
                </a:solidFill>
                <a:latin typeface="Arial"/>
                <a:cs typeface="Arial"/>
              </a:rPr>
              <a:t>komórkowego. </a:t>
            </a:r>
            <a:r>
              <a:rPr sz="2000" spc="15" dirty="0">
                <a:solidFill>
                  <a:schemeClr val="tx1">
                    <a:lumMod val="75000"/>
                    <a:lumOff val="25000"/>
                  </a:schemeClr>
                </a:solidFill>
                <a:latin typeface="Arial"/>
                <a:cs typeface="Arial"/>
              </a:rPr>
              <a:t>W  </a:t>
            </a:r>
            <a:r>
              <a:rPr sz="2000" spc="-5" dirty="0">
                <a:solidFill>
                  <a:schemeClr val="tx1">
                    <a:lumMod val="75000"/>
                    <a:lumOff val="25000"/>
                  </a:schemeClr>
                </a:solidFill>
                <a:latin typeface="Arial"/>
                <a:cs typeface="Arial"/>
              </a:rPr>
              <a:t>jądrze </a:t>
            </a:r>
            <a:r>
              <a:rPr sz="2000" spc="5" dirty="0">
                <a:solidFill>
                  <a:schemeClr val="tx1">
                    <a:lumMod val="75000"/>
                    <a:lumOff val="25000"/>
                  </a:schemeClr>
                </a:solidFill>
                <a:latin typeface="Arial"/>
                <a:cs typeface="Arial"/>
              </a:rPr>
              <a:t>ulega </a:t>
            </a:r>
            <a:r>
              <a:rPr sz="2000" spc="-15" dirty="0">
                <a:solidFill>
                  <a:schemeClr val="tx1">
                    <a:lumMod val="75000"/>
                    <a:lumOff val="25000"/>
                  </a:schemeClr>
                </a:solidFill>
                <a:latin typeface="Arial"/>
                <a:cs typeface="Arial"/>
              </a:rPr>
              <a:t>on </a:t>
            </a:r>
            <a:r>
              <a:rPr sz="2000" spc="-5" dirty="0">
                <a:solidFill>
                  <a:schemeClr val="tx1">
                    <a:lumMod val="75000"/>
                    <a:lumOff val="25000"/>
                  </a:schemeClr>
                </a:solidFill>
                <a:latin typeface="Arial"/>
                <a:cs typeface="Arial"/>
              </a:rPr>
              <a:t>transkrypcji </a:t>
            </a:r>
            <a:r>
              <a:rPr sz="2000" dirty="0">
                <a:solidFill>
                  <a:schemeClr val="tx1">
                    <a:lumMod val="75000"/>
                    <a:lumOff val="25000"/>
                  </a:schemeClr>
                </a:solidFill>
                <a:latin typeface="Arial"/>
                <a:cs typeface="Arial"/>
              </a:rPr>
              <a:t>przez enzymy </a:t>
            </a:r>
            <a:r>
              <a:rPr sz="2000" spc="-25" dirty="0">
                <a:solidFill>
                  <a:schemeClr val="tx1">
                    <a:lumMod val="75000"/>
                    <a:lumOff val="25000"/>
                  </a:schemeClr>
                </a:solidFill>
                <a:latin typeface="Arial"/>
                <a:cs typeface="Arial"/>
              </a:rPr>
              <a:t>jądrowe, </a:t>
            </a:r>
            <a:r>
              <a:rPr sz="2000" spc="10" dirty="0">
                <a:solidFill>
                  <a:schemeClr val="tx1">
                    <a:lumMod val="75000"/>
                    <a:lumOff val="25000"/>
                  </a:schemeClr>
                </a:solidFill>
                <a:latin typeface="Arial"/>
                <a:cs typeface="Arial"/>
              </a:rPr>
              <a:t>a </a:t>
            </a:r>
            <a:r>
              <a:rPr sz="2000" spc="5" dirty="0">
                <a:solidFill>
                  <a:schemeClr val="tx1">
                    <a:lumMod val="75000"/>
                    <a:lumOff val="25000"/>
                  </a:schemeClr>
                </a:solidFill>
                <a:latin typeface="Arial"/>
                <a:cs typeface="Arial"/>
              </a:rPr>
              <a:t>następnie </a:t>
            </a:r>
            <a:r>
              <a:rPr sz="2000" spc="-10" dirty="0">
                <a:solidFill>
                  <a:schemeClr val="tx1">
                    <a:lumMod val="75000"/>
                    <a:lumOff val="25000"/>
                  </a:schemeClr>
                </a:solidFill>
                <a:latin typeface="Arial"/>
                <a:cs typeface="Arial"/>
              </a:rPr>
              <a:t>jest  transporto-wany </a:t>
            </a:r>
            <a:r>
              <a:rPr sz="2000" spc="20" dirty="0">
                <a:solidFill>
                  <a:schemeClr val="tx1">
                    <a:lumMod val="75000"/>
                    <a:lumOff val="25000"/>
                  </a:schemeClr>
                </a:solidFill>
                <a:latin typeface="Arial"/>
                <a:cs typeface="Arial"/>
              </a:rPr>
              <a:t>do </a:t>
            </a:r>
            <a:r>
              <a:rPr sz="2000" spc="-15" dirty="0">
                <a:solidFill>
                  <a:schemeClr val="tx1">
                    <a:lumMod val="75000"/>
                    <a:lumOff val="25000"/>
                  </a:schemeClr>
                </a:solidFill>
                <a:latin typeface="Arial"/>
                <a:cs typeface="Arial"/>
              </a:rPr>
              <a:t>wnętrza </a:t>
            </a:r>
            <a:r>
              <a:rPr sz="2000" spc="5" dirty="0">
                <a:solidFill>
                  <a:schemeClr val="tx1">
                    <a:lumMod val="75000"/>
                    <a:lumOff val="25000"/>
                  </a:schemeClr>
                </a:solidFill>
                <a:latin typeface="Arial"/>
                <a:cs typeface="Arial"/>
              </a:rPr>
              <a:t>mitochondrium </a:t>
            </a:r>
            <a:r>
              <a:rPr sz="2000" spc="-5" dirty="0">
                <a:solidFill>
                  <a:schemeClr val="tx1">
                    <a:lumMod val="75000"/>
                    <a:lumOff val="25000"/>
                  </a:schemeClr>
                </a:solidFill>
                <a:latin typeface="Arial"/>
                <a:cs typeface="Arial"/>
              </a:rPr>
              <a:t>przez </a:t>
            </a:r>
            <a:r>
              <a:rPr sz="2000" dirty="0">
                <a:solidFill>
                  <a:schemeClr val="tx1">
                    <a:lumMod val="75000"/>
                    <a:lumOff val="25000"/>
                  </a:schemeClr>
                </a:solidFill>
                <a:latin typeface="Arial"/>
                <a:cs typeface="Arial"/>
              </a:rPr>
              <a:t>mitochondrialne peptydy  </a:t>
            </a:r>
            <a:r>
              <a:rPr sz="2000" spc="-20" dirty="0">
                <a:solidFill>
                  <a:schemeClr val="tx1">
                    <a:lumMod val="75000"/>
                    <a:lumOff val="25000"/>
                  </a:schemeClr>
                </a:solidFill>
                <a:latin typeface="Arial"/>
                <a:cs typeface="Arial"/>
              </a:rPr>
              <a:t>sygnałowe, </a:t>
            </a:r>
            <a:r>
              <a:rPr sz="2000" spc="5" dirty="0">
                <a:solidFill>
                  <a:schemeClr val="tx1">
                    <a:lumMod val="75000"/>
                    <a:lumOff val="25000"/>
                  </a:schemeClr>
                </a:solidFill>
                <a:latin typeface="Arial"/>
                <a:cs typeface="Arial"/>
              </a:rPr>
              <a:t>które uruchamiają </a:t>
            </a:r>
            <a:r>
              <a:rPr sz="2000" spc="-10" dirty="0">
                <a:solidFill>
                  <a:schemeClr val="tx1">
                    <a:lumMod val="75000"/>
                    <a:lumOff val="25000"/>
                  </a:schemeClr>
                </a:solidFill>
                <a:latin typeface="Arial"/>
                <a:cs typeface="Arial"/>
              </a:rPr>
              <a:t>fizjologiczny </a:t>
            </a:r>
            <a:r>
              <a:rPr sz="2000" spc="5" dirty="0">
                <a:solidFill>
                  <a:schemeClr val="tx1">
                    <a:lumMod val="75000"/>
                    <a:lumOff val="25000"/>
                  </a:schemeClr>
                </a:solidFill>
                <a:latin typeface="Arial"/>
                <a:cs typeface="Arial"/>
              </a:rPr>
              <a:t>mechanizm importu</a:t>
            </a:r>
            <a:r>
              <a:rPr sz="2000" spc="-20" dirty="0">
                <a:solidFill>
                  <a:schemeClr val="tx1">
                    <a:lumMod val="75000"/>
                    <a:lumOff val="25000"/>
                  </a:schemeClr>
                </a:solidFill>
                <a:latin typeface="Arial"/>
                <a:cs typeface="Arial"/>
              </a:rPr>
              <a:t> </a:t>
            </a:r>
            <a:r>
              <a:rPr sz="2000" spc="-10" dirty="0">
                <a:solidFill>
                  <a:schemeClr val="tx1">
                    <a:lumMod val="75000"/>
                    <a:lumOff val="25000"/>
                  </a:schemeClr>
                </a:solidFill>
                <a:latin typeface="Arial"/>
                <a:cs typeface="Arial"/>
              </a:rPr>
              <a:t>białek.</a:t>
            </a:r>
            <a:endParaRPr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597298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marR="5080">
              <a:lnSpc>
                <a:spcPct val="101299"/>
              </a:lnSpc>
            </a:pPr>
            <a:r>
              <a:rPr spc="10" dirty="0">
                <a:latin typeface="Century Gothic"/>
                <a:cs typeface="Century Gothic"/>
              </a:rPr>
              <a:t>Problemy pośredniej </a:t>
            </a:r>
            <a:r>
              <a:rPr dirty="0">
                <a:latin typeface="Century Gothic"/>
                <a:cs typeface="Century Gothic"/>
              </a:rPr>
              <a:t>terapii  </a:t>
            </a:r>
            <a:r>
              <a:rPr dirty="0"/>
              <a:t>mitochondrialnej</a:t>
            </a:r>
          </a:p>
        </p:txBody>
      </p:sp>
      <p:sp>
        <p:nvSpPr>
          <p:cNvPr id="3" name="object 3"/>
          <p:cNvSpPr txBox="1"/>
          <p:nvPr/>
        </p:nvSpPr>
        <p:spPr>
          <a:xfrm>
            <a:off x="1182636" y="2093544"/>
            <a:ext cx="8213725" cy="3757952"/>
          </a:xfrm>
          <a:prstGeom prst="rect">
            <a:avLst/>
          </a:prstGeom>
        </p:spPr>
        <p:txBody>
          <a:bodyPr vert="horz" wrap="square" lIns="0" tIns="0" rIns="0" bIns="0" rtlCol="0">
            <a:spAutoFit/>
          </a:bodyPr>
          <a:lstStyle/>
          <a:p>
            <a:pPr marL="12700" marR="366395">
              <a:lnSpc>
                <a:spcPct val="100600"/>
              </a:lnSpc>
            </a:pPr>
            <a:r>
              <a:rPr sz="2000" spc="-5" dirty="0">
                <a:solidFill>
                  <a:schemeClr val="tx1">
                    <a:lumMod val="75000"/>
                    <a:lumOff val="25000"/>
                  </a:schemeClr>
                </a:solidFill>
                <a:latin typeface="Arial"/>
                <a:cs typeface="Arial"/>
              </a:rPr>
              <a:t>Pośrednia </a:t>
            </a:r>
            <a:r>
              <a:rPr sz="2000" dirty="0">
                <a:solidFill>
                  <a:schemeClr val="tx1">
                    <a:lumMod val="75000"/>
                    <a:lumOff val="25000"/>
                  </a:schemeClr>
                </a:solidFill>
                <a:latin typeface="Arial"/>
                <a:cs typeface="Arial"/>
              </a:rPr>
              <a:t>mitochondrialna </a:t>
            </a:r>
            <a:r>
              <a:rPr sz="2000" spc="-10" dirty="0">
                <a:solidFill>
                  <a:schemeClr val="tx1">
                    <a:lumMod val="75000"/>
                    <a:lumOff val="25000"/>
                  </a:schemeClr>
                </a:solidFill>
                <a:latin typeface="Arial"/>
                <a:cs typeface="Arial"/>
              </a:rPr>
              <a:t>terapia </a:t>
            </a:r>
            <a:r>
              <a:rPr sz="2000" spc="-15" dirty="0">
                <a:solidFill>
                  <a:schemeClr val="tx1">
                    <a:lumMod val="75000"/>
                    <a:lumOff val="25000"/>
                  </a:schemeClr>
                </a:solidFill>
                <a:latin typeface="Arial"/>
                <a:cs typeface="Arial"/>
              </a:rPr>
              <a:t>genowa </a:t>
            </a:r>
            <a:r>
              <a:rPr sz="2000" spc="-5" dirty="0">
                <a:solidFill>
                  <a:schemeClr val="tx1">
                    <a:lumMod val="75000"/>
                    <a:lumOff val="25000"/>
                  </a:schemeClr>
                </a:solidFill>
                <a:latin typeface="Arial"/>
                <a:cs typeface="Arial"/>
              </a:rPr>
              <a:t>posiada </a:t>
            </a:r>
            <a:r>
              <a:rPr sz="2000" spc="-30" dirty="0">
                <a:solidFill>
                  <a:schemeClr val="tx1">
                    <a:lumMod val="75000"/>
                    <a:lumOff val="25000"/>
                  </a:schemeClr>
                </a:solidFill>
                <a:latin typeface="Arial"/>
                <a:cs typeface="Arial"/>
              </a:rPr>
              <a:t>wiele </a:t>
            </a:r>
            <a:r>
              <a:rPr sz="2000" dirty="0">
                <a:solidFill>
                  <a:schemeClr val="tx1">
                    <a:lumMod val="75000"/>
                    <a:lumOff val="25000"/>
                  </a:schemeClr>
                </a:solidFill>
                <a:latin typeface="Arial"/>
                <a:cs typeface="Arial"/>
              </a:rPr>
              <a:t>trudnych </a:t>
            </a:r>
            <a:r>
              <a:rPr sz="2000" spc="20" dirty="0">
                <a:solidFill>
                  <a:schemeClr val="tx1">
                    <a:lumMod val="75000"/>
                    <a:lumOff val="25000"/>
                  </a:schemeClr>
                </a:solidFill>
                <a:latin typeface="Arial"/>
                <a:cs typeface="Arial"/>
              </a:rPr>
              <a:t>do  </a:t>
            </a:r>
            <a:r>
              <a:rPr sz="2000" spc="-5" dirty="0">
                <a:solidFill>
                  <a:schemeClr val="tx1">
                    <a:lumMod val="75000"/>
                    <a:lumOff val="25000"/>
                  </a:schemeClr>
                </a:solidFill>
                <a:latin typeface="Arial"/>
                <a:cs typeface="Arial"/>
              </a:rPr>
              <a:t>pokonania </a:t>
            </a:r>
            <a:r>
              <a:rPr sz="2000" spc="-20" dirty="0">
                <a:solidFill>
                  <a:schemeClr val="tx1">
                    <a:lumMod val="75000"/>
                    <a:lumOff val="25000"/>
                  </a:schemeClr>
                </a:solidFill>
                <a:latin typeface="Arial"/>
                <a:cs typeface="Arial"/>
              </a:rPr>
              <a:t>problemów, </a:t>
            </a:r>
            <a:r>
              <a:rPr sz="2000" spc="5" dirty="0">
                <a:solidFill>
                  <a:schemeClr val="tx1">
                    <a:lumMod val="75000"/>
                    <a:lumOff val="25000"/>
                  </a:schemeClr>
                </a:solidFill>
                <a:latin typeface="Arial"/>
                <a:cs typeface="Arial"/>
              </a:rPr>
              <a:t>które </a:t>
            </a:r>
            <a:r>
              <a:rPr sz="2000" spc="15" dirty="0">
                <a:solidFill>
                  <a:schemeClr val="tx1">
                    <a:lumMod val="75000"/>
                    <a:lumOff val="25000"/>
                  </a:schemeClr>
                </a:solidFill>
                <a:latin typeface="Arial"/>
                <a:cs typeface="Arial"/>
              </a:rPr>
              <a:t>mogą </a:t>
            </a:r>
            <a:r>
              <a:rPr sz="2000" spc="-25" dirty="0">
                <a:solidFill>
                  <a:schemeClr val="tx1">
                    <a:lumMod val="75000"/>
                    <a:lumOff val="25000"/>
                  </a:schemeClr>
                </a:solidFill>
                <a:latin typeface="Arial"/>
                <a:cs typeface="Arial"/>
              </a:rPr>
              <a:t>dyskwalifikować </a:t>
            </a:r>
            <a:r>
              <a:rPr sz="2000" spc="10" dirty="0">
                <a:solidFill>
                  <a:schemeClr val="tx1">
                    <a:lumMod val="75000"/>
                    <a:lumOff val="25000"/>
                  </a:schemeClr>
                </a:solidFill>
                <a:latin typeface="Arial"/>
                <a:cs typeface="Arial"/>
              </a:rPr>
              <a:t>tę </a:t>
            </a:r>
            <a:r>
              <a:rPr sz="2000" spc="-5" dirty="0">
                <a:solidFill>
                  <a:schemeClr val="tx1">
                    <a:lumMod val="75000"/>
                    <a:lumOff val="25000"/>
                  </a:schemeClr>
                </a:solidFill>
                <a:latin typeface="Arial"/>
                <a:cs typeface="Arial"/>
              </a:rPr>
              <a:t>strategię </a:t>
            </a:r>
            <a:r>
              <a:rPr sz="2000" spc="-10" dirty="0">
                <a:solidFill>
                  <a:schemeClr val="tx1">
                    <a:lumMod val="75000"/>
                    <a:lumOff val="25000"/>
                  </a:schemeClr>
                </a:solidFill>
                <a:latin typeface="Arial"/>
                <a:cs typeface="Arial"/>
              </a:rPr>
              <a:t>jako  </a:t>
            </a:r>
            <a:r>
              <a:rPr sz="2000" spc="-5" dirty="0">
                <a:solidFill>
                  <a:schemeClr val="tx1">
                    <a:lumMod val="75000"/>
                    <a:lumOff val="25000"/>
                  </a:schemeClr>
                </a:solidFill>
                <a:latin typeface="Arial"/>
                <a:cs typeface="Arial"/>
              </a:rPr>
              <a:t>potencjalne </a:t>
            </a:r>
            <a:r>
              <a:rPr sz="2000" spc="-20" dirty="0">
                <a:solidFill>
                  <a:schemeClr val="tx1">
                    <a:lumMod val="75000"/>
                    <a:lumOff val="25000"/>
                  </a:schemeClr>
                </a:solidFill>
                <a:latin typeface="Arial"/>
                <a:cs typeface="Arial"/>
              </a:rPr>
              <a:t>rozwiązanie </a:t>
            </a:r>
            <a:r>
              <a:rPr sz="2000" spc="-10" dirty="0">
                <a:solidFill>
                  <a:schemeClr val="tx1">
                    <a:lumMod val="75000"/>
                    <a:lumOff val="25000"/>
                  </a:schemeClr>
                </a:solidFill>
                <a:latin typeface="Arial"/>
                <a:cs typeface="Arial"/>
              </a:rPr>
              <a:t>terapeutyczne. </a:t>
            </a:r>
            <a:r>
              <a:rPr sz="2000" spc="15" dirty="0">
                <a:solidFill>
                  <a:schemeClr val="tx1">
                    <a:lumMod val="75000"/>
                    <a:lumOff val="25000"/>
                  </a:schemeClr>
                </a:solidFill>
                <a:latin typeface="Arial"/>
                <a:cs typeface="Arial"/>
              </a:rPr>
              <a:t>Są </a:t>
            </a:r>
            <a:r>
              <a:rPr sz="2000" spc="10" dirty="0">
                <a:solidFill>
                  <a:schemeClr val="tx1">
                    <a:lumMod val="75000"/>
                    <a:lumOff val="25000"/>
                  </a:schemeClr>
                </a:solidFill>
                <a:latin typeface="Arial"/>
                <a:cs typeface="Arial"/>
              </a:rPr>
              <a:t>to </a:t>
            </a:r>
            <a:r>
              <a:rPr sz="2000" spc="5" dirty="0">
                <a:solidFill>
                  <a:schemeClr val="tx1">
                    <a:lumMod val="75000"/>
                    <a:lumOff val="25000"/>
                  </a:schemeClr>
                </a:solidFill>
                <a:latin typeface="Arial"/>
                <a:cs typeface="Arial"/>
              </a:rPr>
              <a:t>między</a:t>
            </a:r>
            <a:r>
              <a:rPr sz="2000" spc="110" dirty="0">
                <a:solidFill>
                  <a:schemeClr val="tx1">
                    <a:lumMod val="75000"/>
                    <a:lumOff val="25000"/>
                  </a:schemeClr>
                </a:solidFill>
                <a:latin typeface="Arial"/>
                <a:cs typeface="Arial"/>
              </a:rPr>
              <a:t> </a:t>
            </a:r>
            <a:r>
              <a:rPr sz="2000" dirty="0">
                <a:solidFill>
                  <a:schemeClr val="tx1">
                    <a:lumMod val="75000"/>
                    <a:lumOff val="25000"/>
                  </a:schemeClr>
                </a:solidFill>
                <a:latin typeface="Arial"/>
                <a:cs typeface="Arial"/>
              </a:rPr>
              <a:t>innymi:</a:t>
            </a:r>
          </a:p>
          <a:p>
            <a:pPr>
              <a:lnSpc>
                <a:spcPct val="100000"/>
              </a:lnSpc>
            </a:pPr>
            <a:endParaRPr sz="2000" dirty="0">
              <a:solidFill>
                <a:schemeClr val="tx1">
                  <a:lumMod val="75000"/>
                  <a:lumOff val="25000"/>
                </a:schemeClr>
              </a:solidFill>
              <a:latin typeface="Times New Roman"/>
              <a:cs typeface="Times New Roman"/>
            </a:endParaRPr>
          </a:p>
          <a:p>
            <a:pPr>
              <a:lnSpc>
                <a:spcPct val="100000"/>
              </a:lnSpc>
              <a:spcBef>
                <a:spcPts val="8"/>
              </a:spcBef>
            </a:pPr>
            <a:endParaRPr sz="1800" dirty="0">
              <a:solidFill>
                <a:schemeClr val="tx1">
                  <a:lumMod val="75000"/>
                  <a:lumOff val="25000"/>
                </a:schemeClr>
              </a:solidFill>
              <a:latin typeface="Times New Roman"/>
              <a:cs typeface="Times New Roman"/>
            </a:endParaRPr>
          </a:p>
          <a:p>
            <a:pPr marL="12700">
              <a:lnSpc>
                <a:spcPct val="100000"/>
              </a:lnSpc>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spc="5" dirty="0">
                <a:solidFill>
                  <a:schemeClr val="tx1">
                    <a:lumMod val="75000"/>
                    <a:lumOff val="25000"/>
                  </a:schemeClr>
                </a:solidFill>
                <a:latin typeface="Arial"/>
                <a:cs typeface="Arial"/>
              </a:rPr>
              <a:t>różnica </a:t>
            </a:r>
            <a:r>
              <a:rPr sz="2000" spc="-15" dirty="0">
                <a:solidFill>
                  <a:schemeClr val="tx1">
                    <a:lumMod val="75000"/>
                    <a:lumOff val="25000"/>
                  </a:schemeClr>
                </a:solidFill>
                <a:latin typeface="Arial"/>
                <a:cs typeface="Arial"/>
              </a:rPr>
              <a:t>kodowania </a:t>
            </a:r>
            <a:r>
              <a:rPr sz="2000" spc="5" dirty="0">
                <a:solidFill>
                  <a:schemeClr val="tx1">
                    <a:lumMod val="75000"/>
                    <a:lumOff val="25000"/>
                  </a:schemeClr>
                </a:solidFill>
                <a:latin typeface="Arial"/>
                <a:cs typeface="Arial"/>
              </a:rPr>
              <a:t>mt-DNA </a:t>
            </a:r>
            <a:r>
              <a:rPr sz="2000" spc="10" dirty="0">
                <a:solidFill>
                  <a:schemeClr val="tx1">
                    <a:lumMod val="75000"/>
                    <a:lumOff val="25000"/>
                  </a:schemeClr>
                </a:solidFill>
                <a:latin typeface="Arial"/>
                <a:cs typeface="Arial"/>
              </a:rPr>
              <a:t>w </a:t>
            </a:r>
            <a:r>
              <a:rPr sz="2000" spc="-10" dirty="0">
                <a:solidFill>
                  <a:schemeClr val="tx1">
                    <a:lumMod val="75000"/>
                    <a:lumOff val="25000"/>
                  </a:schemeClr>
                </a:solidFill>
                <a:latin typeface="Arial"/>
                <a:cs typeface="Arial"/>
              </a:rPr>
              <a:t>porównaniu </a:t>
            </a:r>
            <a:r>
              <a:rPr sz="2000" spc="5" dirty="0">
                <a:solidFill>
                  <a:schemeClr val="tx1">
                    <a:lumMod val="75000"/>
                    <a:lumOff val="25000"/>
                  </a:schemeClr>
                </a:solidFill>
                <a:latin typeface="Arial"/>
                <a:cs typeface="Arial"/>
              </a:rPr>
              <a:t>z </a:t>
            </a:r>
            <a:r>
              <a:rPr sz="2000" spc="-5" dirty="0">
                <a:solidFill>
                  <a:schemeClr val="tx1">
                    <a:lumMod val="75000"/>
                    <a:lumOff val="25000"/>
                  </a:schemeClr>
                </a:solidFill>
                <a:latin typeface="Arial"/>
                <a:cs typeface="Arial"/>
              </a:rPr>
              <a:t>kodem</a:t>
            </a:r>
            <a:r>
              <a:rPr sz="2000" spc="-110" dirty="0">
                <a:solidFill>
                  <a:schemeClr val="tx1">
                    <a:lumMod val="75000"/>
                    <a:lumOff val="25000"/>
                  </a:schemeClr>
                </a:solidFill>
                <a:latin typeface="Arial"/>
                <a:cs typeface="Arial"/>
              </a:rPr>
              <a:t> </a:t>
            </a:r>
            <a:r>
              <a:rPr sz="2000" spc="-10" dirty="0">
                <a:solidFill>
                  <a:schemeClr val="tx1">
                    <a:lumMod val="75000"/>
                    <a:lumOff val="25000"/>
                  </a:schemeClr>
                </a:solidFill>
                <a:latin typeface="Arial"/>
                <a:cs typeface="Arial"/>
              </a:rPr>
              <a:t>uniwersalnym,</a:t>
            </a:r>
            <a:endParaRPr sz="2000" dirty="0">
              <a:solidFill>
                <a:schemeClr val="tx1">
                  <a:lumMod val="75000"/>
                  <a:lumOff val="25000"/>
                </a:schemeClr>
              </a:solidFill>
              <a:latin typeface="Arial"/>
              <a:cs typeface="Arial"/>
            </a:endParaRPr>
          </a:p>
          <a:p>
            <a:pPr marL="360045" marR="278130" indent="-347980">
              <a:lnSpc>
                <a:spcPct val="100699"/>
              </a:lnSpc>
              <a:spcBef>
                <a:spcPts val="969"/>
              </a:spcBef>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dirty="0">
                <a:solidFill>
                  <a:schemeClr val="tx1">
                    <a:lumMod val="75000"/>
                    <a:lumOff val="25000"/>
                  </a:schemeClr>
                </a:solidFill>
                <a:latin typeface="Arial"/>
                <a:cs typeface="Arial"/>
              </a:rPr>
              <a:t>silna </a:t>
            </a:r>
            <a:r>
              <a:rPr sz="2000" spc="-20" dirty="0">
                <a:solidFill>
                  <a:schemeClr val="tx1">
                    <a:lumMod val="75000"/>
                    <a:lumOff val="25000"/>
                  </a:schemeClr>
                </a:solidFill>
                <a:latin typeface="Arial"/>
                <a:cs typeface="Arial"/>
              </a:rPr>
              <a:t>hydrofobowość </a:t>
            </a:r>
            <a:r>
              <a:rPr sz="2000" spc="-10" dirty="0">
                <a:solidFill>
                  <a:schemeClr val="tx1">
                    <a:lumMod val="75000"/>
                    <a:lumOff val="25000"/>
                  </a:schemeClr>
                </a:solidFill>
                <a:latin typeface="Arial"/>
                <a:cs typeface="Arial"/>
              </a:rPr>
              <a:t>białek </a:t>
            </a:r>
            <a:r>
              <a:rPr sz="2000" spc="5" dirty="0">
                <a:solidFill>
                  <a:schemeClr val="tx1">
                    <a:lumMod val="75000"/>
                    <a:lumOff val="25000"/>
                  </a:schemeClr>
                </a:solidFill>
                <a:latin typeface="Arial"/>
                <a:cs typeface="Arial"/>
              </a:rPr>
              <a:t>łańcucha </a:t>
            </a:r>
            <a:r>
              <a:rPr sz="2000" spc="-10" dirty="0">
                <a:solidFill>
                  <a:schemeClr val="tx1">
                    <a:lumMod val="75000"/>
                    <a:lumOff val="25000"/>
                  </a:schemeClr>
                </a:solidFill>
                <a:latin typeface="Arial"/>
                <a:cs typeface="Arial"/>
              </a:rPr>
              <a:t>oddechowego, </a:t>
            </a:r>
            <a:r>
              <a:rPr sz="2000" spc="5" dirty="0">
                <a:solidFill>
                  <a:schemeClr val="tx1">
                    <a:lumMod val="75000"/>
                    <a:lumOff val="25000"/>
                  </a:schemeClr>
                </a:solidFill>
                <a:latin typeface="Arial"/>
                <a:cs typeface="Arial"/>
              </a:rPr>
              <a:t>która</a:t>
            </a:r>
            <a:r>
              <a:rPr sz="2000" spc="160" dirty="0">
                <a:solidFill>
                  <a:schemeClr val="tx1">
                    <a:lumMod val="75000"/>
                    <a:lumOff val="25000"/>
                  </a:schemeClr>
                </a:solidFill>
                <a:latin typeface="Arial"/>
                <a:cs typeface="Arial"/>
              </a:rPr>
              <a:t> </a:t>
            </a:r>
            <a:r>
              <a:rPr sz="2000" spc="5" dirty="0">
                <a:solidFill>
                  <a:schemeClr val="tx1">
                    <a:lumMod val="75000"/>
                    <a:lumOff val="25000"/>
                  </a:schemeClr>
                </a:solidFill>
                <a:latin typeface="Arial"/>
                <a:cs typeface="Arial"/>
              </a:rPr>
              <a:t>nie</a:t>
            </a:r>
            <a:r>
              <a:rPr sz="2000" spc="-20" dirty="0">
                <a:solidFill>
                  <a:schemeClr val="tx1">
                    <a:lumMod val="75000"/>
                    <a:lumOff val="25000"/>
                  </a:schemeClr>
                </a:solidFill>
                <a:latin typeface="Arial"/>
                <a:cs typeface="Arial"/>
              </a:rPr>
              <a:t> </a:t>
            </a:r>
            <a:r>
              <a:rPr sz="2000" spc="-10" dirty="0">
                <a:solidFill>
                  <a:schemeClr val="tx1">
                    <a:lumMod val="75000"/>
                    <a:lumOff val="25000"/>
                  </a:schemeClr>
                </a:solidFill>
                <a:latin typeface="Arial"/>
                <a:cs typeface="Arial"/>
              </a:rPr>
              <a:t>jest </a:t>
            </a:r>
            <a:r>
              <a:rPr sz="2000" spc="5" dirty="0">
                <a:solidFill>
                  <a:schemeClr val="tx1">
                    <a:lumMod val="75000"/>
                    <a:lumOff val="25000"/>
                  </a:schemeClr>
                </a:solidFill>
                <a:latin typeface="Arial"/>
                <a:cs typeface="Arial"/>
              </a:rPr>
              <a:t> </a:t>
            </a:r>
            <a:r>
              <a:rPr sz="2000" spc="-5" dirty="0">
                <a:solidFill>
                  <a:schemeClr val="tx1">
                    <a:lumMod val="75000"/>
                    <a:lumOff val="25000"/>
                  </a:schemeClr>
                </a:solidFill>
                <a:latin typeface="Arial"/>
                <a:cs typeface="Arial"/>
              </a:rPr>
              <a:t>spotykana </a:t>
            </a:r>
            <a:r>
              <a:rPr sz="2000" spc="10" dirty="0">
                <a:solidFill>
                  <a:schemeClr val="tx1">
                    <a:lumMod val="75000"/>
                    <a:lumOff val="25000"/>
                  </a:schemeClr>
                </a:solidFill>
                <a:latin typeface="Arial"/>
                <a:cs typeface="Arial"/>
              </a:rPr>
              <a:t>w </a:t>
            </a:r>
            <a:r>
              <a:rPr sz="2000" spc="-10" dirty="0">
                <a:solidFill>
                  <a:schemeClr val="tx1">
                    <a:lumMod val="75000"/>
                    <a:lumOff val="25000"/>
                  </a:schemeClr>
                </a:solidFill>
                <a:latin typeface="Arial"/>
                <a:cs typeface="Arial"/>
              </a:rPr>
              <a:t>białkach </a:t>
            </a:r>
            <a:r>
              <a:rPr sz="2000" spc="-20" dirty="0">
                <a:solidFill>
                  <a:schemeClr val="tx1">
                    <a:lumMod val="75000"/>
                    <a:lumOff val="25000"/>
                  </a:schemeClr>
                </a:solidFill>
                <a:latin typeface="Arial"/>
                <a:cs typeface="Arial"/>
              </a:rPr>
              <a:t>cytozolowych, </a:t>
            </a:r>
            <a:r>
              <a:rPr sz="2000" spc="5" dirty="0">
                <a:solidFill>
                  <a:schemeClr val="tx1">
                    <a:lumMod val="75000"/>
                    <a:lumOff val="25000"/>
                  </a:schemeClr>
                </a:solidFill>
                <a:latin typeface="Arial"/>
                <a:cs typeface="Arial"/>
              </a:rPr>
              <a:t>co </a:t>
            </a:r>
            <a:r>
              <a:rPr sz="2000" spc="-15" dirty="0">
                <a:solidFill>
                  <a:schemeClr val="tx1">
                    <a:lumMod val="75000"/>
                    <a:lumOff val="25000"/>
                  </a:schemeClr>
                </a:solidFill>
                <a:latin typeface="Arial"/>
                <a:cs typeface="Arial"/>
              </a:rPr>
              <a:t>stwarza </a:t>
            </a:r>
            <a:r>
              <a:rPr sz="2000" spc="-5" dirty="0">
                <a:solidFill>
                  <a:schemeClr val="tx1">
                    <a:lumMod val="75000"/>
                    <a:lumOff val="25000"/>
                  </a:schemeClr>
                </a:solidFill>
                <a:latin typeface="Arial"/>
                <a:cs typeface="Arial"/>
              </a:rPr>
              <a:t>problem </a:t>
            </a:r>
            <a:r>
              <a:rPr sz="2000" dirty="0">
                <a:solidFill>
                  <a:schemeClr val="tx1">
                    <a:lumMod val="75000"/>
                    <a:lumOff val="25000"/>
                  </a:schemeClr>
                </a:solidFill>
                <a:latin typeface="Arial"/>
                <a:cs typeface="Arial"/>
              </a:rPr>
              <a:t>transportu  polipeptydów </a:t>
            </a:r>
            <a:r>
              <a:rPr sz="2000" spc="20" dirty="0">
                <a:solidFill>
                  <a:schemeClr val="tx1">
                    <a:lumMod val="75000"/>
                    <a:lumOff val="25000"/>
                  </a:schemeClr>
                </a:solidFill>
                <a:latin typeface="Arial"/>
                <a:cs typeface="Arial"/>
              </a:rPr>
              <a:t>do</a:t>
            </a:r>
            <a:r>
              <a:rPr sz="2000" spc="-114" dirty="0">
                <a:solidFill>
                  <a:schemeClr val="tx1">
                    <a:lumMod val="75000"/>
                    <a:lumOff val="25000"/>
                  </a:schemeClr>
                </a:solidFill>
                <a:latin typeface="Arial"/>
                <a:cs typeface="Arial"/>
              </a:rPr>
              <a:t> </a:t>
            </a:r>
            <a:r>
              <a:rPr sz="2000" spc="-10" dirty="0">
                <a:solidFill>
                  <a:schemeClr val="tx1">
                    <a:lumMod val="75000"/>
                    <a:lumOff val="25000"/>
                  </a:schemeClr>
                </a:solidFill>
                <a:latin typeface="Arial"/>
                <a:cs typeface="Arial"/>
              </a:rPr>
              <a:t>mitochondriów,</a:t>
            </a:r>
            <a:endParaRPr sz="2000" dirty="0">
              <a:solidFill>
                <a:schemeClr val="tx1">
                  <a:lumMod val="75000"/>
                  <a:lumOff val="25000"/>
                </a:schemeClr>
              </a:solidFill>
              <a:latin typeface="Arial"/>
              <a:cs typeface="Arial"/>
            </a:endParaRPr>
          </a:p>
          <a:p>
            <a:pPr marL="12700">
              <a:lnSpc>
                <a:spcPct val="100000"/>
              </a:lnSpc>
              <a:spcBef>
                <a:spcPts val="990"/>
              </a:spcBef>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spc="-15" dirty="0">
                <a:solidFill>
                  <a:schemeClr val="tx1">
                    <a:lumMod val="75000"/>
                    <a:lumOff val="25000"/>
                  </a:schemeClr>
                </a:solidFill>
                <a:latin typeface="Arial"/>
                <a:cs typeface="Arial"/>
              </a:rPr>
              <a:t>większość </a:t>
            </a:r>
            <a:r>
              <a:rPr sz="2000" spc="5" dirty="0">
                <a:solidFill>
                  <a:schemeClr val="tx1">
                    <a:lumMod val="75000"/>
                    <a:lumOff val="25000"/>
                  </a:schemeClr>
                </a:solidFill>
                <a:latin typeface="Arial"/>
                <a:cs typeface="Arial"/>
              </a:rPr>
              <a:t>mutacji mt-DNA </a:t>
            </a:r>
            <a:r>
              <a:rPr sz="2000" dirty="0">
                <a:solidFill>
                  <a:schemeClr val="tx1">
                    <a:lumMod val="75000"/>
                    <a:lumOff val="25000"/>
                  </a:schemeClr>
                </a:solidFill>
                <a:latin typeface="Arial"/>
                <a:cs typeface="Arial"/>
              </a:rPr>
              <a:t>zachodzi </a:t>
            </a:r>
            <a:r>
              <a:rPr sz="2000" spc="10" dirty="0">
                <a:solidFill>
                  <a:schemeClr val="tx1">
                    <a:lumMod val="75000"/>
                    <a:lumOff val="25000"/>
                  </a:schemeClr>
                </a:solidFill>
                <a:latin typeface="Arial"/>
                <a:cs typeface="Arial"/>
              </a:rPr>
              <a:t>w </a:t>
            </a:r>
            <a:r>
              <a:rPr sz="2000" spc="-5" dirty="0">
                <a:solidFill>
                  <a:schemeClr val="tx1">
                    <a:lumMod val="75000"/>
                    <a:lumOff val="25000"/>
                  </a:schemeClr>
                </a:solidFill>
                <a:latin typeface="Arial"/>
                <a:cs typeface="Arial"/>
              </a:rPr>
              <a:t>obszarze </a:t>
            </a:r>
            <a:r>
              <a:rPr sz="2000" spc="-10" dirty="0">
                <a:solidFill>
                  <a:schemeClr val="tx1">
                    <a:lumMod val="75000"/>
                    <a:lumOff val="25000"/>
                  </a:schemeClr>
                </a:solidFill>
                <a:latin typeface="Arial"/>
                <a:cs typeface="Arial"/>
              </a:rPr>
              <a:t>kodującym</a:t>
            </a:r>
            <a:r>
              <a:rPr sz="2000" spc="-35" dirty="0">
                <a:solidFill>
                  <a:schemeClr val="tx1">
                    <a:lumMod val="75000"/>
                    <a:lumOff val="25000"/>
                  </a:schemeClr>
                </a:solidFill>
                <a:latin typeface="Arial"/>
                <a:cs typeface="Arial"/>
              </a:rPr>
              <a:t> </a:t>
            </a:r>
            <a:r>
              <a:rPr sz="2000" spc="10" dirty="0">
                <a:solidFill>
                  <a:schemeClr val="tx1">
                    <a:lumMod val="75000"/>
                    <a:lumOff val="25000"/>
                  </a:schemeClr>
                </a:solidFill>
                <a:latin typeface="Arial"/>
                <a:cs typeface="Arial"/>
              </a:rPr>
              <a:t>mt-tRNA.</a:t>
            </a:r>
            <a:endParaRPr sz="2000" dirty="0">
              <a:solidFill>
                <a:schemeClr val="tx1">
                  <a:lumMod val="75000"/>
                  <a:lumOff val="25000"/>
                </a:schemeClr>
              </a:solidFill>
              <a:latin typeface="Arial"/>
              <a:cs typeface="Arial"/>
            </a:endParaRPr>
          </a:p>
          <a:p>
            <a:pPr marL="12700">
              <a:lnSpc>
                <a:spcPct val="100000"/>
              </a:lnSpc>
              <a:spcBef>
                <a:spcPts val="990"/>
              </a:spcBef>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dirty="0">
                <a:solidFill>
                  <a:schemeClr val="tx1">
                    <a:lumMod val="75000"/>
                    <a:lumOff val="25000"/>
                  </a:schemeClr>
                </a:solidFill>
                <a:latin typeface="Arial"/>
                <a:cs typeface="Arial"/>
              </a:rPr>
              <a:t>problemy</a:t>
            </a:r>
            <a:r>
              <a:rPr sz="2000" spc="-60" dirty="0">
                <a:solidFill>
                  <a:schemeClr val="tx1">
                    <a:lumMod val="75000"/>
                    <a:lumOff val="25000"/>
                  </a:schemeClr>
                </a:solidFill>
                <a:latin typeface="Arial"/>
                <a:cs typeface="Arial"/>
              </a:rPr>
              <a:t> </a:t>
            </a:r>
            <a:r>
              <a:rPr sz="2000" spc="-15" dirty="0">
                <a:solidFill>
                  <a:schemeClr val="tx1">
                    <a:lumMod val="75000"/>
                    <a:lumOff val="25000"/>
                  </a:schemeClr>
                </a:solidFill>
                <a:latin typeface="Arial"/>
                <a:cs typeface="Arial"/>
              </a:rPr>
              <a:t>rodzicielstwa</a:t>
            </a:r>
            <a:endParaRPr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3184521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marR="5080">
              <a:lnSpc>
                <a:spcPct val="101299"/>
              </a:lnSpc>
            </a:pPr>
            <a:r>
              <a:rPr spc="10" dirty="0">
                <a:latin typeface="Century Gothic"/>
                <a:cs typeface="Century Gothic"/>
              </a:rPr>
              <a:t>Bezpośrednia </a:t>
            </a:r>
            <a:r>
              <a:rPr dirty="0">
                <a:latin typeface="Century Gothic"/>
                <a:cs typeface="Century Gothic"/>
              </a:rPr>
              <a:t>mitochondrialna  </a:t>
            </a:r>
            <a:r>
              <a:rPr dirty="0"/>
              <a:t>terapia</a:t>
            </a:r>
            <a:r>
              <a:rPr spc="130" dirty="0"/>
              <a:t> </a:t>
            </a:r>
            <a:r>
              <a:rPr spc="10" dirty="0"/>
              <a:t>genowa</a:t>
            </a:r>
          </a:p>
        </p:txBody>
      </p:sp>
      <p:sp>
        <p:nvSpPr>
          <p:cNvPr id="3" name="object 3"/>
          <p:cNvSpPr txBox="1"/>
          <p:nvPr/>
        </p:nvSpPr>
        <p:spPr>
          <a:xfrm>
            <a:off x="1182636" y="2098116"/>
            <a:ext cx="8798560" cy="3031599"/>
          </a:xfrm>
          <a:prstGeom prst="rect">
            <a:avLst/>
          </a:prstGeom>
        </p:spPr>
        <p:txBody>
          <a:bodyPr vert="horz" wrap="square" lIns="0" tIns="0" rIns="0" bIns="0" rtlCol="0">
            <a:spAutoFit/>
          </a:bodyPr>
          <a:lstStyle/>
          <a:p>
            <a:pPr marL="12700" marR="200025">
              <a:lnSpc>
                <a:spcPct val="90100"/>
              </a:lnSpc>
            </a:pPr>
            <a:r>
              <a:rPr sz="2000" dirty="0">
                <a:solidFill>
                  <a:schemeClr val="tx1">
                    <a:lumMod val="75000"/>
                    <a:lumOff val="25000"/>
                  </a:schemeClr>
                </a:solidFill>
                <a:latin typeface="Arial"/>
                <a:cs typeface="Arial"/>
              </a:rPr>
              <a:t>Bezpośrednia mitochondrialna </a:t>
            </a:r>
            <a:r>
              <a:rPr sz="2000" spc="-10" dirty="0">
                <a:solidFill>
                  <a:schemeClr val="tx1">
                    <a:lumMod val="75000"/>
                    <a:lumOff val="25000"/>
                  </a:schemeClr>
                </a:solidFill>
                <a:latin typeface="Arial"/>
                <a:cs typeface="Arial"/>
              </a:rPr>
              <a:t>terapia </a:t>
            </a:r>
            <a:r>
              <a:rPr sz="2000" spc="-15" dirty="0">
                <a:solidFill>
                  <a:schemeClr val="tx1">
                    <a:lumMod val="75000"/>
                    <a:lumOff val="25000"/>
                  </a:schemeClr>
                </a:solidFill>
                <a:latin typeface="Arial"/>
                <a:cs typeface="Arial"/>
              </a:rPr>
              <a:t>genowa </a:t>
            </a:r>
            <a:r>
              <a:rPr sz="2000" spc="-10" dirty="0">
                <a:solidFill>
                  <a:schemeClr val="tx1">
                    <a:lumMod val="75000"/>
                    <a:lumOff val="25000"/>
                  </a:schemeClr>
                </a:solidFill>
                <a:latin typeface="Arial"/>
                <a:cs typeface="Arial"/>
              </a:rPr>
              <a:t>umożliwia </a:t>
            </a:r>
            <a:r>
              <a:rPr sz="2000" spc="-20" dirty="0">
                <a:solidFill>
                  <a:schemeClr val="tx1">
                    <a:lumMod val="75000"/>
                    <a:lumOff val="25000"/>
                  </a:schemeClr>
                </a:solidFill>
                <a:latin typeface="Arial"/>
                <a:cs typeface="Arial"/>
              </a:rPr>
              <a:t>korygowanie  </a:t>
            </a:r>
            <a:r>
              <a:rPr sz="2000" spc="5" dirty="0">
                <a:solidFill>
                  <a:schemeClr val="tx1">
                    <a:lumMod val="75000"/>
                    <a:lumOff val="25000"/>
                  </a:schemeClr>
                </a:solidFill>
                <a:latin typeface="Arial"/>
                <a:cs typeface="Arial"/>
              </a:rPr>
              <a:t>mutacji </a:t>
            </a:r>
            <a:r>
              <a:rPr sz="2000" dirty="0">
                <a:solidFill>
                  <a:schemeClr val="tx1">
                    <a:lumMod val="75000"/>
                    <a:lumOff val="25000"/>
                  </a:schemeClr>
                </a:solidFill>
                <a:latin typeface="Arial"/>
                <a:cs typeface="Arial"/>
              </a:rPr>
              <a:t>bezpośrednio </a:t>
            </a:r>
            <a:r>
              <a:rPr sz="2000" spc="10" dirty="0">
                <a:solidFill>
                  <a:schemeClr val="tx1">
                    <a:lumMod val="75000"/>
                    <a:lumOff val="25000"/>
                  </a:schemeClr>
                </a:solidFill>
                <a:latin typeface="Arial"/>
                <a:cs typeface="Arial"/>
              </a:rPr>
              <a:t>w </a:t>
            </a:r>
            <a:r>
              <a:rPr sz="2000" spc="5" dirty="0">
                <a:solidFill>
                  <a:schemeClr val="tx1">
                    <a:lumMod val="75000"/>
                    <a:lumOff val="25000"/>
                  </a:schemeClr>
                </a:solidFill>
                <a:latin typeface="Arial"/>
                <a:cs typeface="Arial"/>
              </a:rPr>
              <a:t>mt-DNA </a:t>
            </a:r>
            <a:r>
              <a:rPr sz="2000" spc="-10" dirty="0">
                <a:solidFill>
                  <a:schemeClr val="tx1">
                    <a:lumMod val="75000"/>
                    <a:lumOff val="25000"/>
                  </a:schemeClr>
                </a:solidFill>
                <a:latin typeface="Arial"/>
                <a:cs typeface="Arial"/>
              </a:rPr>
              <a:t>(Rys.2). </a:t>
            </a:r>
            <a:r>
              <a:rPr sz="2000" dirty="0">
                <a:solidFill>
                  <a:schemeClr val="tx1">
                    <a:lumMod val="75000"/>
                    <a:lumOff val="25000"/>
                  </a:schemeClr>
                </a:solidFill>
                <a:latin typeface="Arial"/>
                <a:cs typeface="Arial"/>
              </a:rPr>
              <a:t>Istnieją </a:t>
            </a:r>
            <a:r>
              <a:rPr sz="2000" spc="-15" dirty="0">
                <a:solidFill>
                  <a:schemeClr val="tx1">
                    <a:lumMod val="75000"/>
                    <a:lumOff val="25000"/>
                  </a:schemeClr>
                </a:solidFill>
                <a:latin typeface="Arial"/>
                <a:cs typeface="Arial"/>
              </a:rPr>
              <a:t>dwie </a:t>
            </a:r>
            <a:r>
              <a:rPr sz="2000" spc="-20" dirty="0">
                <a:solidFill>
                  <a:schemeClr val="tx1">
                    <a:lumMod val="75000"/>
                    <a:lumOff val="25000"/>
                  </a:schemeClr>
                </a:solidFill>
                <a:latin typeface="Arial"/>
                <a:cs typeface="Arial"/>
              </a:rPr>
              <a:t>podstawowe </a:t>
            </a:r>
            <a:r>
              <a:rPr sz="2000" spc="-5" dirty="0">
                <a:solidFill>
                  <a:schemeClr val="tx1">
                    <a:lumMod val="75000"/>
                    <a:lumOff val="25000"/>
                  </a:schemeClr>
                </a:solidFill>
                <a:latin typeface="Arial"/>
                <a:cs typeface="Arial"/>
              </a:rPr>
              <a:t>strategie  </a:t>
            </a:r>
            <a:r>
              <a:rPr sz="2000" spc="-15" dirty="0">
                <a:solidFill>
                  <a:schemeClr val="tx1">
                    <a:lumMod val="75000"/>
                    <a:lumOff val="25000"/>
                  </a:schemeClr>
                </a:solidFill>
                <a:latin typeface="Arial"/>
                <a:cs typeface="Arial"/>
              </a:rPr>
              <a:t>postępowania, stosowane </a:t>
            </a:r>
            <a:r>
              <a:rPr sz="2000" spc="10" dirty="0">
                <a:solidFill>
                  <a:schemeClr val="tx1">
                    <a:lumMod val="75000"/>
                    <a:lumOff val="25000"/>
                  </a:schemeClr>
                </a:solidFill>
                <a:latin typeface="Arial"/>
                <a:cs typeface="Arial"/>
              </a:rPr>
              <a:t>w </a:t>
            </a:r>
            <a:r>
              <a:rPr sz="2000" spc="-5" dirty="0">
                <a:solidFill>
                  <a:schemeClr val="tx1">
                    <a:lumMod val="75000"/>
                    <a:lumOff val="25000"/>
                  </a:schemeClr>
                </a:solidFill>
                <a:latin typeface="Arial"/>
                <a:cs typeface="Arial"/>
              </a:rPr>
              <a:t>bezpośredniej </a:t>
            </a:r>
            <a:r>
              <a:rPr sz="2000" dirty="0">
                <a:solidFill>
                  <a:schemeClr val="tx1">
                    <a:lumMod val="75000"/>
                    <a:lumOff val="25000"/>
                  </a:schemeClr>
                </a:solidFill>
                <a:latin typeface="Arial"/>
                <a:cs typeface="Arial"/>
              </a:rPr>
              <a:t>mitochondrialnej </a:t>
            </a:r>
            <a:r>
              <a:rPr sz="2000" spc="-10" dirty="0">
                <a:solidFill>
                  <a:schemeClr val="tx1">
                    <a:lumMod val="75000"/>
                    <a:lumOff val="25000"/>
                  </a:schemeClr>
                </a:solidFill>
                <a:latin typeface="Arial"/>
                <a:cs typeface="Arial"/>
              </a:rPr>
              <a:t>terapii </a:t>
            </a:r>
            <a:r>
              <a:rPr sz="2000" spc="-20" dirty="0">
                <a:solidFill>
                  <a:schemeClr val="tx1">
                    <a:lumMod val="75000"/>
                    <a:lumOff val="25000"/>
                  </a:schemeClr>
                </a:solidFill>
                <a:latin typeface="Arial"/>
                <a:cs typeface="Arial"/>
              </a:rPr>
              <a:t>genowej,  </a:t>
            </a:r>
            <a:r>
              <a:rPr sz="2000" spc="-10" dirty="0">
                <a:solidFill>
                  <a:schemeClr val="tx1">
                    <a:lumMod val="75000"/>
                    <a:lumOff val="25000"/>
                  </a:schemeClr>
                </a:solidFill>
                <a:latin typeface="Arial"/>
                <a:cs typeface="Arial"/>
              </a:rPr>
              <a:t>polegające</a:t>
            </a:r>
            <a:r>
              <a:rPr sz="2000" spc="-35" dirty="0">
                <a:solidFill>
                  <a:schemeClr val="tx1">
                    <a:lumMod val="75000"/>
                    <a:lumOff val="25000"/>
                  </a:schemeClr>
                </a:solidFill>
                <a:latin typeface="Arial"/>
                <a:cs typeface="Arial"/>
              </a:rPr>
              <a:t> </a:t>
            </a:r>
            <a:r>
              <a:rPr sz="2000" dirty="0">
                <a:solidFill>
                  <a:schemeClr val="tx1">
                    <a:lumMod val="75000"/>
                    <a:lumOff val="25000"/>
                  </a:schemeClr>
                </a:solidFill>
                <a:latin typeface="Arial"/>
                <a:cs typeface="Arial"/>
              </a:rPr>
              <a:t>na:</a:t>
            </a:r>
          </a:p>
          <a:p>
            <a:pPr marL="12700">
              <a:lnSpc>
                <a:spcPct val="100000"/>
              </a:lnSpc>
              <a:spcBef>
                <a:spcPts val="770"/>
              </a:spcBef>
              <a:tabLst>
                <a:tab pos="360045"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spc="-5" dirty="0">
                <a:solidFill>
                  <a:schemeClr val="tx1">
                    <a:lumMod val="75000"/>
                    <a:lumOff val="25000"/>
                  </a:schemeClr>
                </a:solidFill>
                <a:latin typeface="Arial"/>
                <a:cs typeface="Arial"/>
              </a:rPr>
              <a:t>transporcie </a:t>
            </a:r>
            <a:r>
              <a:rPr sz="2000" spc="-25" dirty="0">
                <a:solidFill>
                  <a:schemeClr val="tx1">
                    <a:lumMod val="75000"/>
                    <a:lumOff val="25000"/>
                  </a:schemeClr>
                </a:solidFill>
                <a:latin typeface="Arial"/>
                <a:cs typeface="Arial"/>
              </a:rPr>
              <a:t>prawidłowych </a:t>
            </a:r>
            <a:r>
              <a:rPr sz="2000" spc="5" dirty="0">
                <a:solidFill>
                  <a:schemeClr val="tx1">
                    <a:lumMod val="75000"/>
                    <a:lumOff val="25000"/>
                  </a:schemeClr>
                </a:solidFill>
                <a:latin typeface="Arial"/>
                <a:cs typeface="Arial"/>
              </a:rPr>
              <a:t>mt-DNA </a:t>
            </a:r>
            <a:r>
              <a:rPr sz="2000" spc="20" dirty="0">
                <a:solidFill>
                  <a:schemeClr val="tx1">
                    <a:lumMod val="75000"/>
                    <a:lumOff val="25000"/>
                  </a:schemeClr>
                </a:solidFill>
                <a:latin typeface="Arial"/>
                <a:cs typeface="Arial"/>
              </a:rPr>
              <a:t>do </a:t>
            </a:r>
            <a:r>
              <a:rPr sz="2000" spc="5" dirty="0">
                <a:solidFill>
                  <a:schemeClr val="tx1">
                    <a:lumMod val="75000"/>
                    <a:lumOff val="25000"/>
                  </a:schemeClr>
                </a:solidFill>
                <a:latin typeface="Arial"/>
                <a:cs typeface="Arial"/>
              </a:rPr>
              <a:t>mitochondriów </a:t>
            </a:r>
            <a:r>
              <a:rPr sz="2000" dirty="0">
                <a:solidFill>
                  <a:schemeClr val="tx1">
                    <a:lumMod val="75000"/>
                    <a:lumOff val="25000"/>
                  </a:schemeClr>
                </a:solidFill>
                <a:latin typeface="Arial"/>
                <a:cs typeface="Arial"/>
              </a:rPr>
              <a:t>i ich</a:t>
            </a:r>
            <a:r>
              <a:rPr sz="2000" spc="-35" dirty="0">
                <a:solidFill>
                  <a:schemeClr val="tx1">
                    <a:lumMod val="75000"/>
                    <a:lumOff val="25000"/>
                  </a:schemeClr>
                </a:solidFill>
                <a:latin typeface="Arial"/>
                <a:cs typeface="Arial"/>
              </a:rPr>
              <a:t> </a:t>
            </a:r>
            <a:r>
              <a:rPr sz="2000" spc="-10" dirty="0">
                <a:solidFill>
                  <a:schemeClr val="tx1">
                    <a:lumMod val="75000"/>
                    <a:lumOff val="25000"/>
                  </a:schemeClr>
                </a:solidFill>
                <a:latin typeface="Arial"/>
                <a:cs typeface="Arial"/>
              </a:rPr>
              <a:t>replikacji,</a:t>
            </a:r>
            <a:endParaRPr sz="2000" dirty="0">
              <a:solidFill>
                <a:schemeClr val="tx1">
                  <a:lumMod val="75000"/>
                  <a:lumOff val="25000"/>
                </a:schemeClr>
              </a:solidFill>
              <a:latin typeface="Arial"/>
              <a:cs typeface="Arial"/>
            </a:endParaRPr>
          </a:p>
          <a:p>
            <a:pPr marL="360045" marR="5080" indent="-347980">
              <a:lnSpc>
                <a:spcPts val="2160"/>
              </a:lnSpc>
              <a:spcBef>
                <a:spcPts val="969"/>
              </a:spcBef>
              <a:tabLst>
                <a:tab pos="360045" algn="l"/>
                <a:tab pos="1504315" algn="l"/>
                <a:tab pos="1925320" algn="l"/>
                <a:tab pos="3334385" algn="l"/>
                <a:tab pos="5411470" algn="l"/>
                <a:tab pos="6024245" algn="l"/>
                <a:tab pos="7214234" algn="l"/>
              </a:tabLst>
            </a:pPr>
            <a:r>
              <a:rPr sz="1550" spc="30" dirty="0">
                <a:solidFill>
                  <a:schemeClr val="tx1">
                    <a:lumMod val="75000"/>
                    <a:lumOff val="25000"/>
                  </a:schemeClr>
                </a:solidFill>
                <a:latin typeface="Wingdings 3"/>
                <a:cs typeface="Wingdings 3"/>
              </a:rPr>
              <a:t></a:t>
            </a:r>
            <a:r>
              <a:rPr sz="1550" spc="30" dirty="0">
                <a:solidFill>
                  <a:schemeClr val="tx1">
                    <a:lumMod val="75000"/>
                    <a:lumOff val="25000"/>
                  </a:schemeClr>
                </a:solidFill>
                <a:latin typeface="Times New Roman"/>
                <a:cs typeface="Times New Roman"/>
              </a:rPr>
              <a:t>	</a:t>
            </a:r>
            <a:r>
              <a:rPr sz="2000" spc="35" dirty="0">
                <a:solidFill>
                  <a:schemeClr val="tx1">
                    <a:lumMod val="75000"/>
                    <a:lumOff val="25000"/>
                  </a:schemeClr>
                </a:solidFill>
                <a:latin typeface="Arial"/>
                <a:cs typeface="Arial"/>
              </a:rPr>
              <a:t>d</a:t>
            </a:r>
            <a:r>
              <a:rPr sz="2000" spc="5" dirty="0">
                <a:solidFill>
                  <a:schemeClr val="tx1">
                    <a:lumMod val="75000"/>
                    <a:lumOff val="25000"/>
                  </a:schemeClr>
                </a:solidFill>
                <a:latin typeface="Arial"/>
                <a:cs typeface="Arial"/>
              </a:rPr>
              <a:t>z</a:t>
            </a:r>
            <a:r>
              <a:rPr sz="2000" spc="-20" dirty="0">
                <a:solidFill>
                  <a:schemeClr val="tx1">
                    <a:lumMod val="75000"/>
                    <a:lumOff val="25000"/>
                  </a:schemeClr>
                </a:solidFill>
                <a:latin typeface="Arial"/>
                <a:cs typeface="Arial"/>
              </a:rPr>
              <a:t>i</a:t>
            </a:r>
            <a:r>
              <a:rPr sz="2000" spc="-35" dirty="0">
                <a:solidFill>
                  <a:schemeClr val="tx1">
                    <a:lumMod val="75000"/>
                    <a:lumOff val="25000"/>
                  </a:schemeClr>
                </a:solidFill>
                <a:latin typeface="Arial"/>
                <a:cs typeface="Arial"/>
              </a:rPr>
              <a:t>a</a:t>
            </a:r>
            <a:r>
              <a:rPr sz="2000" spc="-20" dirty="0">
                <a:solidFill>
                  <a:schemeClr val="tx1">
                    <a:lumMod val="75000"/>
                    <a:lumOff val="25000"/>
                  </a:schemeClr>
                </a:solidFill>
                <a:latin typeface="Arial"/>
                <a:cs typeface="Arial"/>
              </a:rPr>
              <a:t>ł</a:t>
            </a:r>
            <a:r>
              <a:rPr sz="2000" spc="-35" dirty="0">
                <a:solidFill>
                  <a:schemeClr val="tx1">
                    <a:lumMod val="75000"/>
                    <a:lumOff val="25000"/>
                  </a:schemeClr>
                </a:solidFill>
                <a:latin typeface="Arial"/>
                <a:cs typeface="Arial"/>
              </a:rPr>
              <a:t>a</a:t>
            </a:r>
            <a:r>
              <a:rPr sz="2000" spc="35" dirty="0">
                <a:solidFill>
                  <a:schemeClr val="tx1">
                    <a:lumMod val="75000"/>
                    <a:lumOff val="25000"/>
                  </a:schemeClr>
                </a:solidFill>
                <a:latin typeface="Arial"/>
                <a:cs typeface="Arial"/>
              </a:rPr>
              <a:t>n</a:t>
            </a:r>
            <a:r>
              <a:rPr sz="2000" spc="-20" dirty="0">
                <a:solidFill>
                  <a:schemeClr val="tx1">
                    <a:lumMod val="75000"/>
                    <a:lumOff val="25000"/>
                  </a:schemeClr>
                </a:solidFill>
                <a:latin typeface="Arial"/>
                <a:cs typeface="Arial"/>
              </a:rPr>
              <a:t>i</a:t>
            </a:r>
            <a:r>
              <a:rPr sz="2000" spc="10" dirty="0">
                <a:solidFill>
                  <a:schemeClr val="tx1">
                    <a:lumMod val="75000"/>
                    <a:lumOff val="25000"/>
                  </a:schemeClr>
                </a:solidFill>
                <a:latin typeface="Arial"/>
                <a:cs typeface="Arial"/>
              </a:rPr>
              <a:t>u</a:t>
            </a:r>
            <a:r>
              <a:rPr sz="2000" dirty="0">
                <a:solidFill>
                  <a:schemeClr val="tx1">
                    <a:lumMod val="75000"/>
                    <a:lumOff val="25000"/>
                  </a:schemeClr>
                </a:solidFill>
                <a:latin typeface="Arial"/>
                <a:cs typeface="Arial"/>
              </a:rPr>
              <a:t>	</a:t>
            </a:r>
            <a:r>
              <a:rPr sz="2000" spc="35" dirty="0">
                <a:solidFill>
                  <a:schemeClr val="tx1">
                    <a:lumMod val="75000"/>
                    <a:lumOff val="25000"/>
                  </a:schemeClr>
                </a:solidFill>
                <a:latin typeface="Arial"/>
                <a:cs typeface="Arial"/>
              </a:rPr>
              <a:t>n</a:t>
            </a:r>
            <a:r>
              <a:rPr sz="2000" spc="10" dirty="0">
                <a:solidFill>
                  <a:schemeClr val="tx1">
                    <a:lumMod val="75000"/>
                    <a:lumOff val="25000"/>
                  </a:schemeClr>
                </a:solidFill>
                <a:latin typeface="Arial"/>
                <a:cs typeface="Arial"/>
              </a:rPr>
              <a:t>a</a:t>
            </a:r>
            <a:r>
              <a:rPr sz="2000" dirty="0">
                <a:solidFill>
                  <a:schemeClr val="tx1">
                    <a:lumMod val="75000"/>
                    <a:lumOff val="25000"/>
                  </a:schemeClr>
                </a:solidFill>
                <a:latin typeface="Arial"/>
                <a:cs typeface="Arial"/>
              </a:rPr>
              <a:t>	</a:t>
            </a:r>
            <a:r>
              <a:rPr sz="2000" spc="5" dirty="0">
                <a:solidFill>
                  <a:schemeClr val="tx1">
                    <a:lumMod val="75000"/>
                    <a:lumOff val="25000"/>
                  </a:schemeClr>
                </a:solidFill>
                <a:latin typeface="Arial"/>
                <a:cs typeface="Arial"/>
              </a:rPr>
              <a:t>z</a:t>
            </a:r>
            <a:r>
              <a:rPr sz="2000" spc="-15" dirty="0">
                <a:solidFill>
                  <a:schemeClr val="tx1">
                    <a:lumMod val="75000"/>
                    <a:lumOff val="25000"/>
                  </a:schemeClr>
                </a:solidFill>
                <a:latin typeface="Arial"/>
                <a:cs typeface="Arial"/>
              </a:rPr>
              <a:t>m</a:t>
            </a:r>
            <a:r>
              <a:rPr sz="2000" spc="35" dirty="0">
                <a:solidFill>
                  <a:schemeClr val="tx1">
                    <a:lumMod val="75000"/>
                    <a:lumOff val="25000"/>
                  </a:schemeClr>
                </a:solidFill>
                <a:latin typeface="Arial"/>
                <a:cs typeface="Arial"/>
              </a:rPr>
              <a:t>u</a:t>
            </a:r>
            <a:r>
              <a:rPr sz="2000" spc="15" dirty="0">
                <a:solidFill>
                  <a:schemeClr val="tx1">
                    <a:lumMod val="75000"/>
                    <a:lumOff val="25000"/>
                  </a:schemeClr>
                </a:solidFill>
                <a:latin typeface="Arial"/>
                <a:cs typeface="Arial"/>
              </a:rPr>
              <a:t>t</a:t>
            </a:r>
            <a:r>
              <a:rPr sz="2000" spc="-35" dirty="0">
                <a:solidFill>
                  <a:schemeClr val="tx1">
                    <a:lumMod val="75000"/>
                    <a:lumOff val="25000"/>
                  </a:schemeClr>
                </a:solidFill>
                <a:latin typeface="Arial"/>
                <a:cs typeface="Arial"/>
              </a:rPr>
              <a:t>o</a:t>
            </a:r>
            <a:r>
              <a:rPr sz="2000" spc="-80" dirty="0">
                <a:solidFill>
                  <a:schemeClr val="tx1">
                    <a:lumMod val="75000"/>
                    <a:lumOff val="25000"/>
                  </a:schemeClr>
                </a:solidFill>
                <a:latin typeface="Arial"/>
                <a:cs typeface="Arial"/>
              </a:rPr>
              <a:t>w</a:t>
            </a:r>
            <a:r>
              <a:rPr sz="2000" spc="-35" dirty="0">
                <a:solidFill>
                  <a:schemeClr val="tx1">
                    <a:lumMod val="75000"/>
                    <a:lumOff val="25000"/>
                  </a:schemeClr>
                </a:solidFill>
                <a:latin typeface="Arial"/>
                <a:cs typeface="Arial"/>
              </a:rPr>
              <a:t>a</a:t>
            </a:r>
            <a:r>
              <a:rPr sz="2000" spc="35" dirty="0">
                <a:solidFill>
                  <a:schemeClr val="tx1">
                    <a:lumMod val="75000"/>
                    <a:lumOff val="25000"/>
                  </a:schemeClr>
                </a:solidFill>
                <a:latin typeface="Arial"/>
                <a:cs typeface="Arial"/>
              </a:rPr>
              <a:t>n</a:t>
            </a:r>
            <a:r>
              <a:rPr sz="2000" spc="5" dirty="0">
                <a:solidFill>
                  <a:schemeClr val="tx1">
                    <a:lumMod val="75000"/>
                    <a:lumOff val="25000"/>
                  </a:schemeClr>
                </a:solidFill>
                <a:latin typeface="Arial"/>
                <a:cs typeface="Arial"/>
              </a:rPr>
              <a:t>y</a:t>
            </a:r>
            <a:r>
              <a:rPr sz="2000" dirty="0">
                <a:solidFill>
                  <a:schemeClr val="tx1">
                    <a:lumMod val="75000"/>
                    <a:lumOff val="25000"/>
                  </a:schemeClr>
                </a:solidFill>
                <a:latin typeface="Arial"/>
                <a:cs typeface="Arial"/>
              </a:rPr>
              <a:t>	</a:t>
            </a:r>
            <a:r>
              <a:rPr sz="2000" spc="55" dirty="0">
                <a:solidFill>
                  <a:schemeClr val="tx1">
                    <a:lumMod val="75000"/>
                    <a:lumOff val="25000"/>
                  </a:schemeClr>
                </a:solidFill>
                <a:latin typeface="Arial"/>
                <a:cs typeface="Arial"/>
              </a:rPr>
              <a:t>m</a:t>
            </a:r>
            <a:r>
              <a:rPr sz="2000" spc="20" dirty="0">
                <a:solidFill>
                  <a:schemeClr val="tx1">
                    <a:lumMod val="75000"/>
                    <a:lumOff val="25000"/>
                  </a:schemeClr>
                </a:solidFill>
                <a:latin typeface="Arial"/>
                <a:cs typeface="Arial"/>
              </a:rPr>
              <a:t>t</a:t>
            </a:r>
            <a:r>
              <a:rPr sz="2000" spc="-20" dirty="0">
                <a:solidFill>
                  <a:schemeClr val="tx1">
                    <a:lumMod val="75000"/>
                    <a:lumOff val="25000"/>
                  </a:schemeClr>
                </a:solidFill>
                <a:latin typeface="Arial"/>
                <a:cs typeface="Arial"/>
              </a:rPr>
              <a:t>-</a:t>
            </a:r>
            <a:r>
              <a:rPr sz="2000" spc="-10" dirty="0">
                <a:solidFill>
                  <a:schemeClr val="tx1">
                    <a:lumMod val="75000"/>
                    <a:lumOff val="25000"/>
                  </a:schemeClr>
                </a:solidFill>
                <a:latin typeface="Arial"/>
                <a:cs typeface="Arial"/>
              </a:rPr>
              <a:t>DN</a:t>
            </a:r>
            <a:r>
              <a:rPr sz="2000" spc="10" dirty="0">
                <a:solidFill>
                  <a:schemeClr val="tx1">
                    <a:lumMod val="75000"/>
                    <a:lumOff val="25000"/>
                  </a:schemeClr>
                </a:solidFill>
                <a:latin typeface="Arial"/>
                <a:cs typeface="Arial"/>
              </a:rPr>
              <a:t>A</a:t>
            </a:r>
            <a:r>
              <a:rPr sz="2000" dirty="0">
                <a:solidFill>
                  <a:schemeClr val="tx1">
                    <a:lumMod val="75000"/>
                    <a:lumOff val="25000"/>
                  </a:schemeClr>
                </a:solidFill>
                <a:latin typeface="Arial"/>
                <a:cs typeface="Arial"/>
              </a:rPr>
              <a:t> </a:t>
            </a:r>
            <a:r>
              <a:rPr sz="2000" spc="-155" dirty="0">
                <a:solidFill>
                  <a:schemeClr val="tx1">
                    <a:lumMod val="75000"/>
                    <a:lumOff val="25000"/>
                  </a:schemeClr>
                </a:solidFill>
                <a:latin typeface="Arial"/>
                <a:cs typeface="Arial"/>
              </a:rPr>
              <a:t> </a:t>
            </a:r>
            <a:r>
              <a:rPr sz="2000" spc="40" dirty="0">
                <a:solidFill>
                  <a:schemeClr val="tx1">
                    <a:lumMod val="75000"/>
                    <a:lumOff val="25000"/>
                  </a:schemeClr>
                </a:solidFill>
                <a:latin typeface="Arial"/>
                <a:cs typeface="Arial"/>
              </a:rPr>
              <a:t>p</a:t>
            </a:r>
            <a:r>
              <a:rPr sz="2000" spc="-35" dirty="0">
                <a:solidFill>
                  <a:schemeClr val="tx1">
                    <a:lumMod val="75000"/>
                    <a:lumOff val="25000"/>
                  </a:schemeClr>
                </a:solidFill>
                <a:latin typeface="Arial"/>
                <a:cs typeface="Arial"/>
              </a:rPr>
              <a:t>o</a:t>
            </a:r>
            <a:r>
              <a:rPr sz="2000" spc="40" dirty="0">
                <a:solidFill>
                  <a:schemeClr val="tx1">
                    <a:lumMod val="75000"/>
                    <a:lumOff val="25000"/>
                  </a:schemeClr>
                </a:solidFill>
                <a:latin typeface="Arial"/>
                <a:cs typeface="Arial"/>
              </a:rPr>
              <a:t>p</a:t>
            </a:r>
            <a:r>
              <a:rPr sz="2000" spc="-20" dirty="0">
                <a:solidFill>
                  <a:schemeClr val="tx1">
                    <a:lumMod val="75000"/>
                    <a:lumOff val="25000"/>
                  </a:schemeClr>
                </a:solidFill>
                <a:latin typeface="Arial"/>
                <a:cs typeface="Arial"/>
              </a:rPr>
              <a:t>r</a:t>
            </a:r>
            <a:r>
              <a:rPr sz="2000" spc="5" dirty="0">
                <a:solidFill>
                  <a:schemeClr val="tx1">
                    <a:lumMod val="75000"/>
                    <a:lumOff val="25000"/>
                  </a:schemeClr>
                </a:solidFill>
                <a:latin typeface="Arial"/>
                <a:cs typeface="Arial"/>
              </a:rPr>
              <a:t>z</a:t>
            </a:r>
            <a:r>
              <a:rPr sz="2000" spc="-30" dirty="0">
                <a:solidFill>
                  <a:schemeClr val="tx1">
                    <a:lumMod val="75000"/>
                    <a:lumOff val="25000"/>
                  </a:schemeClr>
                </a:solidFill>
                <a:latin typeface="Arial"/>
                <a:cs typeface="Arial"/>
              </a:rPr>
              <a:t>e</a:t>
            </a:r>
            <a:r>
              <a:rPr sz="2000" spc="5" dirty="0">
                <a:solidFill>
                  <a:schemeClr val="tx1">
                    <a:lumMod val="75000"/>
                    <a:lumOff val="25000"/>
                  </a:schemeClr>
                </a:solidFill>
                <a:latin typeface="Arial"/>
                <a:cs typeface="Arial"/>
              </a:rPr>
              <a:t>z</a:t>
            </a:r>
            <a:r>
              <a:rPr sz="2000" dirty="0">
                <a:solidFill>
                  <a:schemeClr val="tx1">
                    <a:lumMod val="75000"/>
                    <a:lumOff val="25000"/>
                  </a:schemeClr>
                </a:solidFill>
                <a:latin typeface="Arial"/>
                <a:cs typeface="Arial"/>
              </a:rPr>
              <a:t>	</a:t>
            </a:r>
            <a:r>
              <a:rPr sz="2000" spc="-20" dirty="0">
                <a:solidFill>
                  <a:schemeClr val="tx1">
                    <a:lumMod val="75000"/>
                    <a:lumOff val="25000"/>
                  </a:schemeClr>
                </a:solidFill>
                <a:latin typeface="Arial"/>
                <a:cs typeface="Arial"/>
              </a:rPr>
              <a:t>j</a:t>
            </a:r>
            <a:r>
              <a:rPr sz="2000" spc="-35" dirty="0">
                <a:solidFill>
                  <a:schemeClr val="tx1">
                    <a:lumMod val="75000"/>
                    <a:lumOff val="25000"/>
                  </a:schemeClr>
                </a:solidFill>
                <a:latin typeface="Arial"/>
                <a:cs typeface="Arial"/>
              </a:rPr>
              <a:t>e</a:t>
            </a:r>
            <a:r>
              <a:rPr sz="2000" spc="35" dirty="0">
                <a:solidFill>
                  <a:schemeClr val="tx1">
                    <a:lumMod val="75000"/>
                    <a:lumOff val="25000"/>
                  </a:schemeClr>
                </a:solidFill>
                <a:latin typeface="Arial"/>
                <a:cs typeface="Arial"/>
              </a:rPr>
              <a:t>g</a:t>
            </a:r>
            <a:r>
              <a:rPr sz="2000" spc="10" dirty="0">
                <a:solidFill>
                  <a:schemeClr val="tx1">
                    <a:lumMod val="75000"/>
                    <a:lumOff val="25000"/>
                  </a:schemeClr>
                </a:solidFill>
                <a:latin typeface="Arial"/>
                <a:cs typeface="Arial"/>
              </a:rPr>
              <a:t>o</a:t>
            </a:r>
            <a:r>
              <a:rPr sz="2000" dirty="0">
                <a:solidFill>
                  <a:schemeClr val="tx1">
                    <a:lumMod val="75000"/>
                    <a:lumOff val="25000"/>
                  </a:schemeClr>
                </a:solidFill>
                <a:latin typeface="Arial"/>
                <a:cs typeface="Arial"/>
              </a:rPr>
              <a:t>	</a:t>
            </a:r>
            <a:r>
              <a:rPr sz="2000" spc="40" dirty="0">
                <a:solidFill>
                  <a:schemeClr val="tx1">
                    <a:lumMod val="75000"/>
                    <a:lumOff val="25000"/>
                  </a:schemeClr>
                </a:solidFill>
                <a:latin typeface="Arial"/>
                <a:cs typeface="Arial"/>
              </a:rPr>
              <a:t>n</a:t>
            </a:r>
            <a:r>
              <a:rPr sz="2000" spc="-35" dirty="0">
                <a:solidFill>
                  <a:schemeClr val="tx1">
                    <a:lumMod val="75000"/>
                    <a:lumOff val="25000"/>
                  </a:schemeClr>
                </a:solidFill>
                <a:latin typeface="Arial"/>
                <a:cs typeface="Arial"/>
              </a:rPr>
              <a:t>a</a:t>
            </a:r>
            <a:r>
              <a:rPr sz="2000" spc="40" dirty="0">
                <a:solidFill>
                  <a:schemeClr val="tx1">
                    <a:lumMod val="75000"/>
                    <a:lumOff val="25000"/>
                  </a:schemeClr>
                </a:solidFill>
                <a:latin typeface="Arial"/>
                <a:cs typeface="Arial"/>
              </a:rPr>
              <a:t>p</a:t>
            </a:r>
            <a:r>
              <a:rPr sz="2000" spc="-20" dirty="0">
                <a:solidFill>
                  <a:schemeClr val="tx1">
                    <a:lumMod val="75000"/>
                    <a:lumOff val="25000"/>
                  </a:schemeClr>
                </a:solidFill>
                <a:latin typeface="Arial"/>
                <a:cs typeface="Arial"/>
              </a:rPr>
              <a:t>r</a:t>
            </a:r>
            <a:r>
              <a:rPr sz="2000" spc="40" dirty="0">
                <a:solidFill>
                  <a:schemeClr val="tx1">
                    <a:lumMod val="75000"/>
                    <a:lumOff val="25000"/>
                  </a:schemeClr>
                </a:solidFill>
                <a:latin typeface="Arial"/>
                <a:cs typeface="Arial"/>
              </a:rPr>
              <a:t>a</a:t>
            </a:r>
            <a:r>
              <a:rPr sz="2000" spc="-5" dirty="0">
                <a:solidFill>
                  <a:schemeClr val="tx1">
                    <a:lumMod val="75000"/>
                    <a:lumOff val="25000"/>
                  </a:schemeClr>
                </a:solidFill>
                <a:latin typeface="Arial"/>
                <a:cs typeface="Arial"/>
              </a:rPr>
              <a:t>w</a:t>
            </a:r>
            <a:r>
              <a:rPr sz="2000" spc="-35" dirty="0">
                <a:solidFill>
                  <a:schemeClr val="tx1">
                    <a:lumMod val="75000"/>
                    <a:lumOff val="25000"/>
                  </a:schemeClr>
                </a:solidFill>
                <a:latin typeface="Arial"/>
                <a:cs typeface="Arial"/>
              </a:rPr>
              <a:t>ę</a:t>
            </a:r>
            <a:r>
              <a:rPr sz="2000" spc="5" dirty="0">
                <a:solidFill>
                  <a:schemeClr val="tx1">
                    <a:lumMod val="75000"/>
                    <a:lumOff val="25000"/>
                  </a:schemeClr>
                </a:solidFill>
                <a:latin typeface="Arial"/>
                <a:cs typeface="Arial"/>
              </a:rPr>
              <a:t>,</a:t>
            </a:r>
            <a:r>
              <a:rPr sz="2000" dirty="0">
                <a:solidFill>
                  <a:schemeClr val="tx1">
                    <a:lumMod val="75000"/>
                    <a:lumOff val="25000"/>
                  </a:schemeClr>
                </a:solidFill>
                <a:latin typeface="Arial"/>
                <a:cs typeface="Arial"/>
              </a:rPr>
              <a:t>	</a:t>
            </a:r>
            <a:r>
              <a:rPr sz="2000" spc="5" dirty="0">
                <a:solidFill>
                  <a:schemeClr val="tx1">
                    <a:lumMod val="75000"/>
                    <a:lumOff val="25000"/>
                  </a:schemeClr>
                </a:solidFill>
                <a:latin typeface="Arial"/>
                <a:cs typeface="Arial"/>
              </a:rPr>
              <a:t>z</a:t>
            </a:r>
            <a:r>
              <a:rPr sz="2000" spc="-30" dirty="0">
                <a:solidFill>
                  <a:schemeClr val="tx1">
                    <a:lumMod val="75000"/>
                    <a:lumOff val="25000"/>
                  </a:schemeClr>
                </a:solidFill>
                <a:latin typeface="Arial"/>
                <a:cs typeface="Arial"/>
              </a:rPr>
              <a:t>a</a:t>
            </a:r>
            <a:r>
              <a:rPr sz="2000" spc="40" dirty="0">
                <a:solidFill>
                  <a:schemeClr val="tx1">
                    <a:lumMod val="75000"/>
                    <a:lumOff val="25000"/>
                  </a:schemeClr>
                </a:solidFill>
                <a:latin typeface="Arial"/>
                <a:cs typeface="Arial"/>
              </a:rPr>
              <a:t>h</a:t>
            </a:r>
            <a:r>
              <a:rPr sz="2000" spc="-35" dirty="0">
                <a:solidFill>
                  <a:schemeClr val="tx1">
                    <a:lumMod val="75000"/>
                    <a:lumOff val="25000"/>
                  </a:schemeClr>
                </a:solidFill>
                <a:latin typeface="Arial"/>
                <a:cs typeface="Arial"/>
              </a:rPr>
              <a:t>a</a:t>
            </a:r>
            <a:r>
              <a:rPr sz="2000" spc="55" dirty="0">
                <a:solidFill>
                  <a:schemeClr val="tx1">
                    <a:lumMod val="75000"/>
                    <a:lumOff val="25000"/>
                  </a:schemeClr>
                </a:solidFill>
                <a:latin typeface="Arial"/>
                <a:cs typeface="Arial"/>
              </a:rPr>
              <a:t>m</a:t>
            </a:r>
            <a:r>
              <a:rPr sz="2000" spc="-35" dirty="0">
                <a:solidFill>
                  <a:schemeClr val="tx1">
                    <a:lumMod val="75000"/>
                    <a:lumOff val="25000"/>
                  </a:schemeClr>
                </a:solidFill>
                <a:latin typeface="Arial"/>
                <a:cs typeface="Arial"/>
              </a:rPr>
              <a:t>o</a:t>
            </a:r>
            <a:r>
              <a:rPr sz="2000" spc="-5" dirty="0">
                <a:solidFill>
                  <a:schemeClr val="tx1">
                    <a:lumMod val="75000"/>
                    <a:lumOff val="25000"/>
                  </a:schemeClr>
                </a:solidFill>
                <a:latin typeface="Arial"/>
                <a:cs typeface="Arial"/>
              </a:rPr>
              <a:t>w</a:t>
            </a:r>
            <a:r>
              <a:rPr sz="2000" spc="-35" dirty="0">
                <a:solidFill>
                  <a:schemeClr val="tx1">
                    <a:lumMod val="75000"/>
                    <a:lumOff val="25000"/>
                  </a:schemeClr>
                </a:solidFill>
                <a:latin typeface="Arial"/>
                <a:cs typeface="Arial"/>
              </a:rPr>
              <a:t>a</a:t>
            </a:r>
            <a:r>
              <a:rPr sz="2000" spc="40" dirty="0">
                <a:solidFill>
                  <a:schemeClr val="tx1">
                    <a:lumMod val="75000"/>
                    <a:lumOff val="25000"/>
                  </a:schemeClr>
                </a:solidFill>
                <a:latin typeface="Arial"/>
                <a:cs typeface="Arial"/>
              </a:rPr>
              <a:t>n</a:t>
            </a:r>
            <a:r>
              <a:rPr sz="2000" spc="-20" dirty="0">
                <a:solidFill>
                  <a:schemeClr val="tx1">
                    <a:lumMod val="75000"/>
                    <a:lumOff val="25000"/>
                  </a:schemeClr>
                </a:solidFill>
                <a:latin typeface="Arial"/>
                <a:cs typeface="Arial"/>
              </a:rPr>
              <a:t>i</a:t>
            </a:r>
            <a:r>
              <a:rPr sz="2000" spc="5" dirty="0">
                <a:solidFill>
                  <a:schemeClr val="tx1">
                    <a:lumMod val="75000"/>
                    <a:lumOff val="25000"/>
                  </a:schemeClr>
                </a:solidFill>
                <a:latin typeface="Arial"/>
                <a:cs typeface="Arial"/>
              </a:rPr>
              <a:t>e  </a:t>
            </a:r>
            <a:r>
              <a:rPr sz="2000" spc="-10" dirty="0">
                <a:solidFill>
                  <a:schemeClr val="tx1">
                    <a:lumMod val="75000"/>
                    <a:lumOff val="25000"/>
                  </a:schemeClr>
                </a:solidFill>
                <a:latin typeface="Arial"/>
                <a:cs typeface="Arial"/>
              </a:rPr>
              <a:t>replikacji </a:t>
            </a:r>
            <a:r>
              <a:rPr sz="2000" spc="10" dirty="0">
                <a:solidFill>
                  <a:schemeClr val="tx1">
                    <a:lumMod val="75000"/>
                    <a:lumOff val="25000"/>
                  </a:schemeClr>
                </a:solidFill>
                <a:latin typeface="Arial"/>
                <a:cs typeface="Arial"/>
              </a:rPr>
              <a:t>lub</a:t>
            </a:r>
            <a:r>
              <a:rPr sz="2000" spc="5" dirty="0">
                <a:solidFill>
                  <a:schemeClr val="tx1">
                    <a:lumMod val="75000"/>
                    <a:lumOff val="25000"/>
                  </a:schemeClr>
                </a:solidFill>
                <a:latin typeface="Arial"/>
                <a:cs typeface="Arial"/>
              </a:rPr>
              <a:t> </a:t>
            </a:r>
            <a:r>
              <a:rPr sz="2000" spc="-5" dirty="0">
                <a:solidFill>
                  <a:schemeClr val="tx1">
                    <a:lumMod val="75000"/>
                    <a:lumOff val="25000"/>
                  </a:schemeClr>
                </a:solidFill>
                <a:latin typeface="Arial"/>
                <a:cs typeface="Arial"/>
              </a:rPr>
              <a:t>degradację.</a:t>
            </a:r>
            <a:endParaRPr sz="2000" dirty="0">
              <a:solidFill>
                <a:schemeClr val="tx1">
                  <a:lumMod val="75000"/>
                  <a:lumOff val="25000"/>
                </a:schemeClr>
              </a:solidFill>
              <a:latin typeface="Arial"/>
              <a:cs typeface="Arial"/>
            </a:endParaRPr>
          </a:p>
          <a:p>
            <a:pPr>
              <a:lnSpc>
                <a:spcPct val="100000"/>
              </a:lnSpc>
            </a:pPr>
            <a:endParaRPr sz="2000" dirty="0">
              <a:solidFill>
                <a:schemeClr val="tx1">
                  <a:lumMod val="75000"/>
                  <a:lumOff val="25000"/>
                </a:schemeClr>
              </a:solidFill>
              <a:latin typeface="Times New Roman"/>
              <a:cs typeface="Times New Roman"/>
            </a:endParaRPr>
          </a:p>
          <a:p>
            <a:pPr marL="12700">
              <a:lnSpc>
                <a:spcPct val="100000"/>
              </a:lnSpc>
              <a:spcBef>
                <a:spcPts val="1615"/>
              </a:spcBef>
            </a:pPr>
            <a:r>
              <a:rPr sz="2000" dirty="0">
                <a:solidFill>
                  <a:schemeClr val="tx1">
                    <a:lumMod val="75000"/>
                    <a:lumOff val="25000"/>
                  </a:schemeClr>
                </a:solidFill>
                <a:latin typeface="Arial"/>
                <a:cs typeface="Arial"/>
              </a:rPr>
              <a:t>Pomimo </a:t>
            </a:r>
            <a:r>
              <a:rPr sz="2000" spc="-5" dirty="0">
                <a:solidFill>
                  <a:schemeClr val="tx1">
                    <a:lumMod val="75000"/>
                    <a:lumOff val="25000"/>
                  </a:schemeClr>
                </a:solidFill>
                <a:latin typeface="Arial"/>
                <a:cs typeface="Arial"/>
              </a:rPr>
              <a:t>tego, </a:t>
            </a:r>
            <a:r>
              <a:rPr sz="2000" spc="5" dirty="0">
                <a:solidFill>
                  <a:schemeClr val="tx1">
                    <a:lumMod val="75000"/>
                    <a:lumOff val="25000"/>
                  </a:schemeClr>
                </a:solidFill>
                <a:latin typeface="Arial"/>
                <a:cs typeface="Arial"/>
              </a:rPr>
              <a:t>że </a:t>
            </a:r>
            <a:r>
              <a:rPr sz="2000" spc="-5" dirty="0">
                <a:solidFill>
                  <a:schemeClr val="tx1">
                    <a:lumMod val="75000"/>
                    <a:lumOff val="25000"/>
                  </a:schemeClr>
                </a:solidFill>
                <a:latin typeface="Arial"/>
                <a:cs typeface="Arial"/>
              </a:rPr>
              <a:t>obie strategie </a:t>
            </a:r>
            <a:r>
              <a:rPr sz="2000" spc="-15" dirty="0">
                <a:solidFill>
                  <a:schemeClr val="tx1">
                    <a:lumMod val="75000"/>
                    <a:lumOff val="25000"/>
                  </a:schemeClr>
                </a:solidFill>
                <a:latin typeface="Arial"/>
                <a:cs typeface="Arial"/>
              </a:rPr>
              <a:t>wykorzystują </a:t>
            </a:r>
            <a:r>
              <a:rPr sz="2000" spc="10" dirty="0">
                <a:solidFill>
                  <a:schemeClr val="tx1">
                    <a:lumMod val="75000"/>
                    <a:lumOff val="25000"/>
                  </a:schemeClr>
                </a:solidFill>
                <a:latin typeface="Arial"/>
                <a:cs typeface="Arial"/>
              </a:rPr>
              <a:t>różne </a:t>
            </a:r>
            <a:r>
              <a:rPr sz="2000" spc="-10" dirty="0">
                <a:solidFill>
                  <a:schemeClr val="tx1">
                    <a:lumMod val="75000"/>
                    <a:lumOff val="25000"/>
                  </a:schemeClr>
                </a:solidFill>
                <a:latin typeface="Arial"/>
                <a:cs typeface="Arial"/>
              </a:rPr>
              <a:t>geny terapeutyczne,  </a:t>
            </a:r>
            <a:r>
              <a:rPr sz="2000" spc="140" dirty="0">
                <a:solidFill>
                  <a:schemeClr val="tx1">
                    <a:lumMod val="75000"/>
                    <a:lumOff val="25000"/>
                  </a:schemeClr>
                </a:solidFill>
                <a:latin typeface="Arial"/>
                <a:cs typeface="Arial"/>
              </a:rPr>
              <a:t> </a:t>
            </a:r>
            <a:r>
              <a:rPr sz="2000" spc="-5" dirty="0">
                <a:solidFill>
                  <a:schemeClr val="tx1">
                    <a:lumMod val="75000"/>
                    <a:lumOff val="25000"/>
                  </a:schemeClr>
                </a:solidFill>
                <a:latin typeface="Arial"/>
                <a:cs typeface="Arial"/>
              </a:rPr>
              <a:t>dają</a:t>
            </a:r>
            <a:endParaRPr sz="2000" dirty="0">
              <a:solidFill>
                <a:schemeClr val="tx1">
                  <a:lumMod val="75000"/>
                  <a:lumOff val="25000"/>
                </a:schemeClr>
              </a:solidFill>
              <a:latin typeface="Arial"/>
              <a:cs typeface="Arial"/>
            </a:endParaRPr>
          </a:p>
        </p:txBody>
      </p:sp>
      <p:sp>
        <p:nvSpPr>
          <p:cNvPr id="4" name="object 4"/>
          <p:cNvSpPr txBox="1"/>
          <p:nvPr/>
        </p:nvSpPr>
        <p:spPr>
          <a:xfrm>
            <a:off x="1254830" y="5041200"/>
            <a:ext cx="5538470" cy="315595"/>
          </a:xfrm>
          <a:prstGeom prst="rect">
            <a:avLst/>
          </a:prstGeom>
        </p:spPr>
        <p:txBody>
          <a:bodyPr vert="horz" wrap="square" lIns="0" tIns="0" rIns="0" bIns="0" rtlCol="0">
            <a:spAutoFit/>
          </a:bodyPr>
          <a:lstStyle/>
          <a:p>
            <a:pPr marL="12700">
              <a:lnSpc>
                <a:spcPct val="100000"/>
              </a:lnSpc>
              <a:tabLst>
                <a:tab pos="534035" algn="l"/>
                <a:tab pos="1174750" algn="l"/>
                <a:tab pos="2235835" algn="l"/>
                <a:tab pos="3608704" algn="l"/>
                <a:tab pos="4057015" algn="l"/>
              </a:tabLst>
            </a:pPr>
            <a:r>
              <a:rPr sz="2000" spc="-5" dirty="0">
                <a:solidFill>
                  <a:schemeClr val="tx1">
                    <a:lumMod val="75000"/>
                    <a:lumOff val="25000"/>
                  </a:schemeClr>
                </a:solidFill>
                <a:latin typeface="Arial"/>
                <a:cs typeface="Arial"/>
              </a:rPr>
              <a:t>ten	sam	rezultat,	polegający	</a:t>
            </a:r>
            <a:r>
              <a:rPr sz="2000" spc="20" dirty="0">
                <a:solidFill>
                  <a:schemeClr val="tx1">
                    <a:lumMod val="75000"/>
                    <a:lumOff val="25000"/>
                  </a:schemeClr>
                </a:solidFill>
                <a:latin typeface="Arial"/>
                <a:cs typeface="Arial"/>
              </a:rPr>
              <a:t>na	</a:t>
            </a:r>
            <a:r>
              <a:rPr sz="2000" spc="-5" dirty="0">
                <a:solidFill>
                  <a:schemeClr val="tx1">
                    <a:lumMod val="75000"/>
                    <a:lumOff val="25000"/>
                  </a:schemeClr>
                </a:solidFill>
                <a:latin typeface="Arial"/>
                <a:cs typeface="Arial"/>
              </a:rPr>
              <a:t>zmniejszeniu</a:t>
            </a:r>
            <a:endParaRPr sz="2000" dirty="0">
              <a:solidFill>
                <a:schemeClr val="tx1">
                  <a:lumMod val="75000"/>
                  <a:lumOff val="25000"/>
                </a:schemeClr>
              </a:solidFill>
              <a:latin typeface="Arial"/>
              <a:cs typeface="Arial"/>
            </a:endParaRPr>
          </a:p>
        </p:txBody>
      </p:sp>
      <p:sp>
        <p:nvSpPr>
          <p:cNvPr id="5" name="object 5"/>
          <p:cNvSpPr txBox="1"/>
          <p:nvPr/>
        </p:nvSpPr>
        <p:spPr>
          <a:xfrm>
            <a:off x="1182636" y="5319141"/>
            <a:ext cx="5684520" cy="315595"/>
          </a:xfrm>
          <a:prstGeom prst="rect">
            <a:avLst/>
          </a:prstGeom>
        </p:spPr>
        <p:txBody>
          <a:bodyPr vert="horz" wrap="square" lIns="0" tIns="0" rIns="0" bIns="0" rtlCol="0">
            <a:spAutoFit/>
          </a:bodyPr>
          <a:lstStyle/>
          <a:p>
            <a:pPr marL="12700">
              <a:lnSpc>
                <a:spcPct val="100000"/>
              </a:lnSpc>
              <a:tabLst>
                <a:tab pos="936625" algn="l"/>
                <a:tab pos="2473960" algn="l"/>
                <a:tab pos="2986405" algn="l"/>
                <a:tab pos="4139565" algn="l"/>
              </a:tabLst>
            </a:pPr>
            <a:r>
              <a:rPr sz="2000" dirty="0">
                <a:solidFill>
                  <a:schemeClr val="tx1">
                    <a:lumMod val="75000"/>
                    <a:lumOff val="25000"/>
                  </a:schemeClr>
                </a:solidFill>
                <a:latin typeface="Arial"/>
                <a:cs typeface="Arial"/>
              </a:rPr>
              <a:t>skutek	</a:t>
            </a:r>
            <a:r>
              <a:rPr sz="2000" spc="-10" dirty="0">
                <a:solidFill>
                  <a:schemeClr val="tx1">
                    <a:lumMod val="75000"/>
                    <a:lumOff val="25000"/>
                  </a:schemeClr>
                </a:solidFill>
                <a:latin typeface="Arial"/>
                <a:cs typeface="Arial"/>
              </a:rPr>
              <a:t>zwiększenia	</a:t>
            </a:r>
            <a:r>
              <a:rPr sz="2000" spc="20" dirty="0">
                <a:solidFill>
                  <a:schemeClr val="tx1">
                    <a:lumMod val="75000"/>
                    <a:lumOff val="25000"/>
                  </a:schemeClr>
                </a:solidFill>
                <a:latin typeface="Arial"/>
                <a:cs typeface="Arial"/>
              </a:rPr>
              <a:t>się	</a:t>
            </a:r>
            <a:r>
              <a:rPr sz="2000" spc="-5" dirty="0">
                <a:solidFill>
                  <a:schemeClr val="tx1">
                    <a:lumMod val="75000"/>
                    <a:lumOff val="25000"/>
                  </a:schemeClr>
                </a:solidFill>
                <a:latin typeface="Arial"/>
                <a:cs typeface="Arial"/>
              </a:rPr>
              <a:t>proporcji	</a:t>
            </a:r>
            <a:r>
              <a:rPr sz="2000" dirty="0">
                <a:solidFill>
                  <a:schemeClr val="tx1">
                    <a:lumMod val="75000"/>
                    <a:lumOff val="25000"/>
                  </a:schemeClr>
                </a:solidFill>
                <a:latin typeface="Arial"/>
                <a:cs typeface="Arial"/>
              </a:rPr>
              <a:t>prawidłowych</a:t>
            </a:r>
          </a:p>
        </p:txBody>
      </p:sp>
      <p:sp>
        <p:nvSpPr>
          <p:cNvPr id="6" name="object 6"/>
          <p:cNvSpPr txBox="1"/>
          <p:nvPr/>
        </p:nvSpPr>
        <p:spPr>
          <a:xfrm>
            <a:off x="6865493" y="5078983"/>
            <a:ext cx="3128010" cy="564257"/>
          </a:xfrm>
          <a:prstGeom prst="rect">
            <a:avLst/>
          </a:prstGeom>
        </p:spPr>
        <p:txBody>
          <a:bodyPr vert="horz" wrap="square" lIns="0" tIns="0" rIns="0" bIns="0" rtlCol="0">
            <a:spAutoFit/>
          </a:bodyPr>
          <a:lstStyle/>
          <a:p>
            <a:pPr marL="177165" marR="5080" indent="-165100">
              <a:lnSpc>
                <a:spcPts val="2160"/>
              </a:lnSpc>
              <a:tabLst>
                <a:tab pos="1146810" algn="l"/>
                <a:tab pos="1613535" algn="l"/>
                <a:tab pos="2812415" algn="l"/>
              </a:tabLst>
            </a:pPr>
            <a:r>
              <a:rPr sz="2000" spc="-35" dirty="0">
                <a:solidFill>
                  <a:schemeClr val="tx1">
                    <a:lumMod val="75000"/>
                    <a:lumOff val="25000"/>
                  </a:schemeClr>
                </a:solidFill>
                <a:latin typeface="Arial"/>
                <a:cs typeface="Arial"/>
              </a:rPr>
              <a:t>o</a:t>
            </a:r>
            <a:r>
              <a:rPr sz="2000" spc="35" dirty="0">
                <a:solidFill>
                  <a:schemeClr val="tx1">
                    <a:lumMod val="75000"/>
                    <a:lumOff val="25000"/>
                  </a:schemeClr>
                </a:solidFill>
                <a:latin typeface="Arial"/>
                <a:cs typeface="Arial"/>
              </a:rPr>
              <a:t>b</a:t>
            </a:r>
            <a:r>
              <a:rPr sz="2000" spc="-20" dirty="0">
                <a:solidFill>
                  <a:schemeClr val="tx1">
                    <a:lumMod val="75000"/>
                    <a:lumOff val="25000"/>
                  </a:schemeClr>
                </a:solidFill>
                <a:latin typeface="Arial"/>
                <a:cs typeface="Arial"/>
              </a:rPr>
              <a:t>j</a:t>
            </a:r>
            <a:r>
              <a:rPr sz="2000" spc="-35" dirty="0">
                <a:solidFill>
                  <a:schemeClr val="tx1">
                    <a:lumMod val="75000"/>
                    <a:lumOff val="25000"/>
                  </a:schemeClr>
                </a:solidFill>
                <a:latin typeface="Arial"/>
                <a:cs typeface="Arial"/>
              </a:rPr>
              <a:t>a</a:t>
            </a:r>
            <a:r>
              <a:rPr sz="2000" spc="-80" dirty="0">
                <a:solidFill>
                  <a:schemeClr val="tx1">
                    <a:lumMod val="75000"/>
                    <a:lumOff val="25000"/>
                  </a:schemeClr>
                </a:solidFill>
                <a:latin typeface="Arial"/>
                <a:cs typeface="Arial"/>
              </a:rPr>
              <a:t>w</a:t>
            </a:r>
            <a:r>
              <a:rPr sz="2000" spc="35" dirty="0">
                <a:solidFill>
                  <a:schemeClr val="tx1">
                    <a:lumMod val="75000"/>
                    <a:lumOff val="25000"/>
                  </a:schemeClr>
                </a:solidFill>
                <a:latin typeface="Arial"/>
                <a:cs typeface="Arial"/>
              </a:rPr>
              <a:t>ó</a:t>
            </a:r>
            <a:r>
              <a:rPr sz="2000" spc="10" dirty="0">
                <a:solidFill>
                  <a:schemeClr val="tx1">
                    <a:lumMod val="75000"/>
                    <a:lumOff val="25000"/>
                  </a:schemeClr>
                </a:solidFill>
                <a:latin typeface="Arial"/>
                <a:cs typeface="Arial"/>
              </a:rPr>
              <a:t>w</a:t>
            </a:r>
            <a:r>
              <a:rPr sz="2000" dirty="0">
                <a:solidFill>
                  <a:schemeClr val="tx1">
                    <a:lumMod val="75000"/>
                    <a:lumOff val="25000"/>
                  </a:schemeClr>
                </a:solidFill>
                <a:latin typeface="Arial"/>
                <a:cs typeface="Arial"/>
              </a:rPr>
              <a:t>	</a:t>
            </a:r>
            <a:r>
              <a:rPr sz="2000" spc="5" dirty="0">
                <a:solidFill>
                  <a:schemeClr val="tx1">
                    <a:lumMod val="75000"/>
                    <a:lumOff val="25000"/>
                  </a:schemeClr>
                </a:solidFill>
                <a:latin typeface="Arial"/>
                <a:cs typeface="Arial"/>
              </a:rPr>
              <a:t>c</a:t>
            </a:r>
            <a:r>
              <a:rPr sz="2000" spc="40" dirty="0">
                <a:solidFill>
                  <a:schemeClr val="tx1">
                    <a:lumMod val="75000"/>
                    <a:lumOff val="25000"/>
                  </a:schemeClr>
                </a:solidFill>
                <a:latin typeface="Arial"/>
                <a:cs typeface="Arial"/>
              </a:rPr>
              <a:t>h</a:t>
            </a:r>
            <a:r>
              <a:rPr sz="2000" spc="-35" dirty="0">
                <a:solidFill>
                  <a:schemeClr val="tx1">
                    <a:lumMod val="75000"/>
                    <a:lumOff val="25000"/>
                  </a:schemeClr>
                </a:solidFill>
                <a:latin typeface="Arial"/>
                <a:cs typeface="Arial"/>
              </a:rPr>
              <a:t>o</a:t>
            </a:r>
            <a:r>
              <a:rPr sz="2000" spc="50" dirty="0">
                <a:solidFill>
                  <a:schemeClr val="tx1">
                    <a:lumMod val="75000"/>
                    <a:lumOff val="25000"/>
                  </a:schemeClr>
                </a:solidFill>
                <a:latin typeface="Arial"/>
                <a:cs typeface="Arial"/>
              </a:rPr>
              <a:t>r</a:t>
            </a:r>
            <a:r>
              <a:rPr sz="2000" spc="-35" dirty="0">
                <a:solidFill>
                  <a:schemeClr val="tx1">
                    <a:lumMod val="75000"/>
                    <a:lumOff val="25000"/>
                  </a:schemeClr>
                </a:solidFill>
                <a:latin typeface="Arial"/>
                <a:cs typeface="Arial"/>
              </a:rPr>
              <a:t>o</a:t>
            </a:r>
            <a:r>
              <a:rPr sz="2000" spc="40" dirty="0">
                <a:solidFill>
                  <a:schemeClr val="tx1">
                    <a:lumMod val="75000"/>
                    <a:lumOff val="25000"/>
                  </a:schemeClr>
                </a:solidFill>
                <a:latin typeface="Arial"/>
                <a:cs typeface="Arial"/>
              </a:rPr>
              <a:t>bo</a:t>
            </a:r>
            <a:r>
              <a:rPr sz="2000" spc="-80" dirty="0">
                <a:solidFill>
                  <a:schemeClr val="tx1">
                    <a:lumMod val="75000"/>
                    <a:lumOff val="25000"/>
                  </a:schemeClr>
                </a:solidFill>
                <a:latin typeface="Arial"/>
                <a:cs typeface="Arial"/>
              </a:rPr>
              <a:t>w</a:t>
            </a:r>
            <a:r>
              <a:rPr sz="2000" spc="-70" dirty="0">
                <a:solidFill>
                  <a:schemeClr val="tx1">
                    <a:lumMod val="75000"/>
                    <a:lumOff val="25000"/>
                  </a:schemeClr>
                </a:solidFill>
                <a:latin typeface="Arial"/>
                <a:cs typeface="Arial"/>
              </a:rPr>
              <a:t>y</a:t>
            </a:r>
            <a:r>
              <a:rPr sz="2000" spc="5" dirty="0">
                <a:solidFill>
                  <a:schemeClr val="tx1">
                    <a:lumMod val="75000"/>
                    <a:lumOff val="25000"/>
                  </a:schemeClr>
                </a:solidFill>
                <a:latin typeface="Arial"/>
                <a:cs typeface="Arial"/>
              </a:rPr>
              <a:t>ch</a:t>
            </a:r>
            <a:r>
              <a:rPr sz="2000" dirty="0">
                <a:solidFill>
                  <a:schemeClr val="tx1">
                    <a:lumMod val="75000"/>
                    <a:lumOff val="25000"/>
                  </a:schemeClr>
                </a:solidFill>
                <a:latin typeface="Arial"/>
                <a:cs typeface="Arial"/>
              </a:rPr>
              <a:t>	</a:t>
            </a:r>
            <a:r>
              <a:rPr sz="2000" spc="35" dirty="0">
                <a:solidFill>
                  <a:schemeClr val="tx1">
                    <a:lumMod val="75000"/>
                    <a:lumOff val="25000"/>
                  </a:schemeClr>
                </a:solidFill>
                <a:latin typeface="Arial"/>
                <a:cs typeface="Arial"/>
              </a:rPr>
              <a:t>na  </a:t>
            </a:r>
            <a:r>
              <a:rPr sz="2000" spc="55" dirty="0">
                <a:solidFill>
                  <a:schemeClr val="tx1">
                    <a:lumMod val="75000"/>
                    <a:lumOff val="25000"/>
                  </a:schemeClr>
                </a:solidFill>
                <a:latin typeface="Arial"/>
                <a:cs typeface="Arial"/>
              </a:rPr>
              <a:t>m</a:t>
            </a:r>
            <a:r>
              <a:rPr sz="2000" spc="20" dirty="0">
                <a:solidFill>
                  <a:schemeClr val="tx1">
                    <a:lumMod val="75000"/>
                    <a:lumOff val="25000"/>
                  </a:schemeClr>
                </a:solidFill>
                <a:latin typeface="Arial"/>
                <a:cs typeface="Arial"/>
              </a:rPr>
              <a:t>t</a:t>
            </a:r>
            <a:r>
              <a:rPr sz="2000" spc="-20" dirty="0">
                <a:solidFill>
                  <a:schemeClr val="tx1">
                    <a:lumMod val="75000"/>
                    <a:lumOff val="25000"/>
                  </a:schemeClr>
                </a:solidFill>
                <a:latin typeface="Arial"/>
                <a:cs typeface="Arial"/>
              </a:rPr>
              <a:t>-</a:t>
            </a:r>
            <a:r>
              <a:rPr sz="2000" spc="-10" dirty="0">
                <a:solidFill>
                  <a:schemeClr val="tx1">
                    <a:lumMod val="75000"/>
                    <a:lumOff val="25000"/>
                  </a:schemeClr>
                </a:solidFill>
                <a:latin typeface="Arial"/>
                <a:cs typeface="Arial"/>
              </a:rPr>
              <a:t>DN</a:t>
            </a:r>
            <a:r>
              <a:rPr sz="2000" spc="10" dirty="0">
                <a:solidFill>
                  <a:schemeClr val="tx1">
                    <a:lumMod val="75000"/>
                    <a:lumOff val="25000"/>
                  </a:schemeClr>
                </a:solidFill>
                <a:latin typeface="Arial"/>
                <a:cs typeface="Arial"/>
              </a:rPr>
              <a:t>A</a:t>
            </a:r>
            <a:r>
              <a:rPr sz="2000" dirty="0">
                <a:solidFill>
                  <a:schemeClr val="tx1">
                    <a:lumMod val="75000"/>
                    <a:lumOff val="25000"/>
                  </a:schemeClr>
                </a:solidFill>
                <a:latin typeface="Arial"/>
                <a:cs typeface="Arial"/>
              </a:rPr>
              <a:t>	</a:t>
            </a:r>
            <a:r>
              <a:rPr sz="2000" spc="-130" dirty="0">
                <a:solidFill>
                  <a:schemeClr val="tx1">
                    <a:lumMod val="75000"/>
                    <a:lumOff val="25000"/>
                  </a:schemeClr>
                </a:solidFill>
                <a:latin typeface="Arial"/>
                <a:cs typeface="Arial"/>
              </a:rPr>
              <a:t>  </a:t>
            </a:r>
            <a:r>
              <a:rPr sz="2000" spc="10" dirty="0">
                <a:solidFill>
                  <a:schemeClr val="tx1">
                    <a:lumMod val="75000"/>
                    <a:lumOff val="25000"/>
                  </a:schemeClr>
                </a:solidFill>
                <a:latin typeface="Arial"/>
                <a:cs typeface="Arial"/>
              </a:rPr>
              <a:t>w</a:t>
            </a:r>
            <a:r>
              <a:rPr sz="2000" dirty="0">
                <a:solidFill>
                  <a:schemeClr val="tx1">
                    <a:lumMod val="75000"/>
                    <a:lumOff val="25000"/>
                  </a:schemeClr>
                </a:solidFill>
                <a:latin typeface="Arial"/>
                <a:cs typeface="Arial"/>
              </a:rPr>
              <a:t>	</a:t>
            </a:r>
            <a:r>
              <a:rPr sz="2000" spc="5" dirty="0">
                <a:solidFill>
                  <a:schemeClr val="tx1">
                    <a:lumMod val="75000"/>
                    <a:lumOff val="25000"/>
                  </a:schemeClr>
                </a:solidFill>
                <a:latin typeface="Arial"/>
                <a:cs typeface="Arial"/>
              </a:rPr>
              <a:t>s</a:t>
            </a:r>
            <a:r>
              <a:rPr sz="2000" spc="20" dirty="0">
                <a:solidFill>
                  <a:schemeClr val="tx1">
                    <a:lumMod val="75000"/>
                    <a:lumOff val="25000"/>
                  </a:schemeClr>
                </a:solidFill>
                <a:latin typeface="Arial"/>
                <a:cs typeface="Arial"/>
              </a:rPr>
              <a:t>t</a:t>
            </a:r>
            <a:r>
              <a:rPr sz="2000" spc="-35" dirty="0">
                <a:solidFill>
                  <a:schemeClr val="tx1">
                    <a:lumMod val="75000"/>
                    <a:lumOff val="25000"/>
                  </a:schemeClr>
                </a:solidFill>
                <a:latin typeface="Arial"/>
                <a:cs typeface="Arial"/>
              </a:rPr>
              <a:t>o</a:t>
            </a:r>
            <a:r>
              <a:rPr sz="2000" spc="5" dirty="0">
                <a:solidFill>
                  <a:schemeClr val="tx1">
                    <a:lumMod val="75000"/>
                    <a:lumOff val="25000"/>
                  </a:schemeClr>
                </a:solidFill>
                <a:latin typeface="Arial"/>
                <a:cs typeface="Arial"/>
              </a:rPr>
              <a:t>s</a:t>
            </a:r>
            <a:r>
              <a:rPr sz="2000" spc="40" dirty="0">
                <a:solidFill>
                  <a:schemeClr val="tx1">
                    <a:lumMod val="75000"/>
                    <a:lumOff val="25000"/>
                  </a:schemeClr>
                </a:solidFill>
                <a:latin typeface="Arial"/>
                <a:cs typeface="Arial"/>
              </a:rPr>
              <a:t>un</a:t>
            </a:r>
            <a:r>
              <a:rPr sz="2000" spc="5" dirty="0">
                <a:solidFill>
                  <a:schemeClr val="tx1">
                    <a:lumMod val="75000"/>
                    <a:lumOff val="25000"/>
                  </a:schemeClr>
                </a:solidFill>
                <a:latin typeface="Arial"/>
                <a:cs typeface="Arial"/>
              </a:rPr>
              <a:t>ku</a:t>
            </a:r>
            <a:r>
              <a:rPr sz="2000" dirty="0">
                <a:solidFill>
                  <a:schemeClr val="tx1">
                    <a:lumMod val="75000"/>
                    <a:lumOff val="25000"/>
                  </a:schemeClr>
                </a:solidFill>
                <a:latin typeface="Arial"/>
                <a:cs typeface="Arial"/>
              </a:rPr>
              <a:t>	</a:t>
            </a:r>
            <a:r>
              <a:rPr sz="2000" spc="-490" dirty="0">
                <a:solidFill>
                  <a:schemeClr val="tx1">
                    <a:lumMod val="75000"/>
                    <a:lumOff val="25000"/>
                  </a:schemeClr>
                </a:solidFill>
                <a:latin typeface="Arial"/>
                <a:cs typeface="Arial"/>
              </a:rPr>
              <a:t> </a:t>
            </a:r>
            <a:r>
              <a:rPr sz="2000" spc="40" dirty="0">
                <a:solidFill>
                  <a:schemeClr val="tx1">
                    <a:lumMod val="75000"/>
                    <a:lumOff val="25000"/>
                  </a:schemeClr>
                </a:solidFill>
                <a:latin typeface="Arial"/>
                <a:cs typeface="Arial"/>
              </a:rPr>
              <a:t>do</a:t>
            </a:r>
            <a:endParaRPr sz="2000" dirty="0">
              <a:solidFill>
                <a:schemeClr val="tx1">
                  <a:lumMod val="75000"/>
                  <a:lumOff val="25000"/>
                </a:schemeClr>
              </a:solidFill>
              <a:latin typeface="Arial"/>
              <a:cs typeface="Arial"/>
            </a:endParaRPr>
          </a:p>
        </p:txBody>
      </p:sp>
      <p:sp>
        <p:nvSpPr>
          <p:cNvPr id="7" name="object 7"/>
          <p:cNvSpPr txBox="1"/>
          <p:nvPr/>
        </p:nvSpPr>
        <p:spPr>
          <a:xfrm>
            <a:off x="1182636" y="5593740"/>
            <a:ext cx="2632075" cy="315595"/>
          </a:xfrm>
          <a:prstGeom prst="rect">
            <a:avLst/>
          </a:prstGeom>
        </p:spPr>
        <p:txBody>
          <a:bodyPr vert="horz" wrap="square" lIns="0" tIns="0" rIns="0" bIns="0" rtlCol="0">
            <a:spAutoFit/>
          </a:bodyPr>
          <a:lstStyle/>
          <a:p>
            <a:pPr marL="12700">
              <a:lnSpc>
                <a:spcPct val="100000"/>
              </a:lnSpc>
            </a:pPr>
            <a:r>
              <a:rPr sz="2000" spc="-5" dirty="0">
                <a:solidFill>
                  <a:schemeClr val="tx1">
                    <a:lumMod val="75000"/>
                    <a:lumOff val="25000"/>
                  </a:schemeClr>
                </a:solidFill>
                <a:latin typeface="Arial"/>
                <a:cs typeface="Arial"/>
              </a:rPr>
              <a:t>zmutowanych</a:t>
            </a:r>
            <a:r>
              <a:rPr sz="2000" spc="-70" dirty="0">
                <a:solidFill>
                  <a:schemeClr val="tx1">
                    <a:lumMod val="75000"/>
                    <a:lumOff val="25000"/>
                  </a:schemeClr>
                </a:solidFill>
                <a:latin typeface="Arial"/>
                <a:cs typeface="Arial"/>
              </a:rPr>
              <a:t> </a:t>
            </a:r>
            <a:r>
              <a:rPr sz="2000" spc="10" dirty="0">
                <a:solidFill>
                  <a:schemeClr val="tx1">
                    <a:lumMod val="75000"/>
                    <a:lumOff val="25000"/>
                  </a:schemeClr>
                </a:solidFill>
                <a:latin typeface="Arial"/>
                <a:cs typeface="Arial"/>
              </a:rPr>
              <a:t>mt-DNA.</a:t>
            </a:r>
            <a:endParaRPr sz="2000" dirty="0">
              <a:solidFill>
                <a:schemeClr val="tx1">
                  <a:lumMod val="75000"/>
                  <a:lumOff val="25000"/>
                </a:schemeClr>
              </a:solidFill>
              <a:latin typeface="Arial"/>
              <a:cs typeface="Arial"/>
            </a:endParaRPr>
          </a:p>
        </p:txBody>
      </p:sp>
    </p:spTree>
    <p:extLst>
      <p:ext uri="{BB962C8B-B14F-4D97-AF65-F5344CB8AC3E}">
        <p14:creationId xmlns:p14="http://schemas.microsoft.com/office/powerpoint/2010/main" val="1798822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ytuł 13"/>
          <p:cNvSpPr>
            <a:spLocks noGrp="1"/>
          </p:cNvSpPr>
          <p:nvPr>
            <p:ph type="title"/>
          </p:nvPr>
        </p:nvSpPr>
        <p:spPr/>
        <p:txBody>
          <a:bodyPr/>
          <a:lstStyle/>
          <a:p>
            <a:endParaRPr lang="pl-PL"/>
          </a:p>
        </p:txBody>
      </p:sp>
      <p:pic>
        <p:nvPicPr>
          <p:cNvPr id="2050" name="Picture 2" descr="http://laboratoria.net/img/artyku%C5%82y/mitochondrium3.png?1411465133583?141146513358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5899" y="1494497"/>
            <a:ext cx="95250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4749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marR="5080">
              <a:lnSpc>
                <a:spcPct val="101299"/>
              </a:lnSpc>
            </a:pPr>
            <a:r>
              <a:rPr spc="10" dirty="0"/>
              <a:t>Diagnostyka prenatalna </a:t>
            </a:r>
            <a:r>
              <a:rPr spc="5" dirty="0"/>
              <a:t>i </a:t>
            </a:r>
            <a:r>
              <a:rPr spc="-5" dirty="0"/>
              <a:t>strategie  </a:t>
            </a:r>
            <a:r>
              <a:rPr spc="10" dirty="0"/>
              <a:t>reprodukcyjne</a:t>
            </a:r>
          </a:p>
        </p:txBody>
      </p:sp>
      <p:sp>
        <p:nvSpPr>
          <p:cNvPr id="3" name="object 3"/>
          <p:cNvSpPr txBox="1"/>
          <p:nvPr/>
        </p:nvSpPr>
        <p:spPr>
          <a:xfrm>
            <a:off x="1182636" y="2033396"/>
            <a:ext cx="8757920" cy="3916045"/>
          </a:xfrm>
          <a:prstGeom prst="rect">
            <a:avLst/>
          </a:prstGeom>
        </p:spPr>
        <p:txBody>
          <a:bodyPr vert="horz" wrap="square" lIns="0" tIns="0" rIns="0" bIns="0" rtlCol="0">
            <a:spAutoFit/>
          </a:bodyPr>
          <a:lstStyle/>
          <a:p>
            <a:pPr marL="12700">
              <a:lnSpc>
                <a:spcPts val="2430"/>
              </a:lnSpc>
              <a:tabLst>
                <a:tab pos="360045" algn="l"/>
              </a:tabLst>
            </a:pPr>
            <a:r>
              <a:rPr sz="1700" spc="25" dirty="0">
                <a:solidFill>
                  <a:schemeClr val="tx1">
                    <a:lumMod val="75000"/>
                    <a:lumOff val="25000"/>
                  </a:schemeClr>
                </a:solidFill>
                <a:latin typeface="Wingdings 3"/>
                <a:cs typeface="Wingdings 3"/>
              </a:rPr>
              <a:t></a:t>
            </a:r>
            <a:r>
              <a:rPr sz="1700" spc="25" dirty="0">
                <a:solidFill>
                  <a:schemeClr val="tx1">
                    <a:lumMod val="75000"/>
                    <a:lumOff val="25000"/>
                  </a:schemeClr>
                </a:solidFill>
                <a:latin typeface="Times New Roman"/>
                <a:cs typeface="Times New Roman"/>
              </a:rPr>
              <a:t>	</a:t>
            </a:r>
            <a:r>
              <a:rPr sz="2200" spc="10" dirty="0">
                <a:solidFill>
                  <a:schemeClr val="tx1">
                    <a:lumMod val="75000"/>
                    <a:lumOff val="25000"/>
                  </a:schemeClr>
                </a:solidFill>
                <a:latin typeface="Century Gothic"/>
                <a:cs typeface="Century Gothic"/>
              </a:rPr>
              <a:t>Dawstwo</a:t>
            </a:r>
            <a:r>
              <a:rPr sz="2200" spc="-190" dirty="0">
                <a:solidFill>
                  <a:schemeClr val="tx1">
                    <a:lumMod val="75000"/>
                    <a:lumOff val="25000"/>
                  </a:schemeClr>
                </a:solidFill>
                <a:latin typeface="Century Gothic"/>
                <a:cs typeface="Century Gothic"/>
              </a:rPr>
              <a:t> </a:t>
            </a:r>
            <a:r>
              <a:rPr sz="2200" spc="5" dirty="0">
                <a:solidFill>
                  <a:schemeClr val="tx1">
                    <a:lumMod val="75000"/>
                    <a:lumOff val="25000"/>
                  </a:schemeClr>
                </a:solidFill>
                <a:latin typeface="Century Gothic"/>
                <a:cs typeface="Century Gothic"/>
              </a:rPr>
              <a:t>oocytu</a:t>
            </a:r>
            <a:endParaRPr sz="2200" dirty="0">
              <a:solidFill>
                <a:schemeClr val="tx1">
                  <a:lumMod val="75000"/>
                  <a:lumOff val="25000"/>
                </a:schemeClr>
              </a:solidFill>
              <a:latin typeface="Century Gothic"/>
              <a:cs typeface="Century Gothic"/>
            </a:endParaRPr>
          </a:p>
          <a:p>
            <a:pPr marL="360045" marR="803275">
              <a:lnSpc>
                <a:spcPts val="1800"/>
              </a:lnSpc>
              <a:spcBef>
                <a:spcPts val="200"/>
              </a:spcBef>
            </a:pPr>
            <a:r>
              <a:rPr sz="1850" b="1" spc="15" dirty="0">
                <a:solidFill>
                  <a:schemeClr val="tx1">
                    <a:lumMod val="75000"/>
                    <a:lumOff val="25000"/>
                  </a:schemeClr>
                </a:solidFill>
                <a:latin typeface="Century Gothic"/>
                <a:cs typeface="Century Gothic"/>
              </a:rPr>
              <a:t>Oocyt </a:t>
            </a:r>
            <a:r>
              <a:rPr sz="1850" spc="10" dirty="0">
                <a:solidFill>
                  <a:schemeClr val="tx1">
                    <a:lumMod val="75000"/>
                    <a:lumOff val="25000"/>
                  </a:schemeClr>
                </a:solidFill>
                <a:latin typeface="Century Gothic"/>
                <a:cs typeface="Century Gothic"/>
              </a:rPr>
              <a:t>– komórka </a:t>
            </a:r>
            <a:r>
              <a:rPr sz="1850" spc="15" dirty="0">
                <a:solidFill>
                  <a:schemeClr val="tx1">
                    <a:lumMod val="75000"/>
                    <a:lumOff val="25000"/>
                  </a:schemeClr>
                </a:solidFill>
                <a:latin typeface="Century Gothic"/>
                <a:cs typeface="Century Gothic"/>
              </a:rPr>
              <a:t>dająca </a:t>
            </a:r>
            <a:r>
              <a:rPr sz="1850" spc="5" dirty="0">
                <a:solidFill>
                  <a:schemeClr val="tx1">
                    <a:lumMod val="75000"/>
                    <a:lumOff val="25000"/>
                  </a:schemeClr>
                </a:solidFill>
                <a:latin typeface="Century Gothic"/>
                <a:cs typeface="Century Gothic"/>
              </a:rPr>
              <a:t>początek </a:t>
            </a:r>
            <a:r>
              <a:rPr sz="1850" spc="10" dirty="0">
                <a:solidFill>
                  <a:schemeClr val="tx1">
                    <a:lumMod val="75000"/>
                    <a:lumOff val="25000"/>
                  </a:schemeClr>
                </a:solidFill>
                <a:latin typeface="Century Gothic"/>
                <a:cs typeface="Century Gothic"/>
              </a:rPr>
              <a:t>komórce </a:t>
            </a:r>
            <a:r>
              <a:rPr sz="1850" spc="25" dirty="0">
                <a:solidFill>
                  <a:schemeClr val="tx1">
                    <a:lumMod val="75000"/>
                    <a:lumOff val="25000"/>
                  </a:schemeClr>
                </a:solidFill>
                <a:latin typeface="Century Gothic"/>
                <a:cs typeface="Century Gothic"/>
              </a:rPr>
              <a:t>jajowej </a:t>
            </a:r>
            <a:r>
              <a:rPr sz="1850" dirty="0">
                <a:solidFill>
                  <a:schemeClr val="tx1">
                    <a:lumMod val="75000"/>
                    <a:lumOff val="25000"/>
                  </a:schemeClr>
                </a:solidFill>
                <a:latin typeface="Century Gothic"/>
                <a:cs typeface="Century Gothic"/>
              </a:rPr>
              <a:t>(jajom) </a:t>
            </a:r>
            <a:r>
              <a:rPr sz="1850" spc="15" dirty="0">
                <a:solidFill>
                  <a:schemeClr val="tx1">
                    <a:lumMod val="75000"/>
                    <a:lumOff val="25000"/>
                  </a:schemeClr>
                </a:solidFill>
                <a:latin typeface="Century Gothic"/>
                <a:cs typeface="Century Gothic"/>
              </a:rPr>
              <a:t>oraz  </a:t>
            </a:r>
            <a:r>
              <a:rPr sz="1850" spc="30" dirty="0">
                <a:solidFill>
                  <a:schemeClr val="tx1">
                    <a:lumMod val="75000"/>
                    <a:lumOff val="25000"/>
                  </a:schemeClr>
                </a:solidFill>
                <a:latin typeface="Century Gothic"/>
                <a:cs typeface="Century Gothic"/>
              </a:rPr>
              <a:t>towarzyszącym </a:t>
            </a:r>
            <a:r>
              <a:rPr sz="1850" dirty="0">
                <a:solidFill>
                  <a:schemeClr val="tx1">
                    <a:lumMod val="75000"/>
                    <a:lumOff val="25000"/>
                  </a:schemeClr>
                </a:solidFill>
                <a:latin typeface="Century Gothic"/>
                <a:cs typeface="Century Gothic"/>
              </a:rPr>
              <a:t>jej </a:t>
            </a:r>
            <a:r>
              <a:rPr sz="1850" spc="10" dirty="0">
                <a:solidFill>
                  <a:schemeClr val="tx1">
                    <a:lumMod val="75000"/>
                    <a:lumOff val="25000"/>
                  </a:schemeClr>
                </a:solidFill>
                <a:latin typeface="Century Gothic"/>
                <a:cs typeface="Century Gothic"/>
              </a:rPr>
              <a:t>ciałkom</a:t>
            </a:r>
            <a:r>
              <a:rPr sz="1850" spc="75" dirty="0">
                <a:solidFill>
                  <a:schemeClr val="tx1">
                    <a:lumMod val="75000"/>
                    <a:lumOff val="25000"/>
                  </a:schemeClr>
                </a:solidFill>
                <a:latin typeface="Century Gothic"/>
                <a:cs typeface="Century Gothic"/>
              </a:rPr>
              <a:t> </a:t>
            </a:r>
            <a:r>
              <a:rPr sz="1850" spc="30" dirty="0">
                <a:solidFill>
                  <a:schemeClr val="tx1">
                    <a:lumMod val="75000"/>
                    <a:lumOff val="25000"/>
                  </a:schemeClr>
                </a:solidFill>
                <a:latin typeface="Century Gothic"/>
                <a:cs typeface="Century Gothic"/>
              </a:rPr>
              <a:t>kierunkowym..</a:t>
            </a:r>
            <a:endParaRPr sz="1850" dirty="0">
              <a:solidFill>
                <a:schemeClr val="tx1">
                  <a:lumMod val="75000"/>
                  <a:lumOff val="25000"/>
                </a:schemeClr>
              </a:solidFill>
              <a:latin typeface="Century Gothic"/>
              <a:cs typeface="Century Gothic"/>
            </a:endParaRPr>
          </a:p>
          <a:p>
            <a:pPr marL="12700">
              <a:lnSpc>
                <a:spcPts val="2470"/>
              </a:lnSpc>
              <a:spcBef>
                <a:spcPts val="470"/>
              </a:spcBef>
              <a:tabLst>
                <a:tab pos="360045" algn="l"/>
              </a:tabLst>
            </a:pPr>
            <a:r>
              <a:rPr sz="1700" spc="25" dirty="0">
                <a:solidFill>
                  <a:schemeClr val="tx1">
                    <a:lumMod val="75000"/>
                    <a:lumOff val="25000"/>
                  </a:schemeClr>
                </a:solidFill>
                <a:latin typeface="Wingdings 3"/>
                <a:cs typeface="Wingdings 3"/>
              </a:rPr>
              <a:t></a:t>
            </a:r>
            <a:r>
              <a:rPr sz="1700" spc="25" dirty="0">
                <a:solidFill>
                  <a:schemeClr val="tx1">
                    <a:lumMod val="75000"/>
                    <a:lumOff val="25000"/>
                  </a:schemeClr>
                </a:solidFill>
                <a:latin typeface="Times New Roman"/>
                <a:cs typeface="Times New Roman"/>
              </a:rPr>
              <a:t>	</a:t>
            </a:r>
            <a:r>
              <a:rPr sz="2200" spc="15" dirty="0">
                <a:solidFill>
                  <a:schemeClr val="tx1">
                    <a:lumMod val="75000"/>
                    <a:lumOff val="25000"/>
                  </a:schemeClr>
                </a:solidFill>
                <a:latin typeface="Century Gothic"/>
                <a:cs typeface="Century Gothic"/>
              </a:rPr>
              <a:t>Diagnostyka</a:t>
            </a:r>
            <a:r>
              <a:rPr sz="2200" spc="-270" dirty="0">
                <a:solidFill>
                  <a:schemeClr val="tx1">
                    <a:lumMod val="75000"/>
                    <a:lumOff val="25000"/>
                  </a:schemeClr>
                </a:solidFill>
                <a:latin typeface="Century Gothic"/>
                <a:cs typeface="Century Gothic"/>
              </a:rPr>
              <a:t> </a:t>
            </a:r>
            <a:r>
              <a:rPr sz="2200" spc="10" dirty="0">
                <a:solidFill>
                  <a:schemeClr val="tx1">
                    <a:lumMod val="75000"/>
                    <a:lumOff val="25000"/>
                  </a:schemeClr>
                </a:solidFill>
                <a:latin typeface="Century Gothic"/>
                <a:cs typeface="Century Gothic"/>
              </a:rPr>
              <a:t>preimplantacyjna</a:t>
            </a:r>
            <a:endParaRPr sz="2200" dirty="0">
              <a:solidFill>
                <a:schemeClr val="tx1">
                  <a:lumMod val="75000"/>
                  <a:lumOff val="25000"/>
                </a:schemeClr>
              </a:solidFill>
              <a:latin typeface="Century Gothic"/>
              <a:cs typeface="Century Gothic"/>
            </a:endParaRPr>
          </a:p>
          <a:p>
            <a:pPr marL="360045">
              <a:lnSpc>
                <a:spcPts val="1839"/>
              </a:lnSpc>
            </a:pPr>
            <a:r>
              <a:rPr sz="1850" b="1" spc="5" dirty="0">
                <a:solidFill>
                  <a:schemeClr val="tx1">
                    <a:lumMod val="75000"/>
                    <a:lumOff val="25000"/>
                  </a:schemeClr>
                </a:solidFill>
                <a:latin typeface="Century Gothic"/>
                <a:cs typeface="Century Gothic"/>
              </a:rPr>
              <a:t>Diagnostyka </a:t>
            </a:r>
            <a:r>
              <a:rPr sz="1850" b="1" spc="10" dirty="0">
                <a:solidFill>
                  <a:schemeClr val="tx1">
                    <a:lumMod val="75000"/>
                    <a:lumOff val="25000"/>
                  </a:schemeClr>
                </a:solidFill>
                <a:latin typeface="Century Gothic"/>
                <a:cs typeface="Century Gothic"/>
              </a:rPr>
              <a:t>Preimplantacyjna </a:t>
            </a:r>
            <a:r>
              <a:rPr sz="1850" b="1" spc="15" dirty="0">
                <a:solidFill>
                  <a:schemeClr val="tx1">
                    <a:lumMod val="75000"/>
                    <a:lumOff val="25000"/>
                  </a:schemeClr>
                </a:solidFill>
                <a:latin typeface="Century Gothic"/>
                <a:cs typeface="Century Gothic"/>
              </a:rPr>
              <a:t>(PGD) </a:t>
            </a:r>
            <a:r>
              <a:rPr sz="1850" spc="-20" dirty="0">
                <a:solidFill>
                  <a:schemeClr val="tx1">
                    <a:lumMod val="75000"/>
                    <a:lumOff val="25000"/>
                  </a:schemeClr>
                </a:solidFill>
                <a:latin typeface="Century Gothic"/>
                <a:cs typeface="Century Gothic"/>
              </a:rPr>
              <a:t>to </a:t>
            </a:r>
            <a:r>
              <a:rPr sz="1850" dirty="0">
                <a:solidFill>
                  <a:schemeClr val="tx1">
                    <a:lumMod val="75000"/>
                    <a:lumOff val="25000"/>
                  </a:schemeClr>
                </a:solidFill>
                <a:latin typeface="Century Gothic"/>
                <a:cs typeface="Century Gothic"/>
              </a:rPr>
              <a:t>metoda, która </a:t>
            </a:r>
            <a:r>
              <a:rPr sz="1850" spc="45" dirty="0">
                <a:solidFill>
                  <a:schemeClr val="tx1">
                    <a:lumMod val="75000"/>
                    <a:lumOff val="25000"/>
                  </a:schemeClr>
                </a:solidFill>
                <a:latin typeface="Century Gothic"/>
                <a:cs typeface="Century Gothic"/>
              </a:rPr>
              <a:t>pozwala </a:t>
            </a:r>
            <a:r>
              <a:rPr sz="1850" spc="330" dirty="0">
                <a:solidFill>
                  <a:schemeClr val="tx1">
                    <a:lumMod val="75000"/>
                    <a:lumOff val="25000"/>
                  </a:schemeClr>
                </a:solidFill>
                <a:latin typeface="Century Gothic"/>
                <a:cs typeface="Century Gothic"/>
              </a:rPr>
              <a:t> </a:t>
            </a:r>
            <a:r>
              <a:rPr sz="1850" spc="15" dirty="0">
                <a:solidFill>
                  <a:schemeClr val="tx1">
                    <a:lumMod val="75000"/>
                    <a:lumOff val="25000"/>
                  </a:schemeClr>
                </a:solidFill>
                <a:latin typeface="Century Gothic"/>
                <a:cs typeface="Century Gothic"/>
              </a:rPr>
              <a:t>na</a:t>
            </a:r>
            <a:endParaRPr sz="1850" dirty="0">
              <a:solidFill>
                <a:schemeClr val="tx1">
                  <a:lumMod val="75000"/>
                  <a:lumOff val="25000"/>
                </a:schemeClr>
              </a:solidFill>
              <a:latin typeface="Century Gothic"/>
              <a:cs typeface="Century Gothic"/>
            </a:endParaRPr>
          </a:p>
          <a:p>
            <a:pPr marL="360045" marR="75565">
              <a:lnSpc>
                <a:spcPct val="82000"/>
              </a:lnSpc>
              <a:spcBef>
                <a:spcPts val="190"/>
              </a:spcBef>
            </a:pPr>
            <a:r>
              <a:rPr sz="1850" spc="30" dirty="0">
                <a:solidFill>
                  <a:schemeClr val="tx1">
                    <a:lumMod val="75000"/>
                    <a:lumOff val="25000"/>
                  </a:schemeClr>
                </a:solidFill>
                <a:latin typeface="Century Gothic"/>
                <a:cs typeface="Century Gothic"/>
              </a:rPr>
              <a:t>wyeliminowanie ryzyka </a:t>
            </a:r>
            <a:r>
              <a:rPr sz="1850" spc="20" dirty="0">
                <a:solidFill>
                  <a:schemeClr val="tx1">
                    <a:lumMod val="75000"/>
                    <a:lumOff val="25000"/>
                  </a:schemeClr>
                </a:solidFill>
                <a:latin typeface="Century Gothic"/>
                <a:cs typeface="Century Gothic"/>
              </a:rPr>
              <a:t>przeniesienia </a:t>
            </a:r>
            <a:r>
              <a:rPr sz="1850" spc="15" dirty="0">
                <a:solidFill>
                  <a:schemeClr val="tx1">
                    <a:lumMod val="75000"/>
                    <a:lumOff val="25000"/>
                  </a:schemeClr>
                </a:solidFill>
                <a:latin typeface="Century Gothic"/>
                <a:cs typeface="Century Gothic"/>
              </a:rPr>
              <a:t>chorób genetycznych na dziecko,  </a:t>
            </a:r>
            <a:r>
              <a:rPr sz="1850" spc="5" dirty="0">
                <a:solidFill>
                  <a:schemeClr val="tx1">
                    <a:lumMod val="75000"/>
                    <a:lumOff val="25000"/>
                  </a:schemeClr>
                </a:solidFill>
                <a:latin typeface="Century Gothic"/>
                <a:cs typeface="Century Gothic"/>
              </a:rPr>
              <a:t>jeszcze </a:t>
            </a:r>
            <a:r>
              <a:rPr sz="1850" spc="20" dirty="0">
                <a:solidFill>
                  <a:schemeClr val="tx1">
                    <a:lumMod val="75000"/>
                    <a:lumOff val="25000"/>
                  </a:schemeClr>
                </a:solidFill>
                <a:latin typeface="Century Gothic"/>
                <a:cs typeface="Century Gothic"/>
              </a:rPr>
              <a:t>zanim </a:t>
            </a:r>
            <a:r>
              <a:rPr sz="1850" spc="10" dirty="0">
                <a:solidFill>
                  <a:schemeClr val="tx1">
                    <a:lumMod val="75000"/>
                    <a:lumOff val="25000"/>
                  </a:schemeClr>
                </a:solidFill>
                <a:latin typeface="Century Gothic"/>
                <a:cs typeface="Century Gothic"/>
              </a:rPr>
              <a:t>kobieta zajdzie </a:t>
            </a:r>
            <a:r>
              <a:rPr sz="1850" spc="20" dirty="0">
                <a:solidFill>
                  <a:schemeClr val="tx1">
                    <a:lumMod val="75000"/>
                    <a:lumOff val="25000"/>
                  </a:schemeClr>
                </a:solidFill>
                <a:latin typeface="Century Gothic"/>
                <a:cs typeface="Century Gothic"/>
              </a:rPr>
              <a:t>w ciążę. </a:t>
            </a:r>
            <a:r>
              <a:rPr sz="1850" spc="15" dirty="0">
                <a:solidFill>
                  <a:schemeClr val="tx1">
                    <a:lumMod val="75000"/>
                    <a:lumOff val="25000"/>
                  </a:schemeClr>
                </a:solidFill>
                <a:latin typeface="Century Gothic"/>
                <a:cs typeface="Century Gothic"/>
              </a:rPr>
              <a:t>Badając </a:t>
            </a:r>
            <a:r>
              <a:rPr sz="1850" spc="5" dirty="0">
                <a:solidFill>
                  <a:schemeClr val="tx1">
                    <a:lumMod val="75000"/>
                    <a:lumOff val="25000"/>
                  </a:schemeClr>
                </a:solidFill>
                <a:latin typeface="Century Gothic"/>
                <a:cs typeface="Century Gothic"/>
              </a:rPr>
              <a:t>komórki </a:t>
            </a:r>
            <a:r>
              <a:rPr sz="1850" spc="15" dirty="0">
                <a:solidFill>
                  <a:schemeClr val="tx1">
                    <a:lumMod val="75000"/>
                    <a:lumOff val="25000"/>
                  </a:schemeClr>
                </a:solidFill>
                <a:latin typeface="Century Gothic"/>
                <a:cs typeface="Century Gothic"/>
              </a:rPr>
              <a:t>zarodka,  </a:t>
            </a:r>
            <a:r>
              <a:rPr sz="1850" spc="20" dirty="0">
                <a:solidFill>
                  <a:schemeClr val="tx1">
                    <a:lumMod val="75000"/>
                    <a:lumOff val="25000"/>
                  </a:schemeClr>
                </a:solidFill>
                <a:latin typeface="Century Gothic"/>
                <a:cs typeface="Century Gothic"/>
              </a:rPr>
              <a:t>lekarze </a:t>
            </a:r>
            <a:r>
              <a:rPr sz="1850" spc="5" dirty="0">
                <a:solidFill>
                  <a:schemeClr val="tx1">
                    <a:lumMod val="75000"/>
                    <a:lumOff val="25000"/>
                  </a:schemeClr>
                </a:solidFill>
                <a:latin typeface="Century Gothic"/>
                <a:cs typeface="Century Gothic"/>
              </a:rPr>
              <a:t>są </a:t>
            </a:r>
            <a:r>
              <a:rPr sz="1850" spc="20" dirty="0">
                <a:solidFill>
                  <a:schemeClr val="tx1">
                    <a:lumMod val="75000"/>
                    <a:lumOff val="25000"/>
                  </a:schemeClr>
                </a:solidFill>
                <a:latin typeface="Century Gothic"/>
                <a:cs typeface="Century Gothic"/>
              </a:rPr>
              <a:t>w </a:t>
            </a:r>
            <a:r>
              <a:rPr sz="1850" spc="5" dirty="0">
                <a:solidFill>
                  <a:schemeClr val="tx1">
                    <a:lumMod val="75000"/>
                    <a:lumOff val="25000"/>
                  </a:schemeClr>
                </a:solidFill>
                <a:latin typeface="Century Gothic"/>
                <a:cs typeface="Century Gothic"/>
              </a:rPr>
              <a:t>stanie </a:t>
            </a:r>
            <a:r>
              <a:rPr sz="1850" spc="20" dirty="0">
                <a:solidFill>
                  <a:schemeClr val="tx1">
                    <a:lumMod val="75000"/>
                    <a:lumOff val="25000"/>
                  </a:schemeClr>
                </a:solidFill>
                <a:latin typeface="Century Gothic"/>
                <a:cs typeface="Century Gothic"/>
              </a:rPr>
              <a:t>określić, </a:t>
            </a:r>
            <a:r>
              <a:rPr sz="1850" spc="10" dirty="0">
                <a:solidFill>
                  <a:schemeClr val="tx1">
                    <a:lumMod val="75000"/>
                    <a:lumOff val="25000"/>
                  </a:schemeClr>
                </a:solidFill>
                <a:latin typeface="Century Gothic"/>
                <a:cs typeface="Century Gothic"/>
              </a:rPr>
              <a:t>czy </a:t>
            </a:r>
            <a:r>
              <a:rPr sz="1850" spc="30" dirty="0">
                <a:solidFill>
                  <a:schemeClr val="tx1">
                    <a:lumMod val="75000"/>
                    <a:lumOff val="25000"/>
                  </a:schemeClr>
                </a:solidFill>
                <a:latin typeface="Century Gothic"/>
                <a:cs typeface="Century Gothic"/>
              </a:rPr>
              <a:t>występują </a:t>
            </a:r>
            <a:r>
              <a:rPr sz="1850" spc="20" dirty="0">
                <a:solidFill>
                  <a:schemeClr val="tx1">
                    <a:lumMod val="75000"/>
                    <a:lumOff val="25000"/>
                  </a:schemeClr>
                </a:solidFill>
                <a:latin typeface="Century Gothic"/>
                <a:cs typeface="Century Gothic"/>
              </a:rPr>
              <a:t>w </a:t>
            </a:r>
            <a:r>
              <a:rPr sz="1850" spc="30" dirty="0">
                <a:solidFill>
                  <a:schemeClr val="tx1">
                    <a:lumMod val="75000"/>
                    <a:lumOff val="25000"/>
                  </a:schemeClr>
                </a:solidFill>
                <a:latin typeface="Century Gothic"/>
                <a:cs typeface="Century Gothic"/>
              </a:rPr>
              <a:t>nim </a:t>
            </a:r>
            <a:r>
              <a:rPr sz="1850" spc="55" dirty="0">
                <a:solidFill>
                  <a:schemeClr val="tx1">
                    <a:lumMod val="75000"/>
                    <a:lumOff val="25000"/>
                  </a:schemeClr>
                </a:solidFill>
                <a:latin typeface="Century Gothic"/>
                <a:cs typeface="Century Gothic"/>
              </a:rPr>
              <a:t>wady </a:t>
            </a:r>
            <a:r>
              <a:rPr sz="1850" spc="-5" dirty="0">
                <a:solidFill>
                  <a:schemeClr val="tx1">
                    <a:lumMod val="75000"/>
                    <a:lumOff val="25000"/>
                  </a:schemeClr>
                </a:solidFill>
                <a:latin typeface="Century Gothic"/>
                <a:cs typeface="Century Gothic"/>
              </a:rPr>
              <a:t>DNA. </a:t>
            </a:r>
            <a:r>
              <a:rPr sz="1850" spc="15" dirty="0">
                <a:solidFill>
                  <a:schemeClr val="tx1">
                    <a:lumMod val="75000"/>
                    <a:lumOff val="25000"/>
                  </a:schemeClr>
                </a:solidFill>
                <a:latin typeface="Century Gothic"/>
                <a:cs typeface="Century Gothic"/>
              </a:rPr>
              <a:t>Dla  niektórych </a:t>
            </a:r>
            <a:r>
              <a:rPr sz="1850" spc="5" dirty="0">
                <a:solidFill>
                  <a:schemeClr val="tx1">
                    <a:lumMod val="75000"/>
                    <a:lumOff val="25000"/>
                  </a:schemeClr>
                </a:solidFill>
                <a:latin typeface="Century Gothic"/>
                <a:cs typeface="Century Gothic"/>
              </a:rPr>
              <a:t>pacjentów </a:t>
            </a:r>
            <a:r>
              <a:rPr sz="1850" dirty="0">
                <a:solidFill>
                  <a:schemeClr val="tx1">
                    <a:lumMod val="75000"/>
                    <a:lumOff val="25000"/>
                  </a:schemeClr>
                </a:solidFill>
                <a:latin typeface="Century Gothic"/>
                <a:cs typeface="Century Gothic"/>
              </a:rPr>
              <a:t>jest </a:t>
            </a:r>
            <a:r>
              <a:rPr sz="1850" spc="-20" dirty="0">
                <a:solidFill>
                  <a:schemeClr val="tx1">
                    <a:lumMod val="75000"/>
                    <a:lumOff val="25000"/>
                  </a:schemeClr>
                </a:solidFill>
                <a:latin typeface="Century Gothic"/>
                <a:cs typeface="Century Gothic"/>
              </a:rPr>
              <a:t>to </a:t>
            </a:r>
            <a:r>
              <a:rPr sz="1850" spc="20" dirty="0">
                <a:solidFill>
                  <a:schemeClr val="tx1">
                    <a:lumMod val="75000"/>
                    <a:lumOff val="25000"/>
                  </a:schemeClr>
                </a:solidFill>
                <a:latin typeface="Century Gothic"/>
                <a:cs typeface="Century Gothic"/>
              </a:rPr>
              <a:t>jedyna </a:t>
            </a:r>
            <a:r>
              <a:rPr sz="1850" spc="35" dirty="0">
                <a:solidFill>
                  <a:schemeClr val="tx1">
                    <a:lumMod val="75000"/>
                    <a:lumOff val="25000"/>
                  </a:schemeClr>
                </a:solidFill>
                <a:latin typeface="Century Gothic"/>
                <a:cs typeface="Century Gothic"/>
              </a:rPr>
              <a:t>możliwość </a:t>
            </a:r>
            <a:r>
              <a:rPr sz="1850" spc="20" dirty="0">
                <a:solidFill>
                  <a:schemeClr val="tx1">
                    <a:lumMod val="75000"/>
                    <a:lumOff val="25000"/>
                  </a:schemeClr>
                </a:solidFill>
                <a:latin typeface="Century Gothic"/>
                <a:cs typeface="Century Gothic"/>
              </a:rPr>
              <a:t>posiadania </a:t>
            </a:r>
            <a:r>
              <a:rPr sz="1850" spc="30" dirty="0">
                <a:solidFill>
                  <a:schemeClr val="tx1">
                    <a:lumMod val="75000"/>
                    <a:lumOff val="25000"/>
                  </a:schemeClr>
                </a:solidFill>
                <a:latin typeface="Century Gothic"/>
                <a:cs typeface="Century Gothic"/>
              </a:rPr>
              <a:t>zdrowego  </a:t>
            </a:r>
            <a:r>
              <a:rPr sz="1850" spc="10" dirty="0">
                <a:solidFill>
                  <a:schemeClr val="tx1">
                    <a:lumMod val="75000"/>
                    <a:lumOff val="25000"/>
                  </a:schemeClr>
                </a:solidFill>
                <a:latin typeface="Century Gothic"/>
                <a:cs typeface="Century Gothic"/>
              </a:rPr>
              <a:t>potomstwa.</a:t>
            </a:r>
            <a:endParaRPr sz="1850" dirty="0">
              <a:solidFill>
                <a:schemeClr val="tx1">
                  <a:lumMod val="75000"/>
                  <a:lumOff val="25000"/>
                </a:schemeClr>
              </a:solidFill>
              <a:latin typeface="Century Gothic"/>
              <a:cs typeface="Century Gothic"/>
            </a:endParaRPr>
          </a:p>
          <a:p>
            <a:pPr marL="12700">
              <a:lnSpc>
                <a:spcPts val="2430"/>
              </a:lnSpc>
              <a:spcBef>
                <a:spcPts val="530"/>
              </a:spcBef>
              <a:tabLst>
                <a:tab pos="360045" algn="l"/>
              </a:tabLst>
            </a:pPr>
            <a:r>
              <a:rPr sz="1700" spc="25" dirty="0">
                <a:solidFill>
                  <a:schemeClr val="tx1">
                    <a:lumMod val="75000"/>
                    <a:lumOff val="25000"/>
                  </a:schemeClr>
                </a:solidFill>
                <a:latin typeface="Wingdings 3"/>
                <a:cs typeface="Wingdings 3"/>
              </a:rPr>
              <a:t></a:t>
            </a:r>
            <a:r>
              <a:rPr sz="1700" spc="25" dirty="0">
                <a:solidFill>
                  <a:schemeClr val="tx1">
                    <a:lumMod val="75000"/>
                    <a:lumOff val="25000"/>
                  </a:schemeClr>
                </a:solidFill>
                <a:latin typeface="Times New Roman"/>
                <a:cs typeface="Times New Roman"/>
              </a:rPr>
              <a:t>	</a:t>
            </a:r>
            <a:r>
              <a:rPr sz="2200" spc="20" dirty="0">
                <a:solidFill>
                  <a:schemeClr val="tx1">
                    <a:lumMod val="75000"/>
                    <a:lumOff val="25000"/>
                  </a:schemeClr>
                </a:solidFill>
                <a:latin typeface="Century Gothic"/>
                <a:cs typeface="Century Gothic"/>
              </a:rPr>
              <a:t>Biopsja</a:t>
            </a:r>
            <a:r>
              <a:rPr sz="2200" spc="-220" dirty="0">
                <a:solidFill>
                  <a:schemeClr val="tx1">
                    <a:lumMod val="75000"/>
                    <a:lumOff val="25000"/>
                  </a:schemeClr>
                </a:solidFill>
                <a:latin typeface="Century Gothic"/>
                <a:cs typeface="Century Gothic"/>
              </a:rPr>
              <a:t> </a:t>
            </a:r>
            <a:r>
              <a:rPr sz="2200" spc="-5" dirty="0">
                <a:solidFill>
                  <a:schemeClr val="tx1">
                    <a:lumMod val="75000"/>
                    <a:lumOff val="25000"/>
                  </a:schemeClr>
                </a:solidFill>
                <a:latin typeface="Century Gothic"/>
                <a:cs typeface="Century Gothic"/>
              </a:rPr>
              <a:t>trofoblastu</a:t>
            </a:r>
            <a:endParaRPr sz="2200" dirty="0">
              <a:solidFill>
                <a:schemeClr val="tx1">
                  <a:lumMod val="75000"/>
                  <a:lumOff val="25000"/>
                </a:schemeClr>
              </a:solidFill>
              <a:latin typeface="Century Gothic"/>
              <a:cs typeface="Century Gothic"/>
            </a:endParaRPr>
          </a:p>
          <a:p>
            <a:pPr marL="360045" marR="5080">
              <a:lnSpc>
                <a:spcPct val="82300"/>
              </a:lnSpc>
              <a:spcBef>
                <a:spcPts val="185"/>
              </a:spcBef>
            </a:pPr>
            <a:r>
              <a:rPr sz="1850" b="1" dirty="0">
                <a:solidFill>
                  <a:schemeClr val="tx1">
                    <a:lumMod val="75000"/>
                    <a:lumOff val="25000"/>
                  </a:schemeClr>
                </a:solidFill>
                <a:latin typeface="Century Gothic"/>
                <a:cs typeface="Century Gothic"/>
              </a:rPr>
              <a:t>Biopsja </a:t>
            </a:r>
            <a:r>
              <a:rPr sz="1850" b="1" spc="5" dirty="0">
                <a:solidFill>
                  <a:schemeClr val="tx1">
                    <a:lumMod val="75000"/>
                    <a:lumOff val="25000"/>
                  </a:schemeClr>
                </a:solidFill>
                <a:latin typeface="Century Gothic"/>
                <a:cs typeface="Century Gothic"/>
              </a:rPr>
              <a:t>kosmówki (trofoblastu) </a:t>
            </a:r>
            <a:r>
              <a:rPr sz="1850" spc="-20" dirty="0">
                <a:solidFill>
                  <a:schemeClr val="tx1">
                    <a:lumMod val="75000"/>
                    <a:lumOff val="25000"/>
                  </a:schemeClr>
                </a:solidFill>
                <a:latin typeface="Century Gothic"/>
                <a:cs typeface="Century Gothic"/>
              </a:rPr>
              <a:t>to </a:t>
            </a:r>
            <a:r>
              <a:rPr sz="1850" spc="10" dirty="0">
                <a:solidFill>
                  <a:schemeClr val="tx1">
                    <a:lumMod val="75000"/>
                    <a:lumOff val="25000"/>
                  </a:schemeClr>
                </a:solidFill>
                <a:latin typeface="Century Gothic"/>
                <a:cs typeface="Century Gothic"/>
              </a:rPr>
              <a:t>prenatalne </a:t>
            </a:r>
            <a:r>
              <a:rPr sz="1850" spc="20" dirty="0">
                <a:solidFill>
                  <a:schemeClr val="tx1">
                    <a:lumMod val="75000"/>
                    <a:lumOff val="25000"/>
                  </a:schemeClr>
                </a:solidFill>
                <a:latin typeface="Century Gothic"/>
                <a:cs typeface="Century Gothic"/>
              </a:rPr>
              <a:t>badanie </a:t>
            </a:r>
            <a:r>
              <a:rPr sz="1850" spc="35" dirty="0">
                <a:solidFill>
                  <a:schemeClr val="tx1">
                    <a:lumMod val="75000"/>
                    <a:lumOff val="25000"/>
                  </a:schemeClr>
                </a:solidFill>
                <a:latin typeface="Century Gothic"/>
                <a:cs typeface="Century Gothic"/>
              </a:rPr>
              <a:t>inwazyjne, </a:t>
            </a:r>
            <a:r>
              <a:rPr sz="1850" dirty="0">
                <a:solidFill>
                  <a:schemeClr val="tx1">
                    <a:lumMod val="75000"/>
                    <a:lumOff val="25000"/>
                  </a:schemeClr>
                </a:solidFill>
                <a:latin typeface="Century Gothic"/>
                <a:cs typeface="Century Gothic"/>
              </a:rPr>
              <a:t>które  </a:t>
            </a:r>
            <a:r>
              <a:rPr sz="1850" spc="30" dirty="0">
                <a:solidFill>
                  <a:schemeClr val="tx1">
                    <a:lumMod val="75000"/>
                    <a:lumOff val="25000"/>
                  </a:schemeClr>
                </a:solidFill>
                <a:latin typeface="Century Gothic"/>
                <a:cs typeface="Century Gothic"/>
              </a:rPr>
              <a:t>przeprowadza</a:t>
            </a:r>
            <a:r>
              <a:rPr sz="1850" spc="15" dirty="0">
                <a:solidFill>
                  <a:schemeClr val="tx1">
                    <a:lumMod val="75000"/>
                    <a:lumOff val="25000"/>
                  </a:schemeClr>
                </a:solidFill>
                <a:latin typeface="Century Gothic"/>
                <a:cs typeface="Century Gothic"/>
              </a:rPr>
              <a:t> </a:t>
            </a:r>
            <a:r>
              <a:rPr sz="1850" spc="20" dirty="0">
                <a:solidFill>
                  <a:schemeClr val="tx1">
                    <a:lumMod val="75000"/>
                    <a:lumOff val="25000"/>
                  </a:schemeClr>
                </a:solidFill>
                <a:latin typeface="Century Gothic"/>
                <a:cs typeface="Century Gothic"/>
              </a:rPr>
              <a:t>się</a:t>
            </a:r>
            <a:r>
              <a:rPr sz="1850" spc="-70" dirty="0">
                <a:solidFill>
                  <a:schemeClr val="tx1">
                    <a:lumMod val="75000"/>
                    <a:lumOff val="25000"/>
                  </a:schemeClr>
                </a:solidFill>
                <a:latin typeface="Century Gothic"/>
                <a:cs typeface="Century Gothic"/>
              </a:rPr>
              <a:t> </a:t>
            </a:r>
            <a:r>
              <a:rPr sz="1850" spc="95" dirty="0">
                <a:solidFill>
                  <a:schemeClr val="tx1">
                    <a:lumMod val="75000"/>
                    <a:lumOff val="25000"/>
                  </a:schemeClr>
                </a:solidFill>
                <a:latin typeface="Century Gothic"/>
                <a:cs typeface="Century Gothic"/>
              </a:rPr>
              <a:t>we</a:t>
            </a:r>
            <a:r>
              <a:rPr sz="1850" spc="-70" dirty="0">
                <a:solidFill>
                  <a:schemeClr val="tx1">
                    <a:lumMod val="75000"/>
                    <a:lumOff val="25000"/>
                  </a:schemeClr>
                </a:solidFill>
                <a:latin typeface="Century Gothic"/>
                <a:cs typeface="Century Gothic"/>
              </a:rPr>
              <a:t> </a:t>
            </a:r>
            <a:r>
              <a:rPr sz="1850" spc="30" dirty="0">
                <a:solidFill>
                  <a:schemeClr val="tx1">
                    <a:lumMod val="75000"/>
                    <a:lumOff val="25000"/>
                  </a:schemeClr>
                </a:solidFill>
                <a:latin typeface="Century Gothic"/>
                <a:cs typeface="Century Gothic"/>
              </a:rPr>
              <a:t>wczesnej</a:t>
            </a:r>
            <a:r>
              <a:rPr sz="1850" spc="-90" dirty="0">
                <a:solidFill>
                  <a:schemeClr val="tx1">
                    <a:lumMod val="75000"/>
                    <a:lumOff val="25000"/>
                  </a:schemeClr>
                </a:solidFill>
                <a:latin typeface="Century Gothic"/>
                <a:cs typeface="Century Gothic"/>
              </a:rPr>
              <a:t> </a:t>
            </a:r>
            <a:r>
              <a:rPr sz="1850" spc="30" dirty="0">
                <a:solidFill>
                  <a:schemeClr val="tx1">
                    <a:lumMod val="75000"/>
                    <a:lumOff val="25000"/>
                  </a:schemeClr>
                </a:solidFill>
                <a:latin typeface="Century Gothic"/>
                <a:cs typeface="Century Gothic"/>
              </a:rPr>
              <a:t>ciąży.</a:t>
            </a:r>
            <a:r>
              <a:rPr sz="1850" spc="-10" dirty="0">
                <a:solidFill>
                  <a:schemeClr val="tx1">
                    <a:lumMod val="75000"/>
                    <a:lumOff val="25000"/>
                  </a:schemeClr>
                </a:solidFill>
                <a:latin typeface="Century Gothic"/>
                <a:cs typeface="Century Gothic"/>
              </a:rPr>
              <a:t> </a:t>
            </a:r>
            <a:r>
              <a:rPr sz="1850" spc="15" dirty="0">
                <a:solidFill>
                  <a:schemeClr val="tx1">
                    <a:lumMod val="75000"/>
                    <a:lumOff val="25000"/>
                  </a:schemeClr>
                </a:solidFill>
                <a:latin typeface="Century Gothic"/>
                <a:cs typeface="Century Gothic"/>
              </a:rPr>
              <a:t>Biopsja</a:t>
            </a:r>
            <a:r>
              <a:rPr sz="1850" spc="20" dirty="0">
                <a:solidFill>
                  <a:schemeClr val="tx1">
                    <a:lumMod val="75000"/>
                    <a:lumOff val="25000"/>
                  </a:schemeClr>
                </a:solidFill>
                <a:latin typeface="Century Gothic"/>
                <a:cs typeface="Century Gothic"/>
              </a:rPr>
              <a:t> </a:t>
            </a:r>
            <a:r>
              <a:rPr sz="1850" spc="25" dirty="0">
                <a:solidFill>
                  <a:schemeClr val="tx1">
                    <a:lumMod val="75000"/>
                    <a:lumOff val="25000"/>
                  </a:schemeClr>
                </a:solidFill>
                <a:latin typeface="Century Gothic"/>
                <a:cs typeface="Century Gothic"/>
              </a:rPr>
              <a:t>kosmówki</a:t>
            </a:r>
            <a:r>
              <a:rPr sz="1850" spc="55" dirty="0">
                <a:solidFill>
                  <a:schemeClr val="tx1">
                    <a:lumMod val="75000"/>
                    <a:lumOff val="25000"/>
                  </a:schemeClr>
                </a:solidFill>
                <a:latin typeface="Century Gothic"/>
                <a:cs typeface="Century Gothic"/>
              </a:rPr>
              <a:t> </a:t>
            </a:r>
            <a:r>
              <a:rPr sz="1850" spc="40" dirty="0">
                <a:solidFill>
                  <a:schemeClr val="tx1">
                    <a:lumMod val="75000"/>
                    <a:lumOff val="25000"/>
                  </a:schemeClr>
                </a:solidFill>
                <a:latin typeface="Century Gothic"/>
                <a:cs typeface="Century Gothic"/>
              </a:rPr>
              <a:t>pozwala</a:t>
            </a:r>
            <a:r>
              <a:rPr sz="1850" spc="-130" dirty="0">
                <a:solidFill>
                  <a:schemeClr val="tx1">
                    <a:lumMod val="75000"/>
                    <a:lumOff val="25000"/>
                  </a:schemeClr>
                </a:solidFill>
                <a:latin typeface="Century Gothic"/>
                <a:cs typeface="Century Gothic"/>
              </a:rPr>
              <a:t> </a:t>
            </a:r>
            <a:r>
              <a:rPr sz="1850" spc="50" dirty="0">
                <a:solidFill>
                  <a:schemeClr val="tx1">
                    <a:lumMod val="75000"/>
                    <a:lumOff val="25000"/>
                  </a:schemeClr>
                </a:solidFill>
                <a:latin typeface="Century Gothic"/>
                <a:cs typeface="Century Gothic"/>
              </a:rPr>
              <a:t>wykryć  </a:t>
            </a:r>
            <a:r>
              <a:rPr sz="1850" spc="10" dirty="0">
                <a:solidFill>
                  <a:schemeClr val="tx1">
                    <a:lumMod val="75000"/>
                    <a:lumOff val="25000"/>
                  </a:schemeClr>
                </a:solidFill>
                <a:latin typeface="Century Gothic"/>
                <a:cs typeface="Century Gothic"/>
              </a:rPr>
              <a:t>niektóre </a:t>
            </a:r>
            <a:r>
              <a:rPr sz="1850" spc="60" dirty="0">
                <a:solidFill>
                  <a:schemeClr val="tx1">
                    <a:lumMod val="75000"/>
                    <a:lumOff val="25000"/>
                  </a:schemeClr>
                </a:solidFill>
                <a:latin typeface="Century Gothic"/>
                <a:cs typeface="Century Gothic"/>
              </a:rPr>
              <a:t>wady </a:t>
            </a:r>
            <a:r>
              <a:rPr sz="1850" spc="10" dirty="0">
                <a:solidFill>
                  <a:schemeClr val="tx1">
                    <a:lumMod val="75000"/>
                    <a:lumOff val="25000"/>
                  </a:schemeClr>
                </a:solidFill>
                <a:latin typeface="Century Gothic"/>
                <a:cs typeface="Century Gothic"/>
              </a:rPr>
              <a:t>genetyczne. </a:t>
            </a:r>
            <a:r>
              <a:rPr sz="1850" spc="25" dirty="0">
                <a:solidFill>
                  <a:schemeClr val="tx1">
                    <a:lumMod val="75000"/>
                    <a:lumOff val="25000"/>
                  </a:schemeClr>
                </a:solidFill>
                <a:latin typeface="Century Gothic"/>
                <a:cs typeface="Century Gothic"/>
              </a:rPr>
              <a:t>Badanie </a:t>
            </a:r>
            <a:r>
              <a:rPr sz="1850" spc="-20" dirty="0">
                <a:solidFill>
                  <a:schemeClr val="tx1">
                    <a:lumMod val="75000"/>
                    <a:lumOff val="25000"/>
                  </a:schemeClr>
                </a:solidFill>
                <a:latin typeface="Century Gothic"/>
                <a:cs typeface="Century Gothic"/>
              </a:rPr>
              <a:t>to </a:t>
            </a:r>
            <a:r>
              <a:rPr sz="1850" spc="25" dirty="0">
                <a:solidFill>
                  <a:schemeClr val="tx1">
                    <a:lumMod val="75000"/>
                    <a:lumOff val="25000"/>
                  </a:schemeClr>
                </a:solidFill>
                <a:latin typeface="Century Gothic"/>
                <a:cs typeface="Century Gothic"/>
              </a:rPr>
              <a:t>niesie </a:t>
            </a:r>
            <a:r>
              <a:rPr sz="1850" spc="5" dirty="0">
                <a:solidFill>
                  <a:schemeClr val="tx1">
                    <a:lumMod val="75000"/>
                    <a:lumOff val="25000"/>
                  </a:schemeClr>
                </a:solidFill>
                <a:latin typeface="Century Gothic"/>
                <a:cs typeface="Century Gothic"/>
              </a:rPr>
              <a:t>ze </a:t>
            </a:r>
            <a:r>
              <a:rPr sz="1850" spc="15" dirty="0">
                <a:solidFill>
                  <a:schemeClr val="tx1">
                    <a:lumMod val="75000"/>
                    <a:lumOff val="25000"/>
                  </a:schemeClr>
                </a:solidFill>
                <a:latin typeface="Century Gothic"/>
                <a:cs typeface="Century Gothic"/>
              </a:rPr>
              <a:t>sobą </a:t>
            </a:r>
            <a:r>
              <a:rPr sz="1850" spc="35" dirty="0">
                <a:solidFill>
                  <a:schemeClr val="tx1">
                    <a:lumMod val="75000"/>
                    <a:lumOff val="25000"/>
                  </a:schemeClr>
                </a:solidFill>
                <a:latin typeface="Century Gothic"/>
                <a:cs typeface="Century Gothic"/>
              </a:rPr>
              <a:t>większe </a:t>
            </a:r>
            <a:r>
              <a:rPr sz="1850" spc="30" dirty="0">
                <a:solidFill>
                  <a:schemeClr val="tx1">
                    <a:lumMod val="75000"/>
                    <a:lumOff val="25000"/>
                  </a:schemeClr>
                </a:solidFill>
                <a:latin typeface="Century Gothic"/>
                <a:cs typeface="Century Gothic"/>
              </a:rPr>
              <a:t>ryzyko </a:t>
            </a:r>
            <a:r>
              <a:rPr sz="1850" spc="25" dirty="0">
                <a:solidFill>
                  <a:schemeClr val="tx1">
                    <a:lumMod val="75000"/>
                    <a:lumOff val="25000"/>
                  </a:schemeClr>
                </a:solidFill>
                <a:latin typeface="Century Gothic"/>
                <a:cs typeface="Century Gothic"/>
              </a:rPr>
              <a:t>niż  </a:t>
            </a:r>
            <a:r>
              <a:rPr sz="1850" spc="15" dirty="0">
                <a:solidFill>
                  <a:schemeClr val="tx1">
                    <a:lumMod val="75000"/>
                    <a:lumOff val="25000"/>
                  </a:schemeClr>
                </a:solidFill>
                <a:latin typeface="Century Gothic"/>
                <a:cs typeface="Century Gothic"/>
              </a:rPr>
              <a:t>amniopunkcja.</a:t>
            </a:r>
            <a:endParaRPr sz="1850" dirty="0">
              <a:solidFill>
                <a:schemeClr val="tx1">
                  <a:lumMod val="75000"/>
                  <a:lumOff val="25000"/>
                </a:schemeClr>
              </a:solidFill>
              <a:latin typeface="Century Gothic"/>
              <a:cs typeface="Century Gothic"/>
            </a:endParaRPr>
          </a:p>
        </p:txBody>
      </p:sp>
    </p:spTree>
    <p:extLst>
      <p:ext uri="{BB962C8B-B14F-4D97-AF65-F5344CB8AC3E}">
        <p14:creationId xmlns:p14="http://schemas.microsoft.com/office/powerpoint/2010/main" val="2537458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5" dirty="0"/>
              <a:t>Shoukhrat</a:t>
            </a:r>
            <a:r>
              <a:rPr spc="170" dirty="0"/>
              <a:t> </a:t>
            </a:r>
            <a:r>
              <a:rPr spc="15" dirty="0"/>
              <a:t>Mitalipov</a:t>
            </a:r>
          </a:p>
        </p:txBody>
      </p:sp>
      <p:sp>
        <p:nvSpPr>
          <p:cNvPr id="3" name="object 3"/>
          <p:cNvSpPr txBox="1"/>
          <p:nvPr/>
        </p:nvSpPr>
        <p:spPr>
          <a:xfrm>
            <a:off x="1335173" y="2117788"/>
            <a:ext cx="5034915" cy="3061335"/>
          </a:xfrm>
          <a:prstGeom prst="rect">
            <a:avLst/>
          </a:prstGeom>
        </p:spPr>
        <p:txBody>
          <a:bodyPr vert="horz" wrap="square" lIns="0" tIns="635" rIns="0" bIns="0" rtlCol="0">
            <a:spAutoFit/>
          </a:bodyPr>
          <a:lstStyle/>
          <a:p>
            <a:pPr marL="12700">
              <a:lnSpc>
                <a:spcPct val="100000"/>
              </a:lnSpc>
              <a:spcBef>
                <a:spcPts val="5"/>
              </a:spcBef>
              <a:tabLst>
                <a:tab pos="360045" algn="l"/>
              </a:tabLst>
            </a:pPr>
            <a:r>
              <a:rPr sz="1550" spc="30" dirty="0">
                <a:latin typeface="Wingdings 3"/>
                <a:cs typeface="Wingdings 3"/>
              </a:rPr>
              <a:t></a:t>
            </a:r>
            <a:r>
              <a:rPr sz="1550" spc="30" dirty="0">
                <a:latin typeface="Times New Roman"/>
                <a:cs typeface="Times New Roman"/>
              </a:rPr>
              <a:t>	</a:t>
            </a:r>
            <a:r>
              <a:rPr sz="2000" b="1" spc="5" dirty="0">
                <a:latin typeface="Century Gothic"/>
                <a:cs typeface="Century Gothic"/>
              </a:rPr>
              <a:t>Shoukhrat </a:t>
            </a:r>
            <a:r>
              <a:rPr sz="2000" b="1" spc="-5" dirty="0">
                <a:latin typeface="Century Gothic"/>
                <a:cs typeface="Century Gothic"/>
              </a:rPr>
              <a:t>Mitalipov </a:t>
            </a:r>
            <a:r>
              <a:rPr sz="2000" spc="20" dirty="0">
                <a:latin typeface="Century Gothic"/>
                <a:cs typeface="Century Gothic"/>
              </a:rPr>
              <a:t>to</a:t>
            </a:r>
            <a:r>
              <a:rPr sz="2000" spc="-145" dirty="0">
                <a:latin typeface="Century Gothic"/>
                <a:cs typeface="Century Gothic"/>
              </a:rPr>
              <a:t> </a:t>
            </a:r>
            <a:r>
              <a:rPr sz="2000" spc="-5" dirty="0">
                <a:latin typeface="Century Gothic"/>
                <a:cs typeface="Century Gothic"/>
              </a:rPr>
              <a:t>amerykański</a:t>
            </a:r>
            <a:endParaRPr sz="2000" dirty="0">
              <a:latin typeface="Century Gothic"/>
              <a:cs typeface="Century Gothic"/>
            </a:endParaRPr>
          </a:p>
          <a:p>
            <a:pPr marL="360045" marR="5080">
              <a:lnSpc>
                <a:spcPct val="99900"/>
              </a:lnSpc>
              <a:spcBef>
                <a:spcPts val="50"/>
              </a:spcBef>
            </a:pPr>
            <a:r>
              <a:rPr sz="2000" spc="15" dirty="0">
                <a:latin typeface="Century Gothic"/>
                <a:cs typeface="Century Gothic"/>
              </a:rPr>
              <a:t>biolog, </a:t>
            </a:r>
            <a:r>
              <a:rPr sz="2000" spc="5" dirty="0">
                <a:latin typeface="Century Gothic"/>
                <a:cs typeface="Century Gothic"/>
              </a:rPr>
              <a:t>znany z odkrycia  kontrowersyjnej</a:t>
            </a:r>
            <a:r>
              <a:rPr sz="2000" spc="-110" dirty="0">
                <a:latin typeface="Century Gothic"/>
                <a:cs typeface="Century Gothic"/>
              </a:rPr>
              <a:t> </a:t>
            </a:r>
            <a:r>
              <a:rPr sz="2000" spc="10" dirty="0">
                <a:latin typeface="Century Gothic"/>
                <a:cs typeface="Century Gothic"/>
              </a:rPr>
              <a:t>terapii</a:t>
            </a:r>
            <a:r>
              <a:rPr sz="2000" spc="-175" dirty="0">
                <a:latin typeface="Century Gothic"/>
                <a:cs typeface="Century Gothic"/>
              </a:rPr>
              <a:t> </a:t>
            </a:r>
            <a:r>
              <a:rPr sz="2000" spc="15" dirty="0">
                <a:latin typeface="Century Gothic"/>
                <a:cs typeface="Century Gothic"/>
              </a:rPr>
              <a:t>genowej,</a:t>
            </a:r>
            <a:r>
              <a:rPr sz="2000" spc="-185" dirty="0">
                <a:latin typeface="Century Gothic"/>
                <a:cs typeface="Century Gothic"/>
              </a:rPr>
              <a:t> </a:t>
            </a:r>
            <a:r>
              <a:rPr sz="2000" dirty="0">
                <a:latin typeface="Century Gothic"/>
                <a:cs typeface="Century Gothic"/>
              </a:rPr>
              <a:t>która  może </a:t>
            </a:r>
            <a:r>
              <a:rPr sz="2000" spc="5" dirty="0">
                <a:latin typeface="Century Gothic"/>
                <a:cs typeface="Century Gothic"/>
              </a:rPr>
              <a:t>być </a:t>
            </a:r>
            <a:r>
              <a:rPr sz="2000" dirty="0">
                <a:latin typeface="Century Gothic"/>
                <a:cs typeface="Century Gothic"/>
              </a:rPr>
              <a:t>sposobem </a:t>
            </a:r>
            <a:r>
              <a:rPr sz="2000" spc="15" dirty="0">
                <a:latin typeface="Century Gothic"/>
                <a:cs typeface="Century Gothic"/>
              </a:rPr>
              <a:t>zapobiegania  </a:t>
            </a:r>
            <a:r>
              <a:rPr sz="2000" spc="-10" dirty="0">
                <a:latin typeface="Century Gothic"/>
                <a:cs typeface="Century Gothic"/>
              </a:rPr>
              <a:t>chorobom </a:t>
            </a:r>
            <a:r>
              <a:rPr sz="2000" spc="10" dirty="0">
                <a:latin typeface="Century Gothic"/>
                <a:cs typeface="Century Gothic"/>
              </a:rPr>
              <a:t>mitochondrialnym </a:t>
            </a:r>
            <a:r>
              <a:rPr sz="2000" spc="-15" dirty="0">
                <a:latin typeface="Century Gothic"/>
                <a:cs typeface="Century Gothic"/>
              </a:rPr>
              <a:t>oraz  </a:t>
            </a:r>
            <a:r>
              <a:rPr sz="2000" spc="10" dirty="0">
                <a:latin typeface="Century Gothic"/>
                <a:cs typeface="Century Gothic"/>
              </a:rPr>
              <a:t>nowego </a:t>
            </a:r>
            <a:r>
              <a:rPr sz="2000" dirty="0">
                <a:latin typeface="Century Gothic"/>
                <a:cs typeface="Century Gothic"/>
              </a:rPr>
              <a:t>sposobu </a:t>
            </a:r>
            <a:r>
              <a:rPr sz="2000" spc="15" dirty="0">
                <a:latin typeface="Century Gothic"/>
                <a:cs typeface="Century Gothic"/>
              </a:rPr>
              <a:t>tworzenia ludzkich  </a:t>
            </a:r>
            <a:r>
              <a:rPr sz="2000" spc="-10" dirty="0">
                <a:latin typeface="Century Gothic"/>
                <a:cs typeface="Century Gothic"/>
              </a:rPr>
              <a:t>komórek </a:t>
            </a:r>
            <a:r>
              <a:rPr sz="2000" spc="5" dirty="0">
                <a:latin typeface="Century Gothic"/>
                <a:cs typeface="Century Gothic"/>
              </a:rPr>
              <a:t>macierzystych z </a:t>
            </a:r>
            <a:r>
              <a:rPr sz="2000" spc="-10" dirty="0">
                <a:latin typeface="Century Gothic"/>
                <a:cs typeface="Century Gothic"/>
              </a:rPr>
              <a:t>komórek  </a:t>
            </a:r>
            <a:r>
              <a:rPr sz="2000" spc="-5" dirty="0">
                <a:latin typeface="Century Gothic"/>
                <a:cs typeface="Century Gothic"/>
              </a:rPr>
              <a:t>skóry. </a:t>
            </a:r>
            <a:r>
              <a:rPr sz="2000" spc="-10" dirty="0">
                <a:latin typeface="Century Gothic"/>
                <a:cs typeface="Century Gothic"/>
              </a:rPr>
              <a:t>Uzyskał </a:t>
            </a:r>
            <a:r>
              <a:rPr sz="2000" spc="-5" dirty="0">
                <a:latin typeface="Century Gothic"/>
                <a:cs typeface="Century Gothic"/>
              </a:rPr>
              <a:t>oocyt </a:t>
            </a:r>
            <a:r>
              <a:rPr sz="2000" dirty="0">
                <a:latin typeface="Century Gothic"/>
                <a:cs typeface="Century Gothic"/>
              </a:rPr>
              <a:t>makaka  </a:t>
            </a:r>
            <a:r>
              <a:rPr sz="2000" spc="10" dirty="0">
                <a:latin typeface="Century Gothic"/>
                <a:cs typeface="Century Gothic"/>
              </a:rPr>
              <a:t>królewskiego </a:t>
            </a:r>
            <a:r>
              <a:rPr sz="2000" spc="5" dirty="0">
                <a:latin typeface="Century Gothic"/>
                <a:cs typeface="Century Gothic"/>
              </a:rPr>
              <a:t>z </a:t>
            </a:r>
            <a:r>
              <a:rPr sz="2000" spc="10" dirty="0">
                <a:latin typeface="Century Gothic"/>
                <a:cs typeface="Century Gothic"/>
              </a:rPr>
              <a:t>podmienionymi  mitochondriami.</a:t>
            </a:r>
            <a:endParaRPr sz="2000" dirty="0">
              <a:latin typeface="Century Gothic"/>
              <a:cs typeface="Century Gothic"/>
            </a:endParaRPr>
          </a:p>
        </p:txBody>
      </p:sp>
      <p:sp>
        <p:nvSpPr>
          <p:cNvPr id="4" name="object 4"/>
          <p:cNvSpPr/>
          <p:nvPr/>
        </p:nvSpPr>
        <p:spPr>
          <a:xfrm>
            <a:off x="7013447" y="1563624"/>
            <a:ext cx="3986784" cy="3995928"/>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9809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Wstęp</a:t>
            </a:r>
            <a:endParaRPr lang="pl-PL" dirty="0"/>
          </a:p>
        </p:txBody>
      </p:sp>
      <p:sp>
        <p:nvSpPr>
          <p:cNvPr id="3" name="Symbol zastępczy zawartości 2"/>
          <p:cNvSpPr>
            <a:spLocks noGrp="1"/>
          </p:cNvSpPr>
          <p:nvPr>
            <p:ph idx="1"/>
          </p:nvPr>
        </p:nvSpPr>
        <p:spPr/>
        <p:txBody>
          <a:bodyPr/>
          <a:lstStyle/>
          <a:p>
            <a:r>
              <a:rPr lang="pl-PL" dirty="0" smtClean="0"/>
              <a:t>„Celem </a:t>
            </a:r>
            <a:r>
              <a:rPr lang="pl-PL" dirty="0"/>
              <a:t>planowanej sesji jest prezentacja stanu zaawansowania i perspektyw rozwoju inżynierii genetycznej człowieka, oraz refleksja etyczno-moralna nad granicami dopuszczalności manipulacji genetycznych. Prezentacji pierwszej z tych kwestii oczekujemy od przyrodników-genetyków, a refleksji </a:t>
            </a:r>
            <a:r>
              <a:rPr lang="pl-PL" dirty="0" err="1"/>
              <a:t>etycznej-moralnej</a:t>
            </a:r>
            <a:r>
              <a:rPr lang="pl-PL" dirty="0"/>
              <a:t> od filozofów-</a:t>
            </a:r>
            <a:r>
              <a:rPr lang="pl-PL" dirty="0" err="1"/>
              <a:t>bioetyków</a:t>
            </a:r>
            <a:r>
              <a:rPr lang="pl-PL" dirty="0"/>
              <a:t>. </a:t>
            </a:r>
            <a:r>
              <a:rPr lang="pl-PL" dirty="0" smtClean="0"/>
              <a:t>’’</a:t>
            </a:r>
          </a:p>
          <a:p>
            <a:r>
              <a:rPr lang="pl-PL" dirty="0"/>
              <a:t>                                                                                                </a:t>
            </a:r>
            <a:r>
              <a:rPr lang="pl-PL" dirty="0" smtClean="0"/>
              <a:t>                        </a:t>
            </a:r>
            <a:r>
              <a:rPr lang="pl-PL" sz="1400" dirty="0" err="1"/>
              <a:t>źródło:http</a:t>
            </a:r>
            <a:r>
              <a:rPr lang="pl-PL" sz="1400" dirty="0"/>
              <a:t>://</a:t>
            </a:r>
            <a:r>
              <a:rPr lang="pl-PL" sz="1400" dirty="0" smtClean="0"/>
              <a:t>www.pan.poznan.pl</a:t>
            </a:r>
          </a:p>
          <a:p>
            <a:endParaRPr lang="pl-PL" sz="1400" dirty="0"/>
          </a:p>
        </p:txBody>
      </p:sp>
    </p:spTree>
    <p:extLst>
      <p:ext uri="{BB962C8B-B14F-4D97-AF65-F5344CB8AC3E}">
        <p14:creationId xmlns:p14="http://schemas.microsoft.com/office/powerpoint/2010/main" val="708889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r>
              <a:rPr lang="pl-PL" sz="4000" dirty="0" smtClean="0"/>
              <a:t> </a:t>
            </a:r>
            <a:r>
              <a:rPr lang="pl-PL" sz="4000" dirty="0" err="1" smtClean="0"/>
              <a:t>ks.Stanisław</a:t>
            </a:r>
            <a:r>
              <a:rPr lang="pl-PL" sz="4000" dirty="0" smtClean="0"/>
              <a:t> </a:t>
            </a:r>
            <a:r>
              <a:rPr lang="pl-PL" sz="4000" dirty="0" err="1" smtClean="0"/>
              <a:t>Wrzeszak</a:t>
            </a:r>
            <a:endParaRPr lang="pl-PL" sz="4000" dirty="0"/>
          </a:p>
        </p:txBody>
      </p:sp>
      <p:sp>
        <p:nvSpPr>
          <p:cNvPr id="4" name="Symbol zastępczy zawartości 3"/>
          <p:cNvSpPr>
            <a:spLocks noGrp="1"/>
          </p:cNvSpPr>
          <p:nvPr>
            <p:ph idx="1"/>
          </p:nvPr>
        </p:nvSpPr>
        <p:spPr/>
        <p:txBody>
          <a:bodyPr>
            <a:normAutofit/>
          </a:bodyPr>
          <a:lstStyle/>
          <a:p>
            <a:r>
              <a:rPr lang="pl-PL" sz="6600" dirty="0"/>
              <a:t>Kryteria autokreacji człowieka na gruncie inżynierii genetycznej</a:t>
            </a:r>
          </a:p>
          <a:p>
            <a:endParaRPr lang="pl-PL" sz="6600" dirty="0"/>
          </a:p>
        </p:txBody>
      </p:sp>
    </p:spTree>
    <p:extLst>
      <p:ext uri="{BB962C8B-B14F-4D97-AF65-F5344CB8AC3E}">
        <p14:creationId xmlns:p14="http://schemas.microsoft.com/office/powerpoint/2010/main" val="5371979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1304818" y="2260314"/>
            <a:ext cx="10705671" cy="1292662"/>
          </a:xfrm>
          <a:prstGeom prst="rect">
            <a:avLst/>
          </a:prstGeom>
          <a:noFill/>
        </p:spPr>
        <p:txBody>
          <a:bodyPr wrap="square" rtlCol="0">
            <a:spAutoFit/>
          </a:bodyPr>
          <a:lstStyle/>
          <a:p>
            <a:pPr marL="285750" lvl="0" indent="-285750">
              <a:buFont typeface="Arial" panose="020B0604020202020204" pitchFamily="34" charset="0"/>
              <a:buChar char="•"/>
            </a:pPr>
            <a:r>
              <a:rPr lang="pl-PL" sz="2000" dirty="0" smtClean="0"/>
              <a:t>Ontologicznym/biologicznym</a:t>
            </a:r>
            <a:r>
              <a:rPr lang="pl-PL" dirty="0" smtClean="0"/>
              <a:t> – sposób bycia</a:t>
            </a:r>
          </a:p>
          <a:p>
            <a:pPr marL="285750" lvl="0" indent="-285750">
              <a:buFont typeface="Arial" panose="020B0604020202020204" pitchFamily="34" charset="0"/>
              <a:buChar char="•"/>
            </a:pPr>
            <a:r>
              <a:rPr lang="pl-PL" sz="2000" dirty="0" smtClean="0"/>
              <a:t>Metafizycznym</a:t>
            </a:r>
            <a:r>
              <a:rPr lang="pl-PL" dirty="0" smtClean="0"/>
              <a:t> – struktura bytu (tożsamość bytu)</a:t>
            </a:r>
          </a:p>
          <a:p>
            <a:pPr marL="285750" lvl="0" indent="-285750">
              <a:buFont typeface="Arial" panose="020B0604020202020204" pitchFamily="34" charset="0"/>
              <a:buChar char="•"/>
            </a:pPr>
            <a:r>
              <a:rPr lang="pl-PL" sz="2000" dirty="0" smtClean="0"/>
              <a:t>Egzystencjalny</a:t>
            </a:r>
            <a:r>
              <a:rPr lang="pl-PL" dirty="0" smtClean="0"/>
              <a:t> – sens bytu (integralność bytu)</a:t>
            </a:r>
          </a:p>
          <a:p>
            <a:endParaRPr lang="pl-PL" dirty="0"/>
          </a:p>
        </p:txBody>
      </p:sp>
      <p:sp>
        <p:nvSpPr>
          <p:cNvPr id="4" name="Tytuł 3"/>
          <p:cNvSpPr>
            <a:spLocks noGrp="1"/>
          </p:cNvSpPr>
          <p:nvPr>
            <p:ph type="title"/>
          </p:nvPr>
        </p:nvSpPr>
        <p:spPr/>
        <p:txBody>
          <a:bodyPr>
            <a:normAutofit/>
          </a:bodyPr>
          <a:lstStyle/>
          <a:p>
            <a:pPr lvl="0"/>
            <a:r>
              <a:rPr lang="pl-PL" dirty="0"/>
              <a:t>Inżynieria genetyczna dotyka </a:t>
            </a:r>
            <a:r>
              <a:rPr lang="pl-PL" dirty="0" err="1"/>
              <a:t>dotyka</a:t>
            </a:r>
            <a:r>
              <a:rPr lang="pl-PL" dirty="0"/>
              <a:t> obszary natury ludzkiej w wymiarze</a:t>
            </a:r>
            <a:r>
              <a:rPr lang="pl-PL" dirty="0" smtClean="0"/>
              <a:t>:</a:t>
            </a:r>
            <a:endParaRPr lang="pl-PL" dirty="0"/>
          </a:p>
        </p:txBody>
      </p:sp>
      <p:sp>
        <p:nvSpPr>
          <p:cNvPr id="5" name="Symbol zastępczy zawartości 4"/>
          <p:cNvSpPr>
            <a:spLocks noGrp="1"/>
          </p:cNvSpPr>
          <p:nvPr>
            <p:ph idx="1"/>
          </p:nvPr>
        </p:nvSpPr>
        <p:spPr/>
        <p:txBody>
          <a:bodyPr/>
          <a:lstStyle/>
          <a:p>
            <a:endParaRPr lang="pl-PL"/>
          </a:p>
        </p:txBody>
      </p:sp>
    </p:spTree>
    <p:extLst>
      <p:ext uri="{BB962C8B-B14F-4D97-AF65-F5344CB8AC3E}">
        <p14:creationId xmlns:p14="http://schemas.microsoft.com/office/powerpoint/2010/main" val="1921063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lvl="0"/>
            <a:r>
              <a:rPr lang="pl-PL" dirty="0" smtClean="0"/>
              <a:t>Ontologia</a:t>
            </a:r>
            <a:endParaRPr lang="pl-PL" dirty="0"/>
          </a:p>
        </p:txBody>
      </p:sp>
      <p:sp>
        <p:nvSpPr>
          <p:cNvPr id="3" name="Symbol zastępczy zawartości 2"/>
          <p:cNvSpPr>
            <a:spLocks noGrp="1"/>
          </p:cNvSpPr>
          <p:nvPr>
            <p:ph idx="1"/>
          </p:nvPr>
        </p:nvSpPr>
        <p:spPr/>
        <p:txBody>
          <a:bodyPr>
            <a:normAutofit/>
          </a:bodyPr>
          <a:lstStyle/>
          <a:p>
            <a:r>
              <a:rPr lang="pl-PL" dirty="0"/>
              <a:t>Inżynieria genetyczna jest obciążona ryzykiem popełnienia błędu ontologicznego:</a:t>
            </a:r>
          </a:p>
          <a:p>
            <a:pPr>
              <a:buFont typeface="Arial" panose="020B0604020202020204" pitchFamily="34" charset="0"/>
              <a:buChar char="•"/>
            </a:pPr>
            <a:r>
              <a:rPr lang="pl-PL" dirty="0"/>
              <a:t>Może naruszyć jedność natury</a:t>
            </a:r>
          </a:p>
          <a:p>
            <a:pPr>
              <a:buFont typeface="Arial" panose="020B0604020202020204" pitchFamily="34" charset="0"/>
              <a:buChar char="•"/>
            </a:pPr>
            <a:r>
              <a:rPr lang="pl-PL" dirty="0"/>
              <a:t>Może doprowadzić do erozji genetycznej</a:t>
            </a:r>
          </a:p>
          <a:p>
            <a:pPr>
              <a:buFont typeface="Arial" panose="020B0604020202020204" pitchFamily="34" charset="0"/>
              <a:buChar char="•"/>
            </a:pPr>
            <a:r>
              <a:rPr lang="pl-PL" dirty="0"/>
              <a:t>Może naruszyć stabilność ekosystemu </a:t>
            </a:r>
          </a:p>
          <a:p>
            <a:pPr marL="0" indent="0">
              <a:buNone/>
            </a:pPr>
            <a:r>
              <a:rPr lang="pl-PL" dirty="0"/>
              <a:t> </a:t>
            </a:r>
          </a:p>
        </p:txBody>
      </p:sp>
    </p:spTree>
    <p:extLst>
      <p:ext uri="{BB962C8B-B14F-4D97-AF65-F5344CB8AC3E}">
        <p14:creationId xmlns:p14="http://schemas.microsoft.com/office/powerpoint/2010/main" val="3990073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Ontologia cd.</a:t>
            </a:r>
            <a:endParaRPr lang="pl-PL" dirty="0"/>
          </a:p>
        </p:txBody>
      </p:sp>
      <p:sp>
        <p:nvSpPr>
          <p:cNvPr id="3" name="Symbol zastępczy zawartości 2"/>
          <p:cNvSpPr>
            <a:spLocks noGrp="1"/>
          </p:cNvSpPr>
          <p:nvPr>
            <p:ph idx="1"/>
          </p:nvPr>
        </p:nvSpPr>
        <p:spPr/>
        <p:txBody>
          <a:bodyPr/>
          <a:lstStyle/>
          <a:p>
            <a:pPr marL="0" indent="0">
              <a:buNone/>
            </a:pPr>
            <a:r>
              <a:rPr lang="pl-PL" dirty="0"/>
              <a:t>Ewolucja odzwierciedla strukturalną stabilność organizmów</a:t>
            </a:r>
          </a:p>
          <a:p>
            <a:r>
              <a:rPr lang="pl-PL" dirty="0"/>
              <a:t>Inżyniera genetyczna nie się ryzyko naruszenia pewnego typu organizacji procesów życiowych np. kot zjada mysz, a nie odwrotnie.</a:t>
            </a:r>
          </a:p>
          <a:p>
            <a:r>
              <a:rPr lang="pl-PL" sz="2400" dirty="0"/>
              <a:t>Autonomia</a:t>
            </a:r>
            <a:r>
              <a:rPr lang="pl-PL" dirty="0"/>
              <a:t> -natura posiada swoistą autonomię organizmów i określoną zdolność adaptacji.</a:t>
            </a:r>
          </a:p>
          <a:p>
            <a:r>
              <a:rPr lang="pl-PL" dirty="0"/>
              <a:t>Inżynieria genetyczna nie powinna nakładać naturze celów dla niej obcych, niezgodnych z jej potencjałem i przeznaczeniem, prawami.</a:t>
            </a:r>
          </a:p>
          <a:p>
            <a:endParaRPr lang="pl-PL" dirty="0"/>
          </a:p>
        </p:txBody>
      </p:sp>
    </p:spTree>
    <p:extLst>
      <p:ext uri="{BB962C8B-B14F-4D97-AF65-F5344CB8AC3E}">
        <p14:creationId xmlns:p14="http://schemas.microsoft.com/office/powerpoint/2010/main" val="1536269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Metafizyka</a:t>
            </a:r>
            <a:endParaRPr lang="pl-PL" dirty="0"/>
          </a:p>
        </p:txBody>
      </p:sp>
      <p:sp>
        <p:nvSpPr>
          <p:cNvPr id="3" name="Symbol zastępczy zawartości 2"/>
          <p:cNvSpPr>
            <a:spLocks noGrp="1"/>
          </p:cNvSpPr>
          <p:nvPr>
            <p:ph idx="1"/>
          </p:nvPr>
        </p:nvSpPr>
        <p:spPr/>
        <p:txBody>
          <a:bodyPr/>
          <a:lstStyle/>
          <a:p>
            <a:pPr lvl="0"/>
            <a:r>
              <a:rPr lang="pl-PL" dirty="0"/>
              <a:t>Natura oznacza się szczególną delikatnością, może, więc szybko ulec nieodwracalnym zmianom i całkowitemu zniszczeniu.</a:t>
            </a:r>
          </a:p>
          <a:p>
            <a:pPr lvl="0"/>
            <a:r>
              <a:rPr lang="pl-PL" dirty="0"/>
              <a:t>Inżynieria genetyczna mogłaby zmienić pierwotną formę natury ludzkiej tak, że byłaby obca dla samej siebie, zanikłaby metafizycznie niezmieniona istota człowieka – świadomość.</a:t>
            </a:r>
          </a:p>
          <a:p>
            <a:endParaRPr lang="pl-PL" dirty="0"/>
          </a:p>
        </p:txBody>
      </p:sp>
    </p:spTree>
    <p:extLst>
      <p:ext uri="{BB962C8B-B14F-4D97-AF65-F5344CB8AC3E}">
        <p14:creationId xmlns:p14="http://schemas.microsoft.com/office/powerpoint/2010/main" val="2364066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Tożsamość </a:t>
            </a:r>
            <a:r>
              <a:rPr lang="pl-PL" dirty="0" err="1" smtClean="0"/>
              <a:t>metafizykczna</a:t>
            </a:r>
            <a:endParaRPr lang="pl-PL" dirty="0"/>
          </a:p>
        </p:txBody>
      </p:sp>
      <p:sp>
        <p:nvSpPr>
          <p:cNvPr id="3" name="Symbol zastępczy zawartości 2"/>
          <p:cNvSpPr>
            <a:spLocks noGrp="1"/>
          </p:cNvSpPr>
          <p:nvPr>
            <p:ph idx="1"/>
          </p:nvPr>
        </p:nvSpPr>
        <p:spPr/>
        <p:txBody>
          <a:bodyPr/>
          <a:lstStyle/>
          <a:p>
            <a:pPr lvl="0"/>
            <a:r>
              <a:rPr lang="pl-PL" dirty="0"/>
              <a:t>Tożsamość człowieka spoczywa w idei bycia. Według Religi bycia do siebie i bycia dla siebie</a:t>
            </a:r>
          </a:p>
          <a:p>
            <a:pPr lvl="0"/>
            <a:r>
              <a:rPr lang="pl-PL" dirty="0"/>
              <a:t>Człowiek powinien zostać tożsamy dla siebie, metafizycznie niezmieniony </a:t>
            </a:r>
          </a:p>
          <a:p>
            <a:pPr lvl="0"/>
            <a:r>
              <a:rPr lang="pl-PL" dirty="0"/>
              <a:t>Tożsamość genetyczna nie jest równoważna z tożsamością metafizyczną, etyka pozwala nam naruszać tę pierwszą, lecz naruszając ją, możemy naruszyć też tę drugą, a naruszając ją, możemy nie odnajdywać się w stadzie, a przecież królik ma prawo być królikiem.</a:t>
            </a:r>
          </a:p>
          <a:p>
            <a:pPr lvl="0"/>
            <a:r>
              <a:rPr lang="pl-PL" dirty="0"/>
              <a:t>Naruszając tożsamość metafizyczną u człowieka nie jest już homo sapiens, staje się homo </a:t>
            </a:r>
            <a:r>
              <a:rPr lang="pl-PL" dirty="0" err="1"/>
              <a:t>tranzgenitus</a:t>
            </a:r>
            <a:r>
              <a:rPr lang="pl-PL" dirty="0"/>
              <a:t>.</a:t>
            </a:r>
          </a:p>
          <a:p>
            <a:endParaRPr lang="pl-PL" dirty="0"/>
          </a:p>
        </p:txBody>
      </p:sp>
    </p:spTree>
    <p:extLst>
      <p:ext uri="{BB962C8B-B14F-4D97-AF65-F5344CB8AC3E}">
        <p14:creationId xmlns:p14="http://schemas.microsoft.com/office/powerpoint/2010/main" val="1659884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lvl="0"/>
            <a:r>
              <a:rPr lang="pl-PL" dirty="0"/>
              <a:t>Hermeneutyka – </a:t>
            </a:r>
            <a:r>
              <a:rPr lang="pl-PL" dirty="0" smtClean="0"/>
              <a:t>integralność</a:t>
            </a:r>
            <a:endParaRPr lang="pl-PL" dirty="0"/>
          </a:p>
        </p:txBody>
      </p:sp>
      <p:sp>
        <p:nvSpPr>
          <p:cNvPr id="3" name="Symbol zastępczy zawartości 2"/>
          <p:cNvSpPr>
            <a:spLocks noGrp="1"/>
          </p:cNvSpPr>
          <p:nvPr>
            <p:ph idx="1"/>
          </p:nvPr>
        </p:nvSpPr>
        <p:spPr/>
        <p:txBody>
          <a:bodyPr/>
          <a:lstStyle/>
          <a:p>
            <a:pPr lvl="0"/>
            <a:r>
              <a:rPr lang="pl-PL" dirty="0"/>
              <a:t>Rozum ludzi jest zdolny do odkrywania sensu bytu jedynie dzięki integralności ontologicznej i metafizycznej</a:t>
            </a:r>
          </a:p>
          <a:p>
            <a:pPr lvl="0"/>
            <a:r>
              <a:rPr lang="pl-PL" dirty="0"/>
              <a:t>Inżynieria genetyczna może pomóc medycynie w zachowaniu integralności ludzkiego ciała. Gdy nie przesadzimy i nie zmienimy naszego sensu życia z żyję, aby żyć, na coś innego, to inżynieria genetyczna może nam bardzo pomóc, gdyż jedząc ciastko nie stajemy się ciastkiem.</a:t>
            </a:r>
          </a:p>
          <a:p>
            <a:endParaRPr lang="pl-PL" dirty="0"/>
          </a:p>
        </p:txBody>
      </p:sp>
    </p:spTree>
    <p:extLst>
      <p:ext uri="{BB962C8B-B14F-4D97-AF65-F5344CB8AC3E}">
        <p14:creationId xmlns:p14="http://schemas.microsoft.com/office/powerpoint/2010/main" val="1402223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Perspektywa etyczna w genetyce </a:t>
            </a:r>
          </a:p>
        </p:txBody>
      </p:sp>
      <p:sp>
        <p:nvSpPr>
          <p:cNvPr id="3" name="Symbol zastępczy zawartości 2"/>
          <p:cNvSpPr>
            <a:spLocks noGrp="1"/>
          </p:cNvSpPr>
          <p:nvPr>
            <p:ph idx="1"/>
          </p:nvPr>
        </p:nvSpPr>
        <p:spPr/>
        <p:txBody>
          <a:bodyPr/>
          <a:lstStyle/>
          <a:p>
            <a:pPr lvl="0"/>
            <a:r>
              <a:rPr lang="pl-PL" dirty="0"/>
              <a:t>nadużycia nie poprawiają życia, mogą jedynie popsuć dobre</a:t>
            </a:r>
          </a:p>
          <a:p>
            <a:endParaRPr lang="pl-PL" dirty="0"/>
          </a:p>
        </p:txBody>
      </p:sp>
    </p:spTree>
    <p:extLst>
      <p:ext uri="{BB962C8B-B14F-4D97-AF65-F5344CB8AC3E}">
        <p14:creationId xmlns:p14="http://schemas.microsoft.com/office/powerpoint/2010/main" val="2204849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smtClean="0"/>
              <a:t>Tomasz Kraj</a:t>
            </a:r>
            <a:endParaRPr lang="pl-PL" sz="4000" dirty="0"/>
          </a:p>
        </p:txBody>
      </p:sp>
      <p:sp>
        <p:nvSpPr>
          <p:cNvPr id="3" name="Symbol zastępczy zawartości 2"/>
          <p:cNvSpPr>
            <a:spLocks noGrp="1"/>
          </p:cNvSpPr>
          <p:nvPr>
            <p:ph idx="1"/>
          </p:nvPr>
        </p:nvSpPr>
        <p:spPr/>
        <p:txBody>
          <a:bodyPr>
            <a:normAutofit/>
          </a:bodyPr>
          <a:lstStyle/>
          <a:p>
            <a:r>
              <a:rPr lang="pl-PL" sz="6000" dirty="0"/>
              <a:t>Granice Genetycznego Ulepszania Człowieka</a:t>
            </a:r>
          </a:p>
        </p:txBody>
      </p:sp>
    </p:spTree>
    <p:extLst>
      <p:ext uri="{BB962C8B-B14F-4D97-AF65-F5344CB8AC3E}">
        <p14:creationId xmlns:p14="http://schemas.microsoft.com/office/powerpoint/2010/main" val="18538599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600" u="sng" dirty="0"/>
              <a:t>1. TOMASZ </a:t>
            </a:r>
            <a:r>
              <a:rPr lang="pl-PL" sz="3600" u="sng" dirty="0" smtClean="0"/>
              <a:t>KRAJ-ADIUNKT</a:t>
            </a:r>
            <a:endParaRPr lang="pl-PL" sz="3600" dirty="0"/>
          </a:p>
        </p:txBody>
      </p:sp>
      <p:sp>
        <p:nvSpPr>
          <p:cNvPr id="3" name="Symbol zastępczy zawartości 2"/>
          <p:cNvSpPr>
            <a:spLocks noGrp="1"/>
          </p:cNvSpPr>
          <p:nvPr>
            <p:ph idx="1"/>
          </p:nvPr>
        </p:nvSpPr>
        <p:spPr/>
        <p:txBody>
          <a:bodyPr/>
          <a:lstStyle/>
          <a:p>
            <a:r>
              <a:rPr lang="pl-PL" dirty="0" smtClean="0"/>
              <a:t>Ks</a:t>
            </a:r>
            <a:r>
              <a:rPr lang="pl-PL" dirty="0"/>
              <a:t>. dr hab. Tomasz Kraj-Adiunkt w Katedrze Teologii Moralnej Ogólnej na Wydziale Teologicznym Uniwersytetu Papieskiego Jana Pawła II w Krakowie. Obszar jego zainteresowań naukowych poza problemami związanymi z genetyką obejmuje także zagadnienia prawa naturalnego, modeli bioetycznych, etyki cnoty. Uważa, że bioetyka dotyczy konkretnej osoby. Nieraz zaskoczył podczas dyskusji wiele osób, umiejąc spojrzeć na analizowaną kwestię z wielu punktów widzenia, a nie jedynie uważając, iż jego zdanie jest jedynym słusznym i uzasadniając je słynnym „bo tak</a:t>
            </a:r>
          </a:p>
        </p:txBody>
      </p:sp>
    </p:spTree>
    <p:extLst>
      <p:ext uri="{BB962C8B-B14F-4D97-AF65-F5344CB8AC3E}">
        <p14:creationId xmlns:p14="http://schemas.microsoft.com/office/powerpoint/2010/main" val="67667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r>
              <a:rPr lang="pl-PL" sz="4000" dirty="0" smtClean="0"/>
              <a:t>Włodzimierz Krzyżosiak</a:t>
            </a:r>
            <a:endParaRPr lang="pl-PL" sz="4000" dirty="0"/>
          </a:p>
        </p:txBody>
      </p:sp>
      <p:sp>
        <p:nvSpPr>
          <p:cNvPr id="4" name="Symbol zastępczy zawartości 3"/>
          <p:cNvSpPr>
            <a:spLocks noGrp="1"/>
          </p:cNvSpPr>
          <p:nvPr>
            <p:ph idx="1"/>
          </p:nvPr>
        </p:nvSpPr>
        <p:spPr/>
        <p:txBody>
          <a:bodyPr>
            <a:normAutofit/>
          </a:bodyPr>
          <a:lstStyle/>
          <a:p>
            <a:r>
              <a:rPr lang="pl-PL" sz="6000" dirty="0" smtClean="0"/>
              <a:t>Genom człowieka i możliwości jego redagowania</a:t>
            </a:r>
            <a:endParaRPr lang="pl-PL" sz="6000" dirty="0"/>
          </a:p>
        </p:txBody>
      </p:sp>
    </p:spTree>
    <p:extLst>
      <p:ext uri="{BB962C8B-B14F-4D97-AF65-F5344CB8AC3E}">
        <p14:creationId xmlns:p14="http://schemas.microsoft.com/office/powerpoint/2010/main" val="2738704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4294967295"/>
          </p:nvPr>
        </p:nvSpPr>
        <p:spPr>
          <a:xfrm>
            <a:off x="595901" y="616984"/>
            <a:ext cx="10311830" cy="5013254"/>
          </a:xfrm>
        </p:spPr>
        <p:txBody>
          <a:bodyPr/>
          <a:lstStyle/>
          <a:p>
            <a:r>
              <a:rPr lang="pl-PL" sz="2800" u="sng" dirty="0"/>
              <a:t>2. Genetyczne ulepszanie człowieka</a:t>
            </a:r>
            <a:endParaRPr lang="pl-PL" sz="2800" dirty="0"/>
          </a:p>
          <a:p>
            <a:r>
              <a:rPr lang="pl-PL" dirty="0"/>
              <a:t>Wykład dotyczył wykorzystywania inżynierii genetycznej w medycynie, do modyfikacji i </a:t>
            </a:r>
            <a:r>
              <a:rPr lang="pl-PL" dirty="0" err="1"/>
              <a:t>teorytycznego</a:t>
            </a:r>
            <a:r>
              <a:rPr lang="pl-PL" dirty="0"/>
              <a:t> ulepszania </a:t>
            </a:r>
            <a:r>
              <a:rPr lang="pl-PL" dirty="0" err="1"/>
              <a:t>ludzich</a:t>
            </a:r>
            <a:r>
              <a:rPr lang="pl-PL" dirty="0"/>
              <a:t> cech i jego ciała, w aspekcie teologicznym</a:t>
            </a:r>
            <a:r>
              <a:rPr lang="pl-PL" dirty="0" smtClean="0"/>
              <a:t>.</a:t>
            </a:r>
          </a:p>
          <a:p>
            <a:endParaRPr lang="pl-PL" dirty="0"/>
          </a:p>
          <a:p>
            <a:r>
              <a:rPr lang="pl-PL" sz="2800" u="sng" dirty="0"/>
              <a:t>3. Sposoby modyfikacji genetycznych</a:t>
            </a:r>
            <a:endParaRPr lang="pl-PL" sz="2800" dirty="0"/>
          </a:p>
          <a:p>
            <a:r>
              <a:rPr lang="pl-PL" dirty="0"/>
              <a:t>Ks. Kraj omówił 2 metody realizacji ulepszających projektów w genetyce medycznej, do których Kościół ma wiele zastrzeżeń.</a:t>
            </a:r>
            <a:br>
              <a:rPr lang="pl-PL" dirty="0"/>
            </a:br>
            <a:r>
              <a:rPr lang="pl-PL" dirty="0"/>
              <a:t>- terapia genowa linii zarodkowej </a:t>
            </a:r>
            <a:br>
              <a:rPr lang="pl-PL" dirty="0"/>
            </a:br>
            <a:r>
              <a:rPr lang="pl-PL" dirty="0"/>
              <a:t>- somatyczna terapia genowa. </a:t>
            </a:r>
            <a:br>
              <a:rPr lang="pl-PL" dirty="0"/>
            </a:br>
            <a:r>
              <a:rPr lang="pl-PL" dirty="0"/>
              <a:t>Pierwszą z nich przeprowadza się na komórkach płciowych oraz komórkach embrionu we wczesnym stadium rozwoju, gdy komórki nie są jeszcze zróżnicowane. A drugą przeprowadza się na a komórkach innych niż komórki płciowe czy embrionalne.</a:t>
            </a:r>
          </a:p>
          <a:p>
            <a:endParaRPr lang="pl-PL" dirty="0"/>
          </a:p>
        </p:txBody>
      </p:sp>
    </p:spTree>
    <p:extLst>
      <p:ext uri="{BB962C8B-B14F-4D97-AF65-F5344CB8AC3E}">
        <p14:creationId xmlns:p14="http://schemas.microsoft.com/office/powerpoint/2010/main" val="1211746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ole tekstowe 3"/>
          <p:cNvSpPr txBox="1"/>
          <p:nvPr/>
        </p:nvSpPr>
        <p:spPr>
          <a:xfrm>
            <a:off x="205483" y="184935"/>
            <a:ext cx="11722814" cy="5847755"/>
          </a:xfrm>
          <a:prstGeom prst="rect">
            <a:avLst/>
          </a:prstGeom>
          <a:noFill/>
        </p:spPr>
        <p:txBody>
          <a:bodyPr wrap="square" rtlCol="0">
            <a:spAutoFit/>
          </a:bodyPr>
          <a:lstStyle/>
          <a:p>
            <a:r>
              <a:rPr lang="pl-PL" sz="1100" u="sng" dirty="0"/>
              <a:t>4. Propozycje </a:t>
            </a:r>
            <a:r>
              <a:rPr lang="pl-PL" sz="1100" u="sng" dirty="0" err="1"/>
              <a:t>genetic</a:t>
            </a:r>
            <a:r>
              <a:rPr lang="pl-PL" sz="1100" u="sng" dirty="0"/>
              <a:t> </a:t>
            </a:r>
            <a:r>
              <a:rPr lang="pl-PL" sz="1100" u="sng" dirty="0" err="1"/>
              <a:t>enhancement</a:t>
            </a:r>
            <a:endParaRPr lang="pl-PL" sz="1100" dirty="0"/>
          </a:p>
          <a:p>
            <a:r>
              <a:rPr lang="pl-PL" sz="1100" dirty="0"/>
              <a:t>1)  </a:t>
            </a:r>
            <a:r>
              <a:rPr lang="pl-PL" sz="1100" b="1" dirty="0"/>
              <a:t>„happy </a:t>
            </a:r>
            <a:r>
              <a:rPr lang="pl-PL" sz="1100" b="1" dirty="0" err="1"/>
              <a:t>souls</a:t>
            </a:r>
            <a:r>
              <a:rPr lang="pl-PL" sz="1100" b="1" dirty="0"/>
              <a:t>” </a:t>
            </a:r>
            <a:r>
              <a:rPr lang="pl-PL" sz="1100" dirty="0"/>
              <a:t>(dosłownie: szczęśliwe dusze).</a:t>
            </a:r>
            <a:br>
              <a:rPr lang="pl-PL" sz="1100" dirty="0"/>
            </a:br>
            <a:r>
              <a:rPr lang="pl-PL" sz="1100" dirty="0"/>
              <a:t>Modyfikacja, która powoduje: </a:t>
            </a:r>
            <a:br>
              <a:rPr lang="pl-PL" sz="1100" dirty="0"/>
            </a:br>
            <a:r>
              <a:rPr lang="pl-PL" sz="1100" dirty="0"/>
              <a:t> - ciągły błogostan</a:t>
            </a:r>
            <a:br>
              <a:rPr lang="pl-PL" sz="1100" dirty="0"/>
            </a:br>
            <a:r>
              <a:rPr lang="pl-PL" sz="1100" dirty="0"/>
              <a:t> - poczucie szczęśliwości. Byłby to zakodowane w genach szczęście</a:t>
            </a:r>
          </a:p>
          <a:p>
            <a:r>
              <a:rPr lang="pl-PL" sz="1100" dirty="0"/>
              <a:t>2) </a:t>
            </a:r>
            <a:r>
              <a:rPr lang="pl-PL" sz="1100" b="1" dirty="0" err="1"/>
              <a:t>Moral</a:t>
            </a:r>
            <a:r>
              <a:rPr lang="pl-PL" sz="1100" b="1" dirty="0"/>
              <a:t> </a:t>
            </a:r>
            <a:r>
              <a:rPr lang="pl-PL" sz="1100" b="1" dirty="0" err="1"/>
              <a:t>enhancement</a:t>
            </a:r>
            <a:r>
              <a:rPr lang="pl-PL" sz="1100" dirty="0"/>
              <a:t> (poprawa moralna)-</a:t>
            </a:r>
            <a:br>
              <a:rPr lang="pl-PL" sz="1100" dirty="0"/>
            </a:br>
            <a:r>
              <a:rPr lang="pl-PL" sz="1100" dirty="0"/>
              <a:t>Modyfikacja, która powoduje, iż człowiek staje się po prostu dobry. </a:t>
            </a:r>
            <a:br>
              <a:rPr lang="pl-PL" sz="1100" dirty="0"/>
            </a:br>
            <a:r>
              <a:rPr lang="pl-PL" sz="1100" dirty="0"/>
              <a:t>Metoda ta ma sprawić, że ludzie zaczną postępować słusznie i moralnie. </a:t>
            </a:r>
            <a:br>
              <a:rPr lang="pl-PL" sz="1100" dirty="0"/>
            </a:br>
            <a:r>
              <a:rPr lang="pl-PL" sz="1100" dirty="0"/>
              <a:t>Uważa się jednak, że jeżeli człowiek ma zachowywać się poprawnie musi to wyjść od niego, ponieważ żadne mutacje nie zastąpią naszego sposobu myślenia i zachowania, które </a:t>
            </a:r>
            <a:r>
              <a:rPr lang="pl-PL" sz="1100" dirty="0" err="1"/>
              <a:t>wychodza</a:t>
            </a:r>
            <a:r>
              <a:rPr lang="pl-PL" sz="1100" dirty="0"/>
              <a:t> od nas samoistnie.</a:t>
            </a:r>
          </a:p>
          <a:p>
            <a:r>
              <a:rPr lang="pl-PL" sz="1100" b="1" dirty="0"/>
              <a:t>3) </a:t>
            </a:r>
            <a:r>
              <a:rPr lang="pl-PL" sz="1100" b="1" dirty="0" err="1"/>
              <a:t>Better</a:t>
            </a:r>
            <a:r>
              <a:rPr lang="pl-PL" sz="1100" b="1" dirty="0"/>
              <a:t> </a:t>
            </a:r>
            <a:r>
              <a:rPr lang="pl-PL" sz="1100" b="1" dirty="0" err="1"/>
              <a:t>children</a:t>
            </a:r>
            <a:r>
              <a:rPr lang="pl-PL" sz="1100" dirty="0"/>
              <a:t> </a:t>
            </a:r>
            <a:br>
              <a:rPr lang="pl-PL" sz="1100" dirty="0"/>
            </a:br>
            <a:r>
              <a:rPr lang="pl-PL" sz="1100" dirty="0"/>
              <a:t> 1) zapewnienie dzieciom mającym przyjść na świat odpowiedniej puli genowej </a:t>
            </a:r>
            <a:br>
              <a:rPr lang="pl-PL" sz="1100" dirty="0"/>
            </a:br>
            <a:r>
              <a:rPr lang="pl-PL" sz="1100" dirty="0"/>
              <a:t>2) medyczna pomoc w celu osiągnięcia jak najlepszych wyników w nauce i późniejszej pracy zawodowej czyli np. nadanie takich cech jak: ambicja, zdolność językowa, przebojowość </a:t>
            </a:r>
            <a:br>
              <a:rPr lang="pl-PL" sz="1100" dirty="0"/>
            </a:br>
            <a:r>
              <a:rPr lang="pl-PL" sz="1100" dirty="0"/>
              <a:t>Chęć zapewnienia potomstwu odpowiedniej puli genowej jest nawiązaniem do postulatów eugeniki.</a:t>
            </a:r>
          </a:p>
          <a:p>
            <a:r>
              <a:rPr lang="pl-PL" sz="1100" b="1" dirty="0"/>
              <a:t>4) Eugenika</a:t>
            </a:r>
            <a:r>
              <a:rPr lang="pl-PL" sz="1100" dirty="0"/>
              <a:t> – nauka zajmująca się poprawą cech dziedzicznych w kolejnych pokoleniach, przedmiotem zainteresowania nie jest jednostka, lecz cała ludzka populacja Można ją podzielić na eugenikę pozytywną i negatywną pozytywna </a:t>
            </a:r>
            <a:br>
              <a:rPr lang="pl-PL" sz="1100" dirty="0"/>
            </a:br>
            <a:r>
              <a:rPr lang="pl-PL" sz="1100" dirty="0"/>
              <a:t>-&gt; cel: zwiększenie ilości ludzi o pożądanych cechach negatywna </a:t>
            </a:r>
            <a:br>
              <a:rPr lang="pl-PL" sz="1100" dirty="0"/>
            </a:br>
            <a:r>
              <a:rPr lang="pl-PL" sz="1100" dirty="0"/>
              <a:t>-&gt; cel: ograniczenie liczby jednostek o cechach niepożądanych Obie tendencje są brane pod uwagę w projektach dot. medycznego ulepszania ludzkich parametrów.</a:t>
            </a:r>
          </a:p>
          <a:p>
            <a:r>
              <a:rPr lang="pl-PL" sz="1100" b="1" dirty="0"/>
              <a:t>5) </a:t>
            </a:r>
            <a:r>
              <a:rPr lang="pl-PL" sz="1100" b="1" dirty="0" err="1"/>
              <a:t>Better</a:t>
            </a:r>
            <a:r>
              <a:rPr lang="pl-PL" sz="1100" b="1" dirty="0"/>
              <a:t> performance</a:t>
            </a:r>
            <a:r>
              <a:rPr lang="pl-PL" sz="1100" dirty="0"/>
              <a:t> </a:t>
            </a:r>
            <a:br>
              <a:rPr lang="pl-PL" sz="1100" dirty="0"/>
            </a:br>
            <a:r>
              <a:rPr lang="pl-PL" sz="1100" dirty="0"/>
              <a:t>cel: lepsze wyniki w sporcie</a:t>
            </a:r>
            <a:br>
              <a:rPr lang="pl-PL" sz="1100" dirty="0"/>
            </a:br>
            <a:r>
              <a:rPr lang="pl-PL" sz="1100" dirty="0"/>
              <a:t> Środkiem do osiągnięcia jeszcze lepszych rezultatów byłaby ingerencja w ludzki organizm, w jego funkcjonowanie i w sposób, w jaki człowiek osiąga najlepsze wyniki. Problem dopingu sterydów i innych środków nienaturalnie poprawiających wyniki w sporcie Jednak w sporcie ważna jest nie tylko świetność wysiłku, ale również prawdziwie ludzki sposób jego osiągania. To co podziwiamy w sporcie to ludzkie możliwości oraz doskonałość ich realizacji.</a:t>
            </a:r>
          </a:p>
          <a:p>
            <a:r>
              <a:rPr lang="pl-PL" sz="1100" b="1" dirty="0"/>
              <a:t>6) </a:t>
            </a:r>
            <a:r>
              <a:rPr lang="pl-PL" sz="1100" b="1" dirty="0" err="1"/>
              <a:t>Angeless</a:t>
            </a:r>
            <a:r>
              <a:rPr lang="pl-PL" sz="1100" b="1" dirty="0"/>
              <a:t> Body</a:t>
            </a:r>
            <a:r>
              <a:rPr lang="pl-PL" sz="1100" dirty="0"/>
              <a:t> </a:t>
            </a:r>
            <a:br>
              <a:rPr lang="pl-PL" sz="1100" dirty="0"/>
            </a:br>
            <a:r>
              <a:rPr lang="pl-PL" sz="1100" dirty="0"/>
              <a:t>Cel: → przedłużenie ludzkiego życia, </a:t>
            </a:r>
            <a:br>
              <a:rPr lang="pl-PL" sz="1100" dirty="0"/>
            </a:br>
            <a:r>
              <a:rPr lang="pl-PL" sz="1100" dirty="0"/>
              <a:t>→ ograniczenie wpływu czasu na ludzie życie </a:t>
            </a:r>
            <a:br>
              <a:rPr lang="pl-PL" sz="1100" dirty="0"/>
            </a:br>
            <a:r>
              <a:rPr lang="pl-PL" sz="1100" dirty="0"/>
              <a:t>→ uczynienie starości mniej uciążliwą </a:t>
            </a:r>
            <a:br>
              <a:rPr lang="pl-PL" sz="1100" dirty="0"/>
            </a:br>
            <a:r>
              <a:rPr lang="pl-PL" sz="1100" dirty="0"/>
              <a:t>Starania medycyny obejmują: - pozwolenie jak największej grupie dożyć późnego wieku przez usuwanie przyczyn przedwczesnej śmierci - wzmocnienie tych, którzy dożyli podeszłego wieku przez osłabianie symptomów chorób oraz eliminowanie słabości organizmu (zwłaszcza osłabienie mięśni oraz zanik pamięci) - osłabienie i opóźnienie objawów starości, przedłużenie średniej, jak i maksymalnej długości życia Jedno z rozwiązań np. ulepszenie mięśni i podtrzymywanie ich funkcjonowania przez zastosowanie genu IGF-1 oraz użycie ludzkiego hormonu wzrostu</a:t>
            </a:r>
          </a:p>
          <a:p>
            <a:r>
              <a:rPr lang="pl-PL" sz="1100" dirty="0"/>
              <a:t> </a:t>
            </a:r>
          </a:p>
          <a:p>
            <a:r>
              <a:rPr lang="pl-PL" sz="1100" dirty="0"/>
              <a:t>Ksiądz Kraj uważa, że projekty ulepszające negatywnie na nas wpływają. Powodują one dysharmonię wnętrza i trudności z panowaniem nad sobą. Mają wpływ nie tylko na nas samych, ale także na społeczeństwo, ponieważ istnieje niebezpieczeństwo ujawnienia się paradoksu </a:t>
            </a:r>
            <a:r>
              <a:rPr lang="pl-PL" sz="1100" dirty="0" err="1"/>
              <a:t>kontrproduktywności</a:t>
            </a:r>
            <a:endParaRPr lang="pl-PL" sz="1100" dirty="0"/>
          </a:p>
          <a:p>
            <a:endParaRPr lang="pl-PL" sz="1100" dirty="0"/>
          </a:p>
        </p:txBody>
      </p:sp>
    </p:spTree>
    <p:extLst>
      <p:ext uri="{BB962C8B-B14F-4D97-AF65-F5344CB8AC3E}">
        <p14:creationId xmlns:p14="http://schemas.microsoft.com/office/powerpoint/2010/main" val="33068502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267128" y="513708"/>
            <a:ext cx="9257016" cy="3139321"/>
          </a:xfrm>
          <a:prstGeom prst="rect">
            <a:avLst/>
          </a:prstGeom>
          <a:noFill/>
        </p:spPr>
        <p:txBody>
          <a:bodyPr wrap="square" rtlCol="0">
            <a:spAutoFit/>
          </a:bodyPr>
          <a:lstStyle/>
          <a:p>
            <a:r>
              <a:rPr lang="pl-PL" b="1" u="sng" dirty="0"/>
              <a:t>6. Problemy z modyfikacjami genetycznymi:</a:t>
            </a:r>
            <a:endParaRPr lang="pl-PL" dirty="0"/>
          </a:p>
          <a:p>
            <a:r>
              <a:rPr lang="pl-PL" dirty="0"/>
              <a:t>Problemy, które może nieść za sobą technologia ulepszania to</a:t>
            </a:r>
          </a:p>
          <a:p>
            <a:r>
              <a:rPr lang="pl-PL" dirty="0"/>
              <a:t>-Sprawność a dobroć: </a:t>
            </a:r>
            <a:br>
              <a:rPr lang="pl-PL" dirty="0"/>
            </a:br>
            <a:r>
              <a:rPr lang="pl-PL" dirty="0"/>
              <a:t>sportowcy na dopingu, przebiegły zbrodniarz, celebryta skandalista</a:t>
            </a:r>
          </a:p>
          <a:p>
            <a:r>
              <a:rPr lang="pl-PL" dirty="0"/>
              <a:t>-Powszechne ludzkie doświadczenie moralne</a:t>
            </a:r>
          </a:p>
          <a:p>
            <a:r>
              <a:rPr lang="pl-PL" dirty="0"/>
              <a:t>-eliminacja fizycznego bólu człowieka= eliminacja psychicznego bólu. Brak satysfakcji w przezwyciężeniu siebie.</a:t>
            </a:r>
          </a:p>
          <a:p>
            <a:r>
              <a:rPr lang="pl-PL" dirty="0"/>
              <a:t>-ubywanie człowieka i tworzenie tzw. „robotów”. </a:t>
            </a:r>
            <a:r>
              <a:rPr lang="pl-PL" dirty="0" err="1"/>
              <a:t>Zastepowanie</a:t>
            </a:r>
            <a:r>
              <a:rPr lang="pl-PL" dirty="0"/>
              <a:t> ludzkich zdolności, możliwości technologią. Zastępowane jest również to co nie powinno być zastępowane.  Człowiek powinien być dobry ale w granicach jego możliwości.</a:t>
            </a:r>
          </a:p>
          <a:p>
            <a:endParaRPr lang="pl-PL" dirty="0"/>
          </a:p>
        </p:txBody>
      </p:sp>
    </p:spTree>
    <p:extLst>
      <p:ext uri="{BB962C8B-B14F-4D97-AF65-F5344CB8AC3E}">
        <p14:creationId xmlns:p14="http://schemas.microsoft.com/office/powerpoint/2010/main" val="13139085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39047" y="554804"/>
            <a:ext cx="10068674" cy="2585323"/>
          </a:xfrm>
          <a:prstGeom prst="rect">
            <a:avLst/>
          </a:prstGeom>
          <a:noFill/>
        </p:spPr>
        <p:txBody>
          <a:bodyPr wrap="square" rtlCol="0">
            <a:spAutoFit/>
          </a:bodyPr>
          <a:lstStyle/>
          <a:p>
            <a:r>
              <a:rPr lang="pl-PL" b="1" u="sng"/>
              <a:t>7. Kościół- na co można się zgodzić w manipulacjach genetycznych</a:t>
            </a:r>
            <a:endParaRPr lang="pl-PL"/>
          </a:p>
          <a:p>
            <a:r>
              <a:rPr lang="pl-PL"/>
              <a:t>Według Jana Pawła II dopuszczalne są nieterapeutyczne manipulacje genetyczne, jednak muszą one spełniać następujące warunki: </a:t>
            </a:r>
            <a:br>
              <a:rPr lang="pl-PL"/>
            </a:br>
            <a:r>
              <a:rPr lang="pl-PL"/>
              <a:t>- nienaruszalność początków ludzkiego życia,</a:t>
            </a:r>
            <a:br>
              <a:rPr lang="pl-PL"/>
            </a:br>
            <a:r>
              <a:rPr lang="pl-PL"/>
              <a:t>- prawo człowieka do wolności (co oznacza, aby pozostał człowiekiem "niezaprogramowanym") </a:t>
            </a:r>
            <a:br>
              <a:rPr lang="pl-PL"/>
            </a:br>
            <a:r>
              <a:rPr lang="pl-PL"/>
              <a:t>- brak uprzedzeń wobec nowego człowieka (pełna akceptacja, wykluczająca m.in. rasizm, materializm) </a:t>
            </a:r>
            <a:br>
              <a:rPr lang="pl-PL"/>
            </a:br>
            <a:r>
              <a:rPr lang="pl-PL"/>
              <a:t>Sam kościół uważa interwencje za dozwolone, gdy są to bezpieczne, nieterapeutyczne odpowiedniki terapii somatycznej, przeprowadzane na osobie dorosłej, wyrażającej na to zgodę.</a:t>
            </a:r>
          </a:p>
          <a:p>
            <a:r>
              <a:rPr lang="pl-PL"/>
              <a:t>CNOTA JEST GRANICĄ INTERWENCJI GENETYCZNEJ.</a:t>
            </a:r>
          </a:p>
        </p:txBody>
      </p:sp>
    </p:spTree>
    <p:extLst>
      <p:ext uri="{BB962C8B-B14F-4D97-AF65-F5344CB8AC3E}">
        <p14:creationId xmlns:p14="http://schemas.microsoft.com/office/powerpoint/2010/main" val="4161100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r>
              <a:rPr lang="pl-PL" dirty="0" smtClean="0"/>
              <a:t>Problemy </a:t>
            </a:r>
            <a:r>
              <a:rPr lang="pl-PL" dirty="0"/>
              <a:t>które może nieść za sobą technologia ulepszania to </a:t>
            </a:r>
            <a:r>
              <a:rPr lang="pl-PL" dirty="0" err="1"/>
              <a:t>zastepowanie</a:t>
            </a:r>
            <a:r>
              <a:rPr lang="pl-PL" dirty="0"/>
              <a:t> ludzkich zdolności, możliwości technologia. Zastępowane jest również to co nie powinno być zastępowane. problemem antropologicznym może być </a:t>
            </a:r>
            <a:r>
              <a:rPr lang="pl-PL" dirty="0" err="1"/>
              <a:t>np</a:t>
            </a:r>
            <a:r>
              <a:rPr lang="pl-PL" dirty="0"/>
              <a:t> doping u sportowców, człowiek powinien być dobry ale w granicach jego możliwości.</a:t>
            </a:r>
          </a:p>
        </p:txBody>
      </p:sp>
    </p:spTree>
    <p:extLst>
      <p:ext uri="{BB962C8B-B14F-4D97-AF65-F5344CB8AC3E}">
        <p14:creationId xmlns:p14="http://schemas.microsoft.com/office/powerpoint/2010/main" val="1744397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u="sng" dirty="0"/>
              <a:t> OCENA GRUPY NA TEMAT WYKŁADU:</a:t>
            </a:r>
            <a:r>
              <a:rPr lang="pl-PL" dirty="0"/>
              <a:t> </a:t>
            </a:r>
          </a:p>
        </p:txBody>
      </p:sp>
      <p:sp>
        <p:nvSpPr>
          <p:cNvPr id="3" name="Symbol zastępczy zawartości 2"/>
          <p:cNvSpPr>
            <a:spLocks noGrp="1"/>
          </p:cNvSpPr>
          <p:nvPr>
            <p:ph idx="1"/>
          </p:nvPr>
        </p:nvSpPr>
        <p:spPr/>
        <p:txBody>
          <a:bodyPr/>
          <a:lstStyle/>
          <a:p>
            <a:r>
              <a:rPr lang="pl-PL" dirty="0" smtClean="0"/>
              <a:t>Naszym </a:t>
            </a:r>
            <a:r>
              <a:rPr lang="pl-PL" dirty="0"/>
              <a:t>zdaniem był to najbardziej przystępny wykład, jaki usłyszeliśmy tego dnia. Ksiądz Kraj dosyć jasno przedstawił ważne i ciekawe aspekty genetycznego ulepszania człowieka. Nie wymagał od nas szczególnego przygotowania teoretycznego. Minusem tego wykładu była ogólna prezentacja. Ksiądz mimo dużej wiedzy, czytał większość z kartki oraz mówił w sposób monotonny, co utrudniało skupienie się na treści. </a:t>
            </a:r>
            <a:br>
              <a:rPr lang="pl-PL" dirty="0"/>
            </a:br>
            <a:r>
              <a:rPr lang="pl-PL" dirty="0"/>
              <a:t>Marta, Martyna R, Asia Gajos, Marysia, Dona, Krzysztof</a:t>
            </a:r>
          </a:p>
          <a:p>
            <a:endParaRPr lang="pl-PL" dirty="0"/>
          </a:p>
        </p:txBody>
      </p:sp>
    </p:spTree>
    <p:extLst>
      <p:ext uri="{BB962C8B-B14F-4D97-AF65-F5344CB8AC3E}">
        <p14:creationId xmlns:p14="http://schemas.microsoft.com/office/powerpoint/2010/main" val="33394299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Dyskusja</a:t>
            </a:r>
            <a:endParaRPr lang="pl-PL" dirty="0"/>
          </a:p>
        </p:txBody>
      </p:sp>
      <p:sp>
        <p:nvSpPr>
          <p:cNvPr id="3" name="Symbol zastępczy zawartości 2"/>
          <p:cNvSpPr>
            <a:spLocks noGrp="1"/>
          </p:cNvSpPr>
          <p:nvPr>
            <p:ph idx="1"/>
          </p:nvPr>
        </p:nvSpPr>
        <p:spPr>
          <a:xfrm>
            <a:off x="1200021" y="1814912"/>
            <a:ext cx="10058400" cy="4023360"/>
          </a:xfrm>
        </p:spPr>
        <p:txBody>
          <a:bodyPr/>
          <a:lstStyle/>
          <a:p>
            <a:pPr marL="0" indent="0">
              <a:buNone/>
            </a:pPr>
            <a:r>
              <a:rPr lang="pl-PL" dirty="0"/>
              <a:t/>
            </a:r>
            <a:br>
              <a:rPr lang="pl-PL" dirty="0"/>
            </a:br>
            <a:r>
              <a:rPr lang="pl-PL" dirty="0"/>
              <a:t>Dyskusje były bardzo ciekawe, aczkolwiek nie zawsze zrozumiałe. Pani profesor poruszyła kilka istotnych tematów, np. "Przyszłość natury ludzkiej", które nie zostały wcześniej uwzględnione. Na jej zarzuty odpowiedzieli wykładowcy, prowadzący wcześniej wykłady</a:t>
            </a:r>
            <a:r>
              <a:rPr lang="pl-PL" dirty="0" smtClean="0"/>
              <a:t>.</a:t>
            </a:r>
            <a:endParaRPr lang="pl-PL" dirty="0"/>
          </a:p>
        </p:txBody>
      </p:sp>
    </p:spTree>
    <p:extLst>
      <p:ext uri="{BB962C8B-B14F-4D97-AF65-F5344CB8AC3E}">
        <p14:creationId xmlns:p14="http://schemas.microsoft.com/office/powerpoint/2010/main" val="40461565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Dziękujemy za uwagę</a:t>
            </a:r>
            <a:endParaRPr lang="pl-PL" dirty="0"/>
          </a:p>
        </p:txBody>
      </p:sp>
      <p:sp>
        <p:nvSpPr>
          <p:cNvPr id="3" name="Symbol zastępczy zawartości 2"/>
          <p:cNvSpPr>
            <a:spLocks noGrp="1"/>
          </p:cNvSpPr>
          <p:nvPr>
            <p:ph idx="1"/>
          </p:nvPr>
        </p:nvSpPr>
        <p:spPr/>
        <p:txBody>
          <a:bodyPr/>
          <a:lstStyle/>
          <a:p>
            <a:endParaRPr lang="pl-PL"/>
          </a:p>
        </p:txBody>
      </p:sp>
    </p:spTree>
    <p:extLst>
      <p:ext uri="{BB962C8B-B14F-4D97-AF65-F5344CB8AC3E}">
        <p14:creationId xmlns:p14="http://schemas.microsoft.com/office/powerpoint/2010/main" val="1971384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0" y="673100"/>
            <a:ext cx="3324225" cy="1477963"/>
          </a:xfrm>
          <a:prstGeom prst="rect">
            <a:avLst/>
          </a:prstGeom>
        </p:spPr>
        <p:txBody>
          <a:bodyPr vert="horz" wrap="square" lIns="0" tIns="0" rIns="0" bIns="0" rtlCol="0">
            <a:spAutoFit/>
          </a:bodyPr>
          <a:lstStyle/>
          <a:p>
            <a:pPr marL="12700">
              <a:lnSpc>
                <a:spcPct val="100000"/>
              </a:lnSpc>
            </a:pPr>
            <a:r>
              <a:rPr sz="4800" spc="10" dirty="0" err="1" smtClean="0"/>
              <a:t>Bibliografia</a:t>
            </a:r>
            <a:r>
              <a:rPr lang="pl-PL" sz="4800" spc="10" dirty="0" smtClean="0"/>
              <a:t>  grupy 2</a:t>
            </a:r>
            <a:endParaRPr sz="4800" dirty="0"/>
          </a:p>
        </p:txBody>
      </p:sp>
      <p:sp>
        <p:nvSpPr>
          <p:cNvPr id="3" name="object 3"/>
          <p:cNvSpPr txBox="1"/>
          <p:nvPr/>
        </p:nvSpPr>
        <p:spPr>
          <a:xfrm>
            <a:off x="1234351" y="2523997"/>
            <a:ext cx="7647940" cy="2280285"/>
          </a:xfrm>
          <a:prstGeom prst="rect">
            <a:avLst/>
          </a:prstGeom>
        </p:spPr>
        <p:txBody>
          <a:bodyPr vert="horz" wrap="square" lIns="0" tIns="0" rIns="0" bIns="0" rtlCol="0">
            <a:spAutoFit/>
          </a:bodyPr>
          <a:lstStyle/>
          <a:p>
            <a:pPr marL="295910" indent="-283210">
              <a:lnSpc>
                <a:spcPct val="100000"/>
              </a:lnSpc>
              <a:buClr>
                <a:srgbClr val="ACD333"/>
              </a:buClr>
              <a:buSzPct val="80000"/>
              <a:buFont typeface="Arial"/>
              <a:buChar char="•"/>
              <a:tabLst>
                <a:tab pos="296545" algn="l"/>
              </a:tabLst>
            </a:pPr>
            <a:r>
              <a:rPr sz="1500" u="sng" dirty="0">
                <a:solidFill>
                  <a:srgbClr val="C4E36D"/>
                </a:solidFill>
                <a:latin typeface="Century Gothic"/>
                <a:cs typeface="Century Gothic"/>
                <a:hlinkClick r:id="rId2"/>
              </a:rPr>
              <a:t>http://laboratoria.net/pl/artykul/17508.html</a:t>
            </a:r>
            <a:endParaRPr sz="1500">
              <a:latin typeface="Century Gothic"/>
              <a:cs typeface="Century Gothic"/>
            </a:endParaRPr>
          </a:p>
          <a:p>
            <a:pPr marL="295910" indent="-283210">
              <a:lnSpc>
                <a:spcPct val="100000"/>
              </a:lnSpc>
              <a:spcBef>
                <a:spcPts val="650"/>
              </a:spcBef>
              <a:buClr>
                <a:srgbClr val="ACD333"/>
              </a:buClr>
              <a:buSzPct val="80000"/>
              <a:buFont typeface="Arial"/>
              <a:buChar char="•"/>
              <a:tabLst>
                <a:tab pos="296545" algn="l"/>
              </a:tabLst>
            </a:pPr>
            <a:r>
              <a:rPr sz="1500" u="sng" spc="-15" dirty="0">
                <a:solidFill>
                  <a:srgbClr val="C4E36D"/>
                </a:solidFill>
                <a:latin typeface="Century Gothic"/>
                <a:cs typeface="Century Gothic"/>
              </a:rPr>
              <a:t>https://en.wikipedia.org/wiki/Shoukhrat_Mitalipov</a:t>
            </a:r>
            <a:endParaRPr sz="1500">
              <a:latin typeface="Century Gothic"/>
              <a:cs typeface="Century Gothic"/>
            </a:endParaRPr>
          </a:p>
          <a:p>
            <a:pPr marL="295910" indent="-283210">
              <a:lnSpc>
                <a:spcPct val="100000"/>
              </a:lnSpc>
              <a:spcBef>
                <a:spcPts val="650"/>
              </a:spcBef>
              <a:buClr>
                <a:srgbClr val="ACD333"/>
              </a:buClr>
              <a:buSzPct val="80000"/>
              <a:buFont typeface="Arial"/>
              <a:buChar char="•"/>
              <a:tabLst>
                <a:tab pos="296545" algn="l"/>
              </a:tabLst>
            </a:pPr>
            <a:r>
              <a:rPr sz="1500" u="sng" spc="-5" dirty="0">
                <a:solidFill>
                  <a:srgbClr val="C4E36D"/>
                </a:solidFill>
                <a:latin typeface="Century Gothic"/>
                <a:cs typeface="Century Gothic"/>
              </a:rPr>
              <a:t>https://pl.wikipedia.org/wiki/Makak_kr%C3%B3lewsk</a:t>
            </a:r>
            <a:r>
              <a:rPr sz="1500" spc="-5" dirty="0">
                <a:solidFill>
                  <a:srgbClr val="C4E36D"/>
                </a:solidFill>
                <a:latin typeface="Century Gothic"/>
                <a:cs typeface="Century Gothic"/>
              </a:rPr>
              <a:t>i</a:t>
            </a:r>
            <a:endParaRPr sz="1500">
              <a:latin typeface="Century Gothic"/>
              <a:cs typeface="Century Gothic"/>
            </a:endParaRPr>
          </a:p>
          <a:p>
            <a:pPr marL="295910" indent="-283210">
              <a:lnSpc>
                <a:spcPct val="100000"/>
              </a:lnSpc>
              <a:spcBef>
                <a:spcPts val="650"/>
              </a:spcBef>
              <a:buClr>
                <a:srgbClr val="ACD333"/>
              </a:buClr>
              <a:buSzPct val="80000"/>
              <a:buFont typeface="Arial"/>
              <a:buChar char="•"/>
              <a:tabLst>
                <a:tab pos="296545" algn="l"/>
              </a:tabLst>
            </a:pPr>
            <a:r>
              <a:rPr sz="1500" u="sng" spc="-10" dirty="0">
                <a:solidFill>
                  <a:srgbClr val="C4E36D"/>
                </a:solidFill>
                <a:latin typeface="Century Gothic"/>
                <a:cs typeface="Century Gothic"/>
              </a:rPr>
              <a:t>https://pl.wikipedia.org/wiki/Choroby_mitochondrialne</a:t>
            </a:r>
            <a:endParaRPr sz="1500">
              <a:latin typeface="Century Gothic"/>
              <a:cs typeface="Century Gothic"/>
            </a:endParaRPr>
          </a:p>
          <a:p>
            <a:pPr marL="295910" indent="-283210">
              <a:lnSpc>
                <a:spcPct val="100000"/>
              </a:lnSpc>
              <a:spcBef>
                <a:spcPts val="650"/>
              </a:spcBef>
              <a:buClr>
                <a:srgbClr val="ACD333"/>
              </a:buClr>
              <a:buSzPct val="80000"/>
              <a:buFont typeface="Arial"/>
              <a:buChar char="•"/>
              <a:tabLst>
                <a:tab pos="296545" algn="l"/>
              </a:tabLst>
            </a:pPr>
            <a:r>
              <a:rPr sz="1500" u="sng" dirty="0">
                <a:solidFill>
                  <a:srgbClr val="C4E36D"/>
                </a:solidFill>
                <a:latin typeface="Century Gothic"/>
                <a:cs typeface="Century Gothic"/>
                <a:hlinkClick r:id="rId3"/>
              </a:rPr>
              <a:t>http://www.e-biotechnologia.pl/Artykuly/Choroby-genetyczne/</a:t>
            </a:r>
            <a:endParaRPr sz="1500">
              <a:latin typeface="Century Gothic"/>
              <a:cs typeface="Century Gothic"/>
            </a:endParaRPr>
          </a:p>
          <a:p>
            <a:pPr marL="295910" marR="5080" indent="-283210">
              <a:lnSpc>
                <a:spcPts val="1440"/>
              </a:lnSpc>
              <a:spcBef>
                <a:spcPts val="1000"/>
              </a:spcBef>
              <a:buClr>
                <a:srgbClr val="ACD333"/>
              </a:buClr>
              <a:buSzPct val="80000"/>
              <a:buFont typeface="Arial"/>
              <a:buChar char="•"/>
              <a:tabLst>
                <a:tab pos="296545" algn="l"/>
              </a:tabLst>
            </a:pPr>
            <a:r>
              <a:rPr sz="1500" u="sng" spc="-5" dirty="0">
                <a:solidFill>
                  <a:srgbClr val="C4E36D"/>
                </a:solidFill>
                <a:latin typeface="Century Gothic"/>
                <a:cs typeface="Century Gothic"/>
                <a:hlinkClick r:id="rId4"/>
              </a:rPr>
              <a:t>http://www.poradnikzdrowie.pl/ciaza-i-macierzynstwo/ciaza/biopsja-kosmowki-  </a:t>
            </a:r>
            <a:r>
              <a:rPr sz="1500" u="sng" dirty="0">
                <a:solidFill>
                  <a:srgbClr val="C4E36D"/>
                </a:solidFill>
                <a:latin typeface="Century Gothic"/>
                <a:cs typeface="Century Gothic"/>
              </a:rPr>
              <a:t>trofoblastu-badanie-prenatalne-inwazyjne_37897.html</a:t>
            </a:r>
            <a:endParaRPr sz="1500">
              <a:latin typeface="Century Gothic"/>
              <a:cs typeface="Century Gothic"/>
            </a:endParaRPr>
          </a:p>
          <a:p>
            <a:pPr marL="295910" indent="-283210">
              <a:lnSpc>
                <a:spcPct val="100000"/>
              </a:lnSpc>
              <a:spcBef>
                <a:spcPts val="660"/>
              </a:spcBef>
              <a:buClr>
                <a:srgbClr val="ACD333"/>
              </a:buClr>
              <a:buSzPct val="80000"/>
              <a:buFont typeface="Arial"/>
              <a:buChar char="•"/>
              <a:tabLst>
                <a:tab pos="296545" algn="l"/>
              </a:tabLst>
            </a:pPr>
            <a:r>
              <a:rPr sz="1500" u="sng" spc="-10" dirty="0">
                <a:solidFill>
                  <a:srgbClr val="C4E36D"/>
                </a:solidFill>
                <a:latin typeface="Century Gothic"/>
                <a:cs typeface="Century Gothic"/>
              </a:rPr>
              <a:t>https://</a:t>
            </a:r>
            <a:r>
              <a:rPr sz="1500" u="sng" spc="-10" dirty="0">
                <a:solidFill>
                  <a:srgbClr val="C4E36D"/>
                </a:solidFill>
                <a:latin typeface="Century Gothic"/>
                <a:cs typeface="Century Gothic"/>
                <a:hlinkClick r:id="rId5"/>
              </a:rPr>
              <a:t>www.klinikainvicta.pl/diagnostyka-preimplantacyjna-pgd-pgs-ngs/</a:t>
            </a:r>
            <a:endParaRPr sz="1500">
              <a:latin typeface="Century Gothic"/>
              <a:cs typeface="Century Gothic"/>
            </a:endParaRPr>
          </a:p>
        </p:txBody>
      </p:sp>
    </p:spTree>
    <p:extLst>
      <p:ext uri="{BB962C8B-B14F-4D97-AF65-F5344CB8AC3E}">
        <p14:creationId xmlns:p14="http://schemas.microsoft.com/office/powerpoint/2010/main" val="2917213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lstStyle/>
          <a:p>
            <a:pPr lvl="0"/>
            <a:r>
              <a:rPr lang="pl-PL" dirty="0"/>
              <a:t>Genom w liczbach</a:t>
            </a:r>
          </a:p>
        </p:txBody>
      </p:sp>
      <p:sp>
        <p:nvSpPr>
          <p:cNvPr id="3" name="Symbol zastępczy tekstu 2"/>
          <p:cNvSpPr txBox="1">
            <a:spLocks noGrp="1"/>
          </p:cNvSpPr>
          <p:nvPr>
            <p:ph idx="1"/>
          </p:nvPr>
        </p:nvSpPr>
        <p:spPr/>
        <p:txBody>
          <a:bodyPr/>
          <a:lstStyle/>
          <a:p>
            <a:pPr lvl="0">
              <a:buSzPct val="45000"/>
              <a:buFont typeface="StarSymbol"/>
              <a:buChar char="●"/>
            </a:pPr>
            <a:r>
              <a:rPr lang="pl-PL" dirty="0"/>
              <a:t>Liczba wszystkich genów - 60498</a:t>
            </a:r>
          </a:p>
          <a:p>
            <a:pPr lvl="0">
              <a:buSzPct val="45000"/>
              <a:buFont typeface="StarSymbol"/>
              <a:buChar char="●"/>
            </a:pPr>
            <a:r>
              <a:rPr lang="pl-PL" dirty="0"/>
              <a:t>Geny kodujące białka - 19797</a:t>
            </a:r>
          </a:p>
          <a:p>
            <a:pPr lvl="0">
              <a:buSzPct val="45000"/>
              <a:buFont typeface="StarSymbol"/>
              <a:buChar char="●"/>
            </a:pPr>
            <a:r>
              <a:rPr lang="pl-PL" dirty="0"/>
              <a:t>Geny kodujące duże mRNA - 15931</a:t>
            </a:r>
          </a:p>
          <a:p>
            <a:pPr lvl="0">
              <a:buSzPct val="45000"/>
              <a:buFont typeface="StarSymbol"/>
              <a:buChar char="●"/>
            </a:pPr>
            <a:r>
              <a:rPr lang="pl-PL" dirty="0"/>
              <a:t>Geny kodujące małe mRNA - 9882</a:t>
            </a:r>
          </a:p>
          <a:p>
            <a:pPr lvl="0">
              <a:buSzPct val="45000"/>
              <a:buFont typeface="StarSymbol"/>
              <a:buChar char="●"/>
            </a:pPr>
            <a:r>
              <a:rPr lang="pl-PL" dirty="0"/>
              <a:t>Liczba pseudogenów - 14477</a:t>
            </a:r>
          </a:p>
          <a:p>
            <a:pPr lvl="0">
              <a:buSzPct val="45000"/>
              <a:buFont typeface="StarSymbol"/>
              <a:buChar char="●"/>
            </a:pPr>
            <a:r>
              <a:rPr lang="pl-PL" dirty="0"/>
              <a:t>Liczba wszystkich </a:t>
            </a:r>
            <a:r>
              <a:rPr lang="pl-PL" dirty="0" err="1"/>
              <a:t>transkryptów</a:t>
            </a:r>
            <a:r>
              <a:rPr lang="pl-PL" dirty="0"/>
              <a:t> - 198619</a:t>
            </a:r>
          </a:p>
          <a:p>
            <a:pPr lvl="0">
              <a:buSzPct val="45000"/>
              <a:buFont typeface="StarSymbol"/>
              <a:buChar char="●"/>
            </a:pPr>
            <a:r>
              <a:rPr lang="pl-PL" dirty="0" err="1"/>
              <a:t>Transkrypty</a:t>
            </a:r>
            <a:r>
              <a:rPr lang="pl-PL" dirty="0"/>
              <a:t> kodujące białka - 79795</a:t>
            </a:r>
          </a:p>
        </p:txBody>
      </p:sp>
    </p:spTree>
    <p:extLst>
      <p:ext uri="{BB962C8B-B14F-4D97-AF65-F5344CB8AC3E}">
        <p14:creationId xmlns:p14="http://schemas.microsoft.com/office/powerpoint/2010/main" val="1321841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tekstu 2"/>
          <p:cNvSpPr txBox="1">
            <a:spLocks noGrp="1"/>
          </p:cNvSpPr>
          <p:nvPr>
            <p:ph type="body" idx="4294967295"/>
          </p:nvPr>
        </p:nvSpPr>
        <p:spPr>
          <a:xfrm>
            <a:off x="0" y="1409700"/>
            <a:ext cx="4014788" cy="4525963"/>
          </a:xfrm>
        </p:spPr>
        <p:txBody>
          <a:bodyPr/>
          <a:lstStyle/>
          <a:p>
            <a:pPr lvl="0">
              <a:buSzPct val="45000"/>
              <a:buFont typeface="StarSymbol"/>
              <a:buChar char="●"/>
            </a:pPr>
            <a:r>
              <a:rPr lang="pl-PL" dirty="0"/>
              <a:t>96% zgodności genomu człowieka z genomem </a:t>
            </a:r>
            <a:r>
              <a:rPr lang="pl-PL" dirty="0" smtClean="0"/>
              <a:t>szympansa</a:t>
            </a:r>
          </a:p>
          <a:p>
            <a:pPr lvl="0">
              <a:buSzPct val="45000"/>
              <a:buFont typeface="StarSymbol"/>
              <a:buChar char="●"/>
            </a:pPr>
            <a:endParaRPr lang="pl-PL" dirty="0"/>
          </a:p>
          <a:p>
            <a:pPr lvl="0">
              <a:buSzPct val="45000"/>
              <a:buFont typeface="StarSymbol"/>
              <a:buChar char="●"/>
            </a:pPr>
            <a:endParaRPr lang="pl-PL" dirty="0" smtClean="0"/>
          </a:p>
          <a:p>
            <a:pPr lvl="0">
              <a:buSzPct val="45000"/>
              <a:buFont typeface="StarSymbol"/>
              <a:buChar char="●"/>
            </a:pPr>
            <a:endParaRPr lang="pl-PL" dirty="0"/>
          </a:p>
          <a:p>
            <a:pPr lvl="0">
              <a:buSzPct val="45000"/>
              <a:buFont typeface="StarSymbol"/>
              <a:buChar char="●"/>
            </a:pPr>
            <a:endParaRPr lang="pl-PL" dirty="0"/>
          </a:p>
          <a:p>
            <a:pPr lvl="0">
              <a:buSzPct val="45000"/>
              <a:buFont typeface="StarSymbol"/>
              <a:buChar char="●"/>
            </a:pPr>
            <a:endParaRPr lang="pl-PL" dirty="0"/>
          </a:p>
          <a:p>
            <a:pPr lvl="0">
              <a:buSzPct val="45000"/>
              <a:buFont typeface="StarSymbol"/>
              <a:buChar char="●"/>
            </a:pPr>
            <a:r>
              <a:rPr lang="pl-PL" dirty="0"/>
              <a:t>92% zgodności genomu człowieka z genomem myszy</a:t>
            </a:r>
          </a:p>
        </p:txBody>
      </p:sp>
      <p:pic>
        <p:nvPicPr>
          <p:cNvPr id="5" name="Obraz 4"/>
          <p:cNvPicPr>
            <a:picLocks noChangeAspect="1"/>
          </p:cNvPicPr>
          <p:nvPr/>
        </p:nvPicPr>
        <p:blipFill>
          <a:blip r:embed="rId3">
            <a:lum bright="-50000"/>
            <a:alphaModFix/>
          </a:blip>
          <a:srcRect/>
          <a:stretch>
            <a:fillRect/>
          </a:stretch>
        </p:blipFill>
        <p:spPr>
          <a:xfrm>
            <a:off x="6356984" y="358891"/>
            <a:ext cx="3104521" cy="3037247"/>
          </a:xfrm>
          <a:prstGeom prst="rect">
            <a:avLst/>
          </a:prstGeom>
          <a:noFill/>
          <a:ln cap="flat">
            <a:noFill/>
          </a:ln>
        </p:spPr>
      </p:pic>
      <p:pic>
        <p:nvPicPr>
          <p:cNvPr id="6" name="Obraz 5"/>
          <p:cNvPicPr>
            <a:picLocks noChangeAspect="1"/>
          </p:cNvPicPr>
          <p:nvPr/>
        </p:nvPicPr>
        <p:blipFill>
          <a:blip r:embed="rId4">
            <a:lum bright="-50000"/>
            <a:alphaModFix/>
          </a:blip>
          <a:srcRect/>
          <a:stretch>
            <a:fillRect/>
          </a:stretch>
        </p:blipFill>
        <p:spPr>
          <a:xfrm>
            <a:off x="6356984" y="3788392"/>
            <a:ext cx="3527124" cy="2743321"/>
          </a:xfrm>
          <a:prstGeom prst="rect">
            <a:avLst/>
          </a:prstGeom>
          <a:noFill/>
          <a:ln cap="flat">
            <a:noFill/>
          </a:ln>
        </p:spPr>
      </p:pic>
    </p:spTree>
    <p:extLst>
      <p:ext uri="{BB962C8B-B14F-4D97-AF65-F5344CB8AC3E}">
        <p14:creationId xmlns:p14="http://schemas.microsoft.com/office/powerpoint/2010/main" val="1922698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idx="4294967295"/>
          </p:nvPr>
        </p:nvSpPr>
        <p:spPr>
          <a:xfrm>
            <a:off x="0" y="365125"/>
            <a:ext cx="10515600" cy="1325563"/>
          </a:xfrm>
        </p:spPr>
        <p:txBody>
          <a:bodyPr/>
          <a:lstStyle/>
          <a:p>
            <a:pPr lvl="0"/>
            <a:r>
              <a:rPr lang="pl-PL" dirty="0"/>
              <a:t>Strategie terapeutyczne</a:t>
            </a:r>
          </a:p>
        </p:txBody>
      </p:sp>
      <p:sp>
        <p:nvSpPr>
          <p:cNvPr id="3" name="Symbol zastępczy tekstu 2"/>
          <p:cNvSpPr txBox="1">
            <a:spLocks noGrp="1"/>
          </p:cNvSpPr>
          <p:nvPr>
            <p:ph type="body" idx="4294967295"/>
          </p:nvPr>
        </p:nvSpPr>
        <p:spPr>
          <a:xfrm>
            <a:off x="0" y="1825625"/>
            <a:ext cx="10515600" cy="4351338"/>
          </a:xfrm>
        </p:spPr>
        <p:txBody>
          <a:bodyPr/>
          <a:lstStyle/>
          <a:p>
            <a:pPr lvl="0">
              <a:buSzPct val="45000"/>
              <a:buFont typeface="StarSymbol"/>
              <a:buChar char="●"/>
            </a:pPr>
            <a:r>
              <a:rPr lang="pl-PL" dirty="0"/>
              <a:t>Naprawić wadliwy gen</a:t>
            </a:r>
          </a:p>
          <a:p>
            <a:pPr lvl="0">
              <a:buSzPct val="45000"/>
              <a:buFont typeface="StarSymbol"/>
              <a:buChar char="●"/>
            </a:pPr>
            <a:r>
              <a:rPr lang="pl-PL" dirty="0"/>
              <a:t>Nie dopuścić do jego transkrypcji</a:t>
            </a:r>
          </a:p>
          <a:p>
            <a:pPr lvl="0">
              <a:buSzPct val="45000"/>
              <a:buFont typeface="StarSymbol"/>
              <a:buChar char="●"/>
            </a:pPr>
            <a:r>
              <a:rPr lang="pl-PL" dirty="0"/>
              <a:t>Usunąć wadliwe </a:t>
            </a:r>
            <a:r>
              <a:rPr lang="pl-PL" dirty="0" smtClean="0"/>
              <a:t>DNA</a:t>
            </a:r>
          </a:p>
          <a:p>
            <a:pPr lvl="0">
              <a:buSzPct val="45000"/>
              <a:buFont typeface="Arial" panose="020B0604020202020204" pitchFamily="34" charset="0"/>
              <a:buChar char="•"/>
            </a:pPr>
            <a:r>
              <a:rPr lang="pl-PL" dirty="0" smtClean="0"/>
              <a:t>Zablokować funkcjonowanie nieprawidłowego białka</a:t>
            </a:r>
            <a:endParaRPr lang="pl-PL" dirty="0"/>
          </a:p>
        </p:txBody>
      </p:sp>
    </p:spTree>
    <p:extLst>
      <p:ext uri="{BB962C8B-B14F-4D97-AF65-F5344CB8AC3E}">
        <p14:creationId xmlns:p14="http://schemas.microsoft.com/office/powerpoint/2010/main" val="3798511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spAutoFit/>
          </a:bodyPr>
          <a:lstStyle/>
          <a:p>
            <a:pPr lvl="0"/>
            <a:r>
              <a:rPr lang="pl-PL" dirty="0"/>
              <a:t>Projekty badające genom</a:t>
            </a:r>
          </a:p>
        </p:txBody>
      </p:sp>
      <p:sp>
        <p:nvSpPr>
          <p:cNvPr id="3" name="Symbol zastępczy tekstu 2"/>
          <p:cNvSpPr txBox="1">
            <a:spLocks noGrp="1"/>
          </p:cNvSpPr>
          <p:nvPr>
            <p:ph idx="1"/>
          </p:nvPr>
        </p:nvSpPr>
        <p:spPr/>
        <p:txBody>
          <a:bodyPr/>
          <a:lstStyle/>
          <a:p>
            <a:pPr lvl="0">
              <a:buSzPct val="45000"/>
              <a:buFont typeface="StarSymbol"/>
              <a:buChar char="●"/>
            </a:pPr>
            <a:r>
              <a:rPr lang="pl-PL" dirty="0"/>
              <a:t>Arka Noego</a:t>
            </a:r>
          </a:p>
        </p:txBody>
      </p:sp>
      <p:sp>
        <p:nvSpPr>
          <p:cNvPr id="4" name="Symbol zastępczy tekstu 3"/>
          <p:cNvSpPr txBox="1">
            <a:spLocks noGrp="1"/>
          </p:cNvSpPr>
          <p:nvPr>
            <p:ph type="body" idx="4294967295"/>
          </p:nvPr>
        </p:nvSpPr>
        <p:spPr>
          <a:xfrm>
            <a:off x="0" y="2332038"/>
            <a:ext cx="4014788" cy="4525962"/>
          </a:xfrm>
        </p:spPr>
        <p:txBody>
          <a:bodyPr/>
          <a:lstStyle/>
          <a:p>
            <a:pPr lvl="0">
              <a:buSzPct val="45000"/>
              <a:buFont typeface="StarSymbol"/>
              <a:buChar char="●"/>
            </a:pPr>
            <a:r>
              <a:rPr lang="pl-PL" dirty="0" smtClean="0"/>
              <a:t>BGI-Siedziba </a:t>
            </a:r>
            <a:r>
              <a:rPr lang="pl-PL" dirty="0"/>
              <a:t>w Chinach</a:t>
            </a:r>
          </a:p>
        </p:txBody>
      </p:sp>
    </p:spTree>
    <p:extLst>
      <p:ext uri="{BB962C8B-B14F-4D97-AF65-F5344CB8AC3E}">
        <p14:creationId xmlns:p14="http://schemas.microsoft.com/office/powerpoint/2010/main" val="4284998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p:cNvSpPr>
            <a:spLocks noGrp="1"/>
          </p:cNvSpPr>
          <p:nvPr>
            <p:ph idx="4294967295"/>
          </p:nvPr>
        </p:nvSpPr>
        <p:spPr>
          <a:xfrm>
            <a:off x="2133600" y="1846263"/>
            <a:ext cx="10058400" cy="4022725"/>
          </a:xfrm>
        </p:spPr>
        <p:txBody>
          <a:bodyPr/>
          <a:lstStyle/>
          <a:p>
            <a:r>
              <a:rPr lang="pl-PL" dirty="0" smtClean="0"/>
              <a:t> </a:t>
            </a:r>
          </a:p>
          <a:p>
            <a:endParaRPr lang="pl-PL" dirty="0"/>
          </a:p>
          <a:p>
            <a:endParaRPr lang="pl-PL" dirty="0" smtClean="0"/>
          </a:p>
          <a:p>
            <a:endParaRPr lang="pl-PL" dirty="0"/>
          </a:p>
          <a:p>
            <a:endParaRPr lang="pl-PL" dirty="0" smtClean="0"/>
          </a:p>
          <a:p>
            <a:r>
              <a:rPr lang="pl-PL" dirty="0" smtClean="0"/>
              <a:t>                                                                                                                       </a:t>
            </a:r>
          </a:p>
          <a:p>
            <a:endParaRPr lang="pl-PL" dirty="0"/>
          </a:p>
          <a:p>
            <a:r>
              <a:rPr lang="pl-PL" dirty="0" smtClean="0"/>
              <a:t>                                                                                              </a:t>
            </a:r>
            <a:endParaRPr lang="pl-PL" dirty="0"/>
          </a:p>
        </p:txBody>
      </p:sp>
      <p:pic>
        <p:nvPicPr>
          <p:cNvPr id="1026" name="Picture 2" descr="https://podwojnahelisa.files.wordpress.com/2013/04/zfnvstal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130" y="669336"/>
            <a:ext cx="7124700" cy="4991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109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txBox="1">
            <a:spLocks noGrp="1"/>
          </p:cNvSpPr>
          <p:nvPr>
            <p:ph type="title"/>
          </p:nvPr>
        </p:nvSpPr>
        <p:spPr/>
        <p:txBody>
          <a:bodyPr/>
          <a:lstStyle/>
          <a:p>
            <a:pPr lvl="0"/>
            <a:r>
              <a:rPr lang="pl-PL"/>
              <a:t>CRIPRS</a:t>
            </a:r>
          </a:p>
        </p:txBody>
      </p:sp>
      <p:sp>
        <p:nvSpPr>
          <p:cNvPr id="3" name="Symbol zastępczy tekstu 2"/>
          <p:cNvSpPr txBox="1">
            <a:spLocks noGrp="1"/>
          </p:cNvSpPr>
          <p:nvPr>
            <p:ph idx="1"/>
          </p:nvPr>
        </p:nvSpPr>
        <p:spPr/>
        <p:txBody>
          <a:bodyPr/>
          <a:lstStyle/>
          <a:p>
            <a:pPr lvl="0"/>
            <a:r>
              <a:rPr lang="pl-PL" dirty="0"/>
              <a:t>CRISPR to fragment kwasu nukleinowego służący do rozpoznania sekwencji, którą chcemy zmodyfikować w genomie</a:t>
            </a:r>
          </a:p>
          <a:p>
            <a:pPr lvl="0"/>
            <a:r>
              <a:rPr lang="pl-PL" dirty="0"/>
              <a:t> </a:t>
            </a:r>
            <a:r>
              <a:rPr lang="pl-PL" dirty="0" err="1"/>
              <a:t>Cas</a:t>
            </a:r>
            <a:r>
              <a:rPr lang="pl-PL" dirty="0"/>
              <a:t> to białko, które następnie tnie DNA.</a:t>
            </a:r>
          </a:p>
          <a:p>
            <a:pPr lvl="0"/>
            <a:r>
              <a:rPr lang="pl-PL" dirty="0" err="1"/>
              <a:t>Cpf</a:t>
            </a:r>
            <a:r>
              <a:rPr lang="pl-PL" dirty="0"/>
              <a:t> 1 działa sprawniej i łatwiej się go podaje niż CRISPR/</a:t>
            </a:r>
            <a:r>
              <a:rPr lang="pl-PL" dirty="0" err="1"/>
              <a:t>Cas</a:t>
            </a:r>
            <a:r>
              <a:rPr lang="pl-PL" dirty="0"/>
              <a:t> 9</a:t>
            </a:r>
          </a:p>
          <a:p>
            <a:pPr lvl="0"/>
            <a:r>
              <a:rPr lang="pl-PL" dirty="0"/>
              <a:t>Problemy z efektywnym dostarczaniem systemów CRISPR/</a:t>
            </a:r>
            <a:r>
              <a:rPr lang="pl-PL" dirty="0" err="1"/>
              <a:t>Cas</a:t>
            </a:r>
            <a:r>
              <a:rPr lang="pl-PL" dirty="0"/>
              <a:t> 9</a:t>
            </a:r>
          </a:p>
        </p:txBody>
      </p:sp>
    </p:spTree>
    <p:extLst>
      <p:ext uri="{BB962C8B-B14F-4D97-AF65-F5344CB8AC3E}">
        <p14:creationId xmlns:p14="http://schemas.microsoft.com/office/powerpoint/2010/main" val="28290093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Retrospekcja">
  <a:themeElements>
    <a:clrScheme name="Retrospekcja">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kcj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cj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2769</TotalTime>
  <Words>958</Words>
  <Application>Microsoft Office PowerPoint</Application>
  <PresentationFormat>Panoramiczny</PresentationFormat>
  <Paragraphs>179</Paragraphs>
  <Slides>38</Slides>
  <Notes>8</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38</vt:i4>
      </vt:variant>
    </vt:vector>
  </HeadingPairs>
  <TitlesOfParts>
    <vt:vector size="48" baseType="lpstr">
      <vt:lpstr>Arial</vt:lpstr>
      <vt:lpstr>Calibri</vt:lpstr>
      <vt:lpstr>Calibri Light</vt:lpstr>
      <vt:lpstr>Century Gothic</vt:lpstr>
      <vt:lpstr>Lucida Sans Unicode</vt:lpstr>
      <vt:lpstr>StarSymbol</vt:lpstr>
      <vt:lpstr>Tahoma</vt:lpstr>
      <vt:lpstr>Times New Roman</vt:lpstr>
      <vt:lpstr>Wingdings 3</vt:lpstr>
      <vt:lpstr>Retrospekcja</vt:lpstr>
      <vt:lpstr>Inżynieria genetyczna człowieka – możliwości i ograniczenia</vt:lpstr>
      <vt:lpstr>Wstęp</vt:lpstr>
      <vt:lpstr>Włodzimierz Krzyżosiak</vt:lpstr>
      <vt:lpstr>Genom w liczbach</vt:lpstr>
      <vt:lpstr>Prezentacja programu PowerPoint</vt:lpstr>
      <vt:lpstr>Strategie terapeutyczne</vt:lpstr>
      <vt:lpstr>Projekty badające genom</vt:lpstr>
      <vt:lpstr>Prezentacja programu PowerPoint</vt:lpstr>
      <vt:lpstr>CRIPRS</vt:lpstr>
      <vt:lpstr>Wyzwanie etyczne postępu genetyki, choroby mitochondrialne</vt:lpstr>
      <vt:lpstr>Choroby mitochondrialne</vt:lpstr>
      <vt:lpstr>Dziedziczenie mitochondriów a choroby</vt:lpstr>
      <vt:lpstr>Przykłady  chorób  mitochondrialnych</vt:lpstr>
      <vt:lpstr>Terapia mitochondriów</vt:lpstr>
      <vt:lpstr>Problemy pośredniej terapii  mitochondrialnej</vt:lpstr>
      <vt:lpstr>Bezpośrednia mitochondrialna  terapia genowa</vt:lpstr>
      <vt:lpstr>Prezentacja programu PowerPoint</vt:lpstr>
      <vt:lpstr>Diagnostyka prenatalna i strategie  reprodukcyjne</vt:lpstr>
      <vt:lpstr>Shoukhrat Mitalipov</vt:lpstr>
      <vt:lpstr> ks.Stanisław Wrzeszak</vt:lpstr>
      <vt:lpstr>Inżynieria genetyczna dotyka dotyka obszary natury ludzkiej w wymiarze:</vt:lpstr>
      <vt:lpstr>Ontologia</vt:lpstr>
      <vt:lpstr>Ontologia cd.</vt:lpstr>
      <vt:lpstr>Metafizyka</vt:lpstr>
      <vt:lpstr>Tożsamość metafizykczna</vt:lpstr>
      <vt:lpstr>Hermeneutyka – integralność</vt:lpstr>
      <vt:lpstr>Perspektywa etyczna w genetyce </vt:lpstr>
      <vt:lpstr>Tomasz Kraj</vt:lpstr>
      <vt:lpstr>1. TOMASZ KRAJ-ADIUNKT</vt:lpstr>
      <vt:lpstr>Prezentacja programu PowerPoint</vt:lpstr>
      <vt:lpstr>Prezentacja programu PowerPoint</vt:lpstr>
      <vt:lpstr>Prezentacja programu PowerPoint</vt:lpstr>
      <vt:lpstr>Prezentacja programu PowerPoint</vt:lpstr>
      <vt:lpstr>Prezentacja programu PowerPoint</vt:lpstr>
      <vt:lpstr> OCENA GRUPY NA TEMAT WYKŁADU: </vt:lpstr>
      <vt:lpstr>Dyskusja</vt:lpstr>
      <vt:lpstr>Dziękujemy za uwagę</vt:lpstr>
      <vt:lpstr>Bibliografia  grupy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Inżynieria genetyczna człowieka – możliwości i ograniczenia</dc:title>
  <dc:creator>Zosia</dc:creator>
  <cp:lastModifiedBy>Zosia</cp:lastModifiedBy>
  <cp:revision>3</cp:revision>
  <dcterms:created xsi:type="dcterms:W3CDTF">2016-01-06T08:58:14Z</dcterms:created>
  <dcterms:modified xsi:type="dcterms:W3CDTF">2016-02-04T22:50:30Z</dcterms:modified>
</cp:coreProperties>
</file>