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77" r:id="rId9"/>
    <p:sldId id="262" r:id="rId10"/>
    <p:sldId id="263" r:id="rId11"/>
    <p:sldId id="265" r:id="rId12"/>
    <p:sldId id="272" r:id="rId13"/>
    <p:sldId id="266" r:id="rId14"/>
    <p:sldId id="267" r:id="rId15"/>
    <p:sldId id="268" r:id="rId16"/>
    <p:sldId id="269" r:id="rId17"/>
    <p:sldId id="270" r:id="rId18"/>
    <p:sldId id="274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73" r:id="rId2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a Świątek" initials="NŚ" lastIdx="1" clrIdx="0">
    <p:extLst>
      <p:ext uri="{19B8F6BF-5375-455C-9EA6-DF929625EA0E}">
        <p15:presenceInfo xmlns="" xmlns:p15="http://schemas.microsoft.com/office/powerpoint/2012/main" userId="e70692257b512e1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8" autoAdjust="0"/>
    <p:restoredTop sz="94660"/>
  </p:normalViewPr>
  <p:slideViewPr>
    <p:cSldViewPr>
      <p:cViewPr>
        <p:scale>
          <a:sx n="70" d="100"/>
          <a:sy n="70" d="100"/>
        </p:scale>
        <p:origin x="-114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10T00:36:19.694" idx="1">
    <p:pos x="10" y="10"/>
    <p:text/>
    <p:extLst>
      <p:ext uri="{C676402C-5697-4E1C-873F-D02D1690AC5C}">
        <p15:threadingInfo xmlns=""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EA387B4-FDED-44BE-8430-F245F36E718C}" type="datetimeFigureOut">
              <a:rPr lang="pl-PL" smtClean="0"/>
              <a:pPr/>
              <a:t>2015-10-23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FCC23B8-A98F-4BE4-A772-64718D305F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387B4-FDED-44BE-8430-F245F36E718C}" type="datetimeFigureOut">
              <a:rPr lang="pl-PL" smtClean="0"/>
              <a:pPr/>
              <a:t>2015-10-23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C23B8-A98F-4BE4-A772-64718D305F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EA387B4-FDED-44BE-8430-F245F36E718C}" type="datetimeFigureOut">
              <a:rPr lang="pl-PL" smtClean="0"/>
              <a:pPr/>
              <a:t>2015-10-23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FCC23B8-A98F-4BE4-A772-64718D305F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387B4-FDED-44BE-8430-F245F36E718C}" type="datetimeFigureOut">
              <a:rPr lang="pl-PL" smtClean="0"/>
              <a:pPr/>
              <a:t>2015-10-23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C23B8-A98F-4BE4-A772-64718D305F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EA387B4-FDED-44BE-8430-F245F36E718C}" type="datetimeFigureOut">
              <a:rPr lang="pl-PL" smtClean="0"/>
              <a:pPr/>
              <a:t>2015-10-23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FCC23B8-A98F-4BE4-A772-64718D305F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387B4-FDED-44BE-8430-F245F36E718C}" type="datetimeFigureOut">
              <a:rPr lang="pl-PL" smtClean="0"/>
              <a:pPr/>
              <a:t>2015-10-23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C23B8-A98F-4BE4-A772-64718D305F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387B4-FDED-44BE-8430-F245F36E718C}" type="datetimeFigureOut">
              <a:rPr lang="pl-PL" smtClean="0"/>
              <a:pPr/>
              <a:t>2015-10-23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C23B8-A98F-4BE4-A772-64718D305F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387B4-FDED-44BE-8430-F245F36E718C}" type="datetimeFigureOut">
              <a:rPr lang="pl-PL" smtClean="0"/>
              <a:pPr/>
              <a:t>2015-10-23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C23B8-A98F-4BE4-A772-64718D305F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EA387B4-FDED-44BE-8430-F245F36E718C}" type="datetimeFigureOut">
              <a:rPr lang="pl-PL" smtClean="0"/>
              <a:pPr/>
              <a:t>2015-10-23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C23B8-A98F-4BE4-A772-64718D305F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387B4-FDED-44BE-8430-F245F36E718C}" type="datetimeFigureOut">
              <a:rPr lang="pl-PL" smtClean="0"/>
              <a:pPr/>
              <a:t>2015-10-23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C23B8-A98F-4BE4-A772-64718D305F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387B4-FDED-44BE-8430-F245F36E718C}" type="datetimeFigureOut">
              <a:rPr lang="pl-PL" smtClean="0"/>
              <a:pPr/>
              <a:t>2015-10-23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C23B8-A98F-4BE4-A772-64718D305F8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EA387B4-FDED-44BE-8430-F245F36E718C}" type="datetimeFigureOut">
              <a:rPr lang="pl-PL" smtClean="0"/>
              <a:pPr/>
              <a:t>2015-10-23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FCC23B8-A98F-4BE4-A772-64718D305F8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uroliterackie.pl/przystan/czytaj.php%C3%B3" TargetMode="External"/><Relationship Id="rId2" Type="http://schemas.openxmlformats.org/officeDocument/2006/relationships/hyperlink" Target="http://www.sbc.org.pl/Content/89418/doktorat3375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wutygodnik.com/artykul/3413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isarki.wikia.com/wiki/Krystyna_Mi%C5%82ob%C4%99dzka" TargetMode="External"/><Relationship Id="rId2" Type="http://schemas.openxmlformats.org/officeDocument/2006/relationships/hyperlink" Target="http://biuroliterackie.pl/autorzy/krystyna-milobedzka-3/kontak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/>
              <a:t>Laboratorium poezji kobiecej XX wieku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714744" y="3857628"/>
            <a:ext cx="4772036" cy="1752600"/>
          </a:xfrm>
        </p:spPr>
        <p:txBody>
          <a:bodyPr/>
          <a:lstStyle/>
          <a:p>
            <a:pPr algn="ctr"/>
            <a:r>
              <a:rPr lang="pl-PL" dirty="0" smtClean="0"/>
              <a:t>Projekt badawczy uczniów </a:t>
            </a:r>
            <a:endParaRPr lang="pl-PL" dirty="0" smtClean="0"/>
          </a:p>
          <a:p>
            <a:pPr algn="ctr"/>
            <a:r>
              <a:rPr lang="pl-PL" dirty="0" smtClean="0"/>
              <a:t>klasy </a:t>
            </a:r>
            <a:r>
              <a:rPr lang="pl-PL" dirty="0" smtClean="0"/>
              <a:t>3d III LO w Poznaniu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6372200" y="4946992"/>
            <a:ext cx="2536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Realizacja: </a:t>
            </a:r>
            <a:endParaRPr lang="pl-PL" dirty="0" smtClean="0"/>
          </a:p>
          <a:p>
            <a:r>
              <a:rPr lang="pl-PL" dirty="0" smtClean="0"/>
              <a:t>Paulina Dominiak,</a:t>
            </a:r>
          </a:p>
          <a:p>
            <a:r>
              <a:rPr lang="pl-PL" dirty="0" smtClean="0"/>
              <a:t>Magdalena </a:t>
            </a:r>
            <a:r>
              <a:rPr lang="pl-PL" dirty="0"/>
              <a:t>Michalak, Natalia </a:t>
            </a:r>
            <a:r>
              <a:rPr lang="pl-PL" dirty="0" smtClean="0"/>
              <a:t>Świątek.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http://biuroliterackie.pl/wp-content/uploads/2013/03/Milobedzka__Okladka_2004_Po_krzyk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071810"/>
            <a:ext cx="1750866" cy="250033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Etap szósty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pl-PL" dirty="0" smtClean="0"/>
              <a:t>Wybór utworów poetyckich do interpretacji </a:t>
            </a:r>
            <a:br>
              <a:rPr lang="pl-PL" dirty="0" smtClean="0"/>
            </a:br>
            <a:r>
              <a:rPr lang="pl-PL" dirty="0" smtClean="0"/>
              <a:t>i analizy.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9218" name="Picture 2" descr="http://www.poezjem.pl/images/product/img_20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143248"/>
            <a:ext cx="1857370" cy="2469614"/>
          </a:xfrm>
          <a:prstGeom prst="rect">
            <a:avLst/>
          </a:prstGeom>
          <a:noFill/>
        </p:spPr>
      </p:pic>
      <p:pic>
        <p:nvPicPr>
          <p:cNvPr id="9220" name="Picture 4" descr="http://biuroliterackie.pl/wp-content/uploads/2013/11/Milobedzka__Okladka_2010_zbierane_gubione_2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714752"/>
            <a:ext cx="1928826" cy="2714644"/>
          </a:xfrm>
          <a:prstGeom prst="rect">
            <a:avLst/>
          </a:prstGeom>
          <a:noFill/>
        </p:spPr>
      </p:pic>
      <p:pic>
        <p:nvPicPr>
          <p:cNvPr id="9226" name="Picture 10" descr="http://www.kubon-sagner.com/fileadmin/images/cover/8362006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4286256"/>
            <a:ext cx="1428760" cy="2041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Etap  siódmy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/>
              <a:t>Interpretacja </a:t>
            </a:r>
            <a:r>
              <a:rPr lang="pl-PL" dirty="0"/>
              <a:t>i analiza utworów pod kątem tradycji i nowatorstwa z wykorzystaniem </a:t>
            </a:r>
            <a:r>
              <a:rPr lang="pl-PL" dirty="0" smtClean="0"/>
              <a:t>literatury przedmiotu.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8194" name="Picture 2" descr="http://www.kul.pl/files/138/ksiaz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357562"/>
            <a:ext cx="3876677" cy="3095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Bibliografia: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600" dirty="0" smtClean="0"/>
              <a:t>Kłosińska </a:t>
            </a:r>
            <a:r>
              <a:rPr lang="pl-PL" sz="1600" dirty="0"/>
              <a:t>K., </a:t>
            </a:r>
            <a:r>
              <a:rPr lang="pl-PL" sz="1600" i="1" dirty="0"/>
              <a:t>Miniatury. Czytanie i pisanie kobiece</a:t>
            </a:r>
            <a:r>
              <a:rPr lang="pl-PL" sz="1600" dirty="0"/>
              <a:t>, Wydawnictwo Uniwersytetu Śląskiego, Katowice 2006.</a:t>
            </a:r>
          </a:p>
          <a:p>
            <a:r>
              <a:rPr lang="pl-PL" sz="1600" dirty="0" smtClean="0"/>
              <a:t>Zasępa </a:t>
            </a:r>
            <a:r>
              <a:rPr lang="pl-PL" sz="1600" dirty="0"/>
              <a:t>Aleksandra, </a:t>
            </a:r>
            <a:r>
              <a:rPr lang="pl-PL" sz="1600" i="1" dirty="0"/>
              <a:t>C</a:t>
            </a:r>
            <a:r>
              <a:rPr lang="pl-PL" sz="1600" i="1" dirty="0" smtClean="0"/>
              <a:t>zas </a:t>
            </a:r>
            <a:r>
              <a:rPr lang="pl-PL" sz="1600" i="1" dirty="0"/>
              <a:t>(w) poezji </a:t>
            </a:r>
            <a:r>
              <a:rPr lang="pl-PL" sz="1600" i="1" dirty="0" err="1"/>
              <a:t>K.Miłobędzkiej</a:t>
            </a:r>
            <a:r>
              <a:rPr lang="pl-PL" sz="1600" dirty="0"/>
              <a:t>, </a:t>
            </a:r>
            <a:r>
              <a:rPr lang="pl-PL" sz="1600" dirty="0" smtClean="0"/>
              <a:t>[</a:t>
            </a:r>
            <a:r>
              <a:rPr lang="pl-PL" sz="1600" dirty="0"/>
              <a:t>w: ] </a:t>
            </a:r>
            <a:r>
              <a:rPr lang="pl-PL" sz="1600" dirty="0">
                <a:hlinkClick r:id="rId2"/>
              </a:rPr>
              <a:t>http://</a:t>
            </a:r>
            <a:r>
              <a:rPr lang="pl-PL" sz="1600" dirty="0" smtClean="0">
                <a:hlinkClick r:id="rId2"/>
              </a:rPr>
              <a:t>www.sbc.org.pl/Content/89418/doktorat3375.pdf</a:t>
            </a:r>
            <a:endParaRPr lang="pl-PL" sz="1600" dirty="0" smtClean="0"/>
          </a:p>
          <a:p>
            <a:pPr lvl="0"/>
            <a:r>
              <a:rPr lang="pl-PL" sz="1600" dirty="0">
                <a:ea typeface="Times New Roman" panose="02020603050405020304" pitchFamily="18" charset="0"/>
              </a:rPr>
              <a:t>Poprawa A.: P.T.„Nowe Książki” 2001, nr 2</a:t>
            </a:r>
            <a:r>
              <a:rPr lang="pl-PL" sz="1600" dirty="0" smtClean="0">
                <a:ea typeface="Times New Roman" panose="02020603050405020304" pitchFamily="18" charset="0"/>
              </a:rPr>
              <a:t>. </a:t>
            </a:r>
            <a:r>
              <a:rPr lang="pl-PL" sz="1600" dirty="0" smtClean="0"/>
              <a:t>(recenzja tomiku </a:t>
            </a:r>
            <a:r>
              <a:rPr lang="pl-PL" sz="1600" i="1" dirty="0" err="1" smtClean="0"/>
              <a:t>Wszystkowiersze</a:t>
            </a:r>
            <a:r>
              <a:rPr lang="pl-PL" sz="1600" dirty="0" smtClean="0"/>
              <a:t>).</a:t>
            </a:r>
            <a:endParaRPr lang="pl-PL" sz="1600" dirty="0" smtClean="0">
              <a:ea typeface="Times New Roman" panose="02020603050405020304" pitchFamily="18" charset="0"/>
            </a:endParaRPr>
          </a:p>
          <a:p>
            <a:pPr lvl="0"/>
            <a:r>
              <a:rPr lang="pl-PL" sz="1600" dirty="0" err="1"/>
              <a:t>Englender</a:t>
            </a:r>
            <a:r>
              <a:rPr lang="pl-PL" sz="1600" dirty="0"/>
              <a:t> </a:t>
            </a:r>
            <a:r>
              <a:rPr lang="pl-PL" sz="1600" dirty="0" smtClean="0"/>
              <a:t>B., </a:t>
            </a:r>
            <a:r>
              <a:rPr lang="pl-PL" sz="1600" i="1" dirty="0" smtClean="0"/>
              <a:t>Dwanaście </a:t>
            </a:r>
            <a:r>
              <a:rPr lang="pl-PL" sz="1600" i="1" dirty="0"/>
              <a:t>wierszy w kolorze</a:t>
            </a:r>
            <a:r>
              <a:rPr lang="pl-PL" sz="1600" dirty="0"/>
              <a:t>,[w:] http//www.coolturka.com.pl/2012/05/07/ recenzja</a:t>
            </a:r>
            <a:r>
              <a:rPr lang="pl-PL" sz="1600" dirty="0" smtClean="0"/>
              <a:t>/.</a:t>
            </a:r>
            <a:endParaRPr lang="pl-PL" sz="1600" dirty="0"/>
          </a:p>
          <a:p>
            <a:pPr lvl="0"/>
            <a:r>
              <a:rPr lang="pl-PL" sz="1600" dirty="0" err="1"/>
              <a:t>Hutnikiewicz</a:t>
            </a:r>
            <a:r>
              <a:rPr lang="pl-PL" sz="1600" dirty="0"/>
              <a:t> Artu</a:t>
            </a:r>
            <a:r>
              <a:rPr lang="pl-PL" sz="1600" i="1" dirty="0"/>
              <a:t>r , Od czystej formy do literatury faktu</a:t>
            </a:r>
            <a:r>
              <a:rPr lang="pl-PL" sz="1600" dirty="0"/>
              <a:t>, Warszawa 1974.</a:t>
            </a:r>
          </a:p>
          <a:p>
            <a:pPr lvl="0"/>
            <a:r>
              <a:rPr lang="pl-PL" sz="1600" dirty="0"/>
              <a:t>Karpowicz T., </a:t>
            </a:r>
            <a:r>
              <a:rPr lang="pl-PL" sz="1600" i="1" dirty="0"/>
              <a:t>Metafora otwarta. O poezji Krystyny Miłobędzkiej</a:t>
            </a:r>
            <a:r>
              <a:rPr lang="pl-PL" sz="1600" dirty="0"/>
              <a:t>, [w:] </a:t>
            </a:r>
            <a:r>
              <a:rPr lang="pl-PL" sz="1600" dirty="0">
                <a:hlinkClick r:id="rId3"/>
              </a:rPr>
              <a:t>http://www.biuroliterackie.pl/</a:t>
            </a:r>
            <a:r>
              <a:rPr lang="pl-PL" sz="1600" dirty="0" err="1">
                <a:hlinkClick r:id="rId3"/>
              </a:rPr>
              <a:t>przystan</a:t>
            </a:r>
            <a:r>
              <a:rPr lang="pl-PL" sz="1600" dirty="0">
                <a:hlinkClick r:id="rId3"/>
              </a:rPr>
              <a:t>/</a:t>
            </a:r>
            <a:r>
              <a:rPr lang="pl-PL" sz="1600" dirty="0" err="1">
                <a:hlinkClick r:id="rId3"/>
              </a:rPr>
              <a:t>czytaj.phpó</a:t>
            </a:r>
            <a:endParaRPr lang="pl-PL" sz="1600" dirty="0"/>
          </a:p>
          <a:p>
            <a:r>
              <a:rPr lang="pl-PL" sz="1600" dirty="0" err="1"/>
              <a:t>Krenz</a:t>
            </a:r>
            <a:r>
              <a:rPr lang="pl-PL" sz="1600" dirty="0"/>
              <a:t> J., </a:t>
            </a:r>
            <a:r>
              <a:rPr lang="pl-PL" sz="1600" i="1" dirty="0"/>
              <a:t>Dwanaście wierszy w kolorze</a:t>
            </a:r>
            <a:r>
              <a:rPr lang="pl-PL" sz="1600" dirty="0"/>
              <a:t>, [w:] </a:t>
            </a:r>
            <a:r>
              <a:rPr lang="pl-PL" sz="1600" u="sng" dirty="0">
                <a:hlinkClick r:id="rId4"/>
              </a:rPr>
              <a:t>http://</a:t>
            </a:r>
            <a:r>
              <a:rPr lang="pl-PL" sz="1600" u="sng" dirty="0" smtClean="0">
                <a:hlinkClick r:id="rId4"/>
              </a:rPr>
              <a:t>www.dwutygodnik.com/artykul/3413</a:t>
            </a:r>
            <a:endParaRPr lang="pl-PL" sz="1600" u="sng" dirty="0" smtClean="0"/>
          </a:p>
          <a:p>
            <a:pPr lvl="0"/>
            <a:r>
              <a:rPr lang="pl-PL" sz="1600" i="1" dirty="0"/>
              <a:t>Leśmian – Białoszewski – Karpowicz</a:t>
            </a:r>
            <a:r>
              <a:rPr lang="pl-PL" sz="1600" dirty="0"/>
              <a:t>, w: „Czas Kultury” 1997, nr 1.</a:t>
            </a:r>
          </a:p>
          <a:p>
            <a:pPr lvl="0"/>
            <a:r>
              <a:rPr lang="pl-PL" sz="1600" dirty="0" err="1"/>
              <a:t>Sobolczyk</a:t>
            </a:r>
            <a:r>
              <a:rPr lang="pl-PL" sz="1600" dirty="0"/>
              <a:t> Piotr</a:t>
            </a:r>
            <a:r>
              <a:rPr lang="pl-PL" sz="1600" i="1" dirty="0"/>
              <a:t> , Jaki </a:t>
            </a:r>
            <a:r>
              <a:rPr lang="pl-PL" sz="1600" i="1" dirty="0" err="1"/>
              <a:t>lingwizm</a:t>
            </a:r>
            <a:r>
              <a:rPr lang="pl-PL" sz="1600" i="1" dirty="0"/>
              <a:t>? Miłobędzka – Białoszewski</a:t>
            </a:r>
            <a:r>
              <a:rPr lang="pl-PL" sz="1600" dirty="0"/>
              <a:t>, [w: ] </a:t>
            </a:r>
            <a:r>
              <a:rPr lang="pl-PL" sz="1600" i="1" dirty="0"/>
              <a:t>Kresy</a:t>
            </a:r>
            <a:r>
              <a:rPr lang="pl-PL" sz="1600" dirty="0"/>
              <a:t> 2007, nr ½ , s. 110-116.</a:t>
            </a:r>
          </a:p>
          <a:p>
            <a:endParaRPr lang="pl-PL" sz="1600" u="sng" dirty="0" smtClean="0"/>
          </a:p>
          <a:p>
            <a:endParaRPr lang="pl-PL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sz="1600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23653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320040"/>
            <a:ext cx="733904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Etap siódmy- k. </a:t>
            </a:r>
            <a:r>
              <a:rPr lang="pl-PL" dirty="0" err="1" smtClean="0"/>
              <a:t>miłobędzka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a tradycja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51520" y="1628800"/>
            <a:ext cx="7156648" cy="4326422"/>
          </a:xfrm>
        </p:spPr>
        <p:txBody>
          <a:bodyPr/>
          <a:lstStyle/>
          <a:p>
            <a:r>
              <a:rPr lang="pl-PL" dirty="0" smtClean="0"/>
              <a:t>tematyka wierszy</a:t>
            </a:r>
          </a:p>
          <a:p>
            <a:r>
              <a:rPr lang="pl-PL" dirty="0" smtClean="0"/>
              <a:t>krótka </a:t>
            </a:r>
            <a:r>
              <a:rPr lang="pl-PL" dirty="0"/>
              <a:t>forma </a:t>
            </a:r>
            <a:r>
              <a:rPr lang="pl-PL" dirty="0" smtClean="0"/>
              <a:t>poetycka </a:t>
            </a:r>
          </a:p>
          <a:p>
            <a:r>
              <a:rPr lang="pl-PL" dirty="0" smtClean="0"/>
              <a:t>miniatura</a:t>
            </a:r>
          </a:p>
          <a:p>
            <a:r>
              <a:rPr lang="pl-PL" dirty="0" smtClean="0"/>
              <a:t>paradoks – awangarda jest tradycją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4420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Etap siódmy - k. </a:t>
            </a:r>
            <a:r>
              <a:rPr lang="pl-PL" dirty="0" err="1" smtClean="0"/>
              <a:t>miłobędzka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a nowatorstwo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7978"/>
            <a:ext cx="7239000" cy="4846320"/>
          </a:xfrm>
        </p:spPr>
        <p:txBody>
          <a:bodyPr>
            <a:normAutofit/>
          </a:bodyPr>
          <a:lstStyle/>
          <a:p>
            <a:r>
              <a:rPr lang="pl-PL" sz="2000" dirty="0"/>
              <a:t>P</a:t>
            </a:r>
            <a:r>
              <a:rPr lang="pl-PL" sz="2000" dirty="0" smtClean="0"/>
              <a:t>oetycki skrót, sięganie </a:t>
            </a:r>
            <a:r>
              <a:rPr lang="pl-PL" sz="2000" dirty="0"/>
              <a:t>po tematy utrwalone w tradycji </a:t>
            </a:r>
            <a:r>
              <a:rPr lang="pl-PL" sz="2000" dirty="0" smtClean="0"/>
              <a:t>literackiej, </a:t>
            </a:r>
            <a:r>
              <a:rPr lang="pl-PL" sz="2000" dirty="0"/>
              <a:t>ale nadawanie im nowej formy </a:t>
            </a:r>
            <a:r>
              <a:rPr lang="pl-PL" sz="2000" dirty="0" smtClean="0"/>
              <a:t>(</a:t>
            </a:r>
            <a:r>
              <a:rPr lang="pl-PL" sz="2000" b="1" dirty="0" smtClean="0"/>
              <a:t>Awangarda </a:t>
            </a:r>
            <a:r>
              <a:rPr lang="pl-PL" sz="2000" b="1" dirty="0"/>
              <a:t>Krakowska: </a:t>
            </a:r>
            <a:r>
              <a:rPr lang="pl-PL" sz="2000" dirty="0"/>
              <a:t>J. Przyboś, T. Peiper),</a:t>
            </a:r>
          </a:p>
          <a:p>
            <a:r>
              <a:rPr lang="pl-PL" sz="2000" dirty="0"/>
              <a:t>A</a:t>
            </a:r>
            <a:r>
              <a:rPr lang="pl-PL" sz="2000" dirty="0" smtClean="0"/>
              <a:t>wangardowa zasada „minimum </a:t>
            </a:r>
            <a:r>
              <a:rPr lang="pl-PL" sz="2000" dirty="0"/>
              <a:t>słów, maksimum treści</a:t>
            </a:r>
            <a:r>
              <a:rPr lang="pl-PL" sz="2000" dirty="0" smtClean="0"/>
              <a:t>", utwory </a:t>
            </a:r>
            <a:r>
              <a:rPr lang="pl-PL" sz="2000" dirty="0"/>
              <a:t>w zaskakujących i pomysłowych układach </a:t>
            </a:r>
            <a:r>
              <a:rPr lang="pl-PL" sz="2000" dirty="0" smtClean="0"/>
              <a:t>graficznych.</a:t>
            </a:r>
            <a:endParaRPr lang="pl-PL" sz="20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690783"/>
            <a:ext cx="1890361" cy="2667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3998236"/>
            <a:ext cx="3884821" cy="1852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e tekstowe 3"/>
          <p:cNvSpPr txBox="1"/>
          <p:nvPr/>
        </p:nvSpPr>
        <p:spPr>
          <a:xfrm>
            <a:off x="5154896" y="585859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Julian Przyboś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475656" y="648866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Tadeusz Peiper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02712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Etap siódmy- k. </a:t>
            </a:r>
            <a:r>
              <a:rPr lang="pl-PL" dirty="0" err="1" smtClean="0"/>
              <a:t>miłobędzka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a poeci lingwiści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Miron Białoszewski</a:t>
            </a:r>
          </a:p>
          <a:p>
            <a:r>
              <a:rPr lang="pl-PL" dirty="0" smtClean="0"/>
              <a:t>Tymoteusz Karpowicz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4" y="3284984"/>
            <a:ext cx="3958250" cy="3098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1571612"/>
            <a:ext cx="2876090" cy="4342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e tekstowe 3"/>
          <p:cNvSpPr txBox="1"/>
          <p:nvPr/>
        </p:nvSpPr>
        <p:spPr>
          <a:xfrm>
            <a:off x="1115616" y="648383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Miron Białoszewski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013903" y="5875754"/>
            <a:ext cx="2563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Tymoteusz Karpowicz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30756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Etap siódmy- k. </a:t>
            </a:r>
            <a:r>
              <a:rPr lang="pl-PL" dirty="0" err="1" smtClean="0"/>
              <a:t>miłobędzka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a neologizmy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Bolesław </a:t>
            </a:r>
            <a:r>
              <a:rPr lang="pl-PL" dirty="0"/>
              <a:t>Leśmian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4" y="2214554"/>
            <a:ext cx="3549317" cy="4211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7777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Etap siódmy- k. </a:t>
            </a:r>
            <a:r>
              <a:rPr lang="pl-PL" dirty="0" err="1" smtClean="0"/>
              <a:t>miłobędzka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a nowa fala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Stanisław Barańczak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94" y="2214554"/>
            <a:ext cx="4106751" cy="439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9295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Przydzielenie zadań</a:t>
            </a:r>
            <a:br>
              <a:rPr lang="pl-PL" dirty="0" smtClean="0"/>
            </a:br>
            <a:r>
              <a:rPr lang="pl-PL" dirty="0" smtClean="0"/>
              <a:t>i burza mózgów</a:t>
            </a:r>
            <a:endParaRPr lang="pl-PL" dirty="0"/>
          </a:p>
        </p:txBody>
      </p:sp>
      <p:pic>
        <p:nvPicPr>
          <p:cNvPr id="1026" name="Picture 2" descr="http://www.radiownet.pl/system/post_gallery_images/images/12908/normal/burza-mozgow0001_secH7db8.jpg?12990946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143248"/>
            <a:ext cx="5121195" cy="3574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spsmolice.kobylin.pl/wp-content/uploads/2013/09/klasa-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3928796" cy="2314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zrobiłyśmy?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 smtClean="0"/>
              <a:t>W lipcu tego roku Paulinie i Magdzie udało się napisać pracę badawczą pod tytułem </a:t>
            </a:r>
            <a:endParaRPr lang="pl-PL" dirty="0" smtClean="0"/>
          </a:p>
          <a:p>
            <a:pPr marL="0" indent="0" algn="just">
              <a:buNone/>
            </a:pPr>
            <a:r>
              <a:rPr lang="pl-PL" dirty="0" smtClean="0"/>
              <a:t>„</a:t>
            </a:r>
            <a:r>
              <a:rPr lang="pl-PL" dirty="0" smtClean="0"/>
              <a:t>Między tradycją a </a:t>
            </a:r>
            <a:r>
              <a:rPr lang="pl-PL" dirty="0" smtClean="0"/>
              <a:t>awangardą, </a:t>
            </a:r>
            <a:r>
              <a:rPr lang="pl-PL" dirty="0" smtClean="0"/>
              <a:t>czyli poetycki kalejdoskop Krystyny Miłobędzkiej”, która została opublikowana w książce „Laboratorium poezji kobiecej XX wieku”.</a:t>
            </a:r>
            <a:endParaRPr lang="pl-PL" dirty="0"/>
          </a:p>
        </p:txBody>
      </p:sp>
      <p:pic>
        <p:nvPicPr>
          <p:cNvPr id="3074" name="Picture 2" descr="http://lawdatapedia.com/images/icon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929066"/>
            <a:ext cx="2381241" cy="2535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bahcu.com/research/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214818"/>
            <a:ext cx="2143120" cy="2143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4261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200" dirty="0" smtClean="0"/>
              <a:t>Temat </a:t>
            </a:r>
            <a:endParaRPr lang="pl-PL" sz="4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1772816"/>
            <a:ext cx="6480720" cy="338677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sz="3600" b="1" dirty="0"/>
              <a:t>Między </a:t>
            </a:r>
            <a:r>
              <a:rPr lang="pl-PL" sz="3600" b="1" dirty="0" smtClean="0"/>
              <a:t>tradycją</a:t>
            </a:r>
            <a:br>
              <a:rPr lang="pl-PL" sz="3600" b="1" dirty="0" smtClean="0"/>
            </a:br>
            <a:r>
              <a:rPr lang="pl-PL" sz="3600" b="1" dirty="0" smtClean="0"/>
              <a:t>a </a:t>
            </a:r>
            <a:r>
              <a:rPr lang="pl-PL" sz="3600" b="1" dirty="0"/>
              <a:t>awangardą, 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>czyli </a:t>
            </a:r>
            <a:r>
              <a:rPr lang="pl-PL" sz="3600" b="1" dirty="0"/>
              <a:t>poetycki kalejdoskop Krystyny </a:t>
            </a:r>
            <a:r>
              <a:rPr lang="pl-PL" sz="3600" b="1" dirty="0" smtClean="0"/>
              <a:t>Miłobędzkiej</a:t>
            </a:r>
            <a:r>
              <a:rPr lang="pl-PL" sz="36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zrobiłyśmy?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/>
              <a:t>9 października przeprowadziłyśmy lekcję dla naszej klasy – przedstawiłyśmy problem badawczy, nasze działania, postać Krystyny Miłobędzkiej i przede wszystkim jej wiersze.</a:t>
            </a:r>
            <a:endParaRPr lang="pl-PL" dirty="0"/>
          </a:p>
        </p:txBody>
      </p:sp>
      <p:pic>
        <p:nvPicPr>
          <p:cNvPr id="1026" name="Picture 2" descr="http://www.splipinki.pl/images_ikony/25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714752"/>
            <a:ext cx="2976567" cy="21018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zrobiłyśmy?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/>
              <a:t>Mimo że niektórzy byli zmęczeni po tej lekcji, ponieważ to, co poznawałyśmy przez kilka miesięcy, poznali w 45 minut, to otrzymałyśmy bardzo pozytywne komentarze.  </a:t>
            </a:r>
            <a:endParaRPr lang="pl-PL" dirty="0"/>
          </a:p>
        </p:txBody>
      </p:sp>
      <p:pic>
        <p:nvPicPr>
          <p:cNvPr id="4" name="Picture 4" descr="http://i.imgur.com/wGZn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000504"/>
            <a:ext cx="3476616" cy="1953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2232" t="62695" r="25293" b="18750"/>
          <a:stretch>
            <a:fillRect/>
          </a:stretch>
        </p:blipFill>
        <p:spPr bwMode="auto">
          <a:xfrm>
            <a:off x="0" y="2143116"/>
            <a:ext cx="893350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 l="2196" t="36133" r="25329" b="45312"/>
          <a:stretch>
            <a:fillRect/>
          </a:stretch>
        </p:blipFill>
        <p:spPr bwMode="auto">
          <a:xfrm>
            <a:off x="0" y="3714752"/>
            <a:ext cx="893351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 l="2232" t="60742" r="25293" b="23633"/>
          <a:stretch>
            <a:fillRect/>
          </a:stretch>
        </p:blipFill>
        <p:spPr bwMode="auto">
          <a:xfrm>
            <a:off x="0" y="5286388"/>
            <a:ext cx="9144064" cy="110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 cstate="print"/>
          <a:srcRect l="2232" t="47070" r="25293" b="31445"/>
          <a:stretch>
            <a:fillRect/>
          </a:stretch>
        </p:blipFill>
        <p:spPr bwMode="auto">
          <a:xfrm>
            <a:off x="0" y="357166"/>
            <a:ext cx="8858280" cy="147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zrobiłyśmy?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571612"/>
            <a:ext cx="7239000" cy="4846320"/>
          </a:xfrm>
        </p:spPr>
        <p:txBody>
          <a:bodyPr/>
          <a:lstStyle/>
          <a:p>
            <a:pPr algn="just"/>
            <a:r>
              <a:rPr lang="pl-PL" dirty="0" smtClean="0"/>
              <a:t>Wszystkie nasze działania opisywałyśmy na bieżąco na </a:t>
            </a:r>
            <a:r>
              <a:rPr lang="pl-PL" dirty="0" err="1" smtClean="0"/>
              <a:t>blogu</a:t>
            </a:r>
            <a:r>
              <a:rPr lang="pl-PL" dirty="0" smtClean="0"/>
              <a:t>. Zamieszczałyśmy tam także informacje o różnych ugrupowaniach poetyckich, których dowiedziałyśmy się podczas realizacji projektu. Jesteśmy przekonane, że przydadzą się one nie tylko nam, ale także naszej klasie.</a:t>
            </a:r>
            <a:endParaRPr lang="pl-PL" dirty="0"/>
          </a:p>
        </p:txBody>
      </p:sp>
      <p:pic>
        <p:nvPicPr>
          <p:cNvPr id="36866" name="Picture 2" descr="http://www.ihkip.pl/public/userfiles/notat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4572008"/>
            <a:ext cx="3007880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 descr="http://3.bp.blogspot.com/-9n7HtopTuKQ/VKawmJwlk6I/AAAAAAAAAE4/fCTP28WN1dY/s1600/notat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714884"/>
            <a:ext cx="2786082" cy="1826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 cstate="print"/>
          <a:srcRect l="1647" t="16601" r="40154" b="61914"/>
          <a:stretch>
            <a:fillRect/>
          </a:stretch>
        </p:blipFill>
        <p:spPr bwMode="auto">
          <a:xfrm>
            <a:off x="4325182" y="0"/>
            <a:ext cx="481881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4429124" y="571480"/>
            <a:ext cx="4714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>
                <a:solidFill>
                  <a:schemeClr val="bg1"/>
                </a:solidFill>
              </a:rPr>
              <a:t>projekt-km.blogspot.com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Czas podsumowań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/>
              <a:t>Projekt zakończył się konferencją organizowaną przez wydział polonistyki UAM, która odbyła się 23 października 2015 r. Organizatorzy wręczyli autorom publikacji okolicznościowe książki, a wszystkim </a:t>
            </a:r>
            <a:r>
              <a:rPr lang="pl-PL" dirty="0" smtClean="0"/>
              <a:t>uczestnikom- </a:t>
            </a:r>
            <a:r>
              <a:rPr lang="pl-PL" dirty="0" smtClean="0"/>
              <a:t>„Laboratorium poezji kobiecej XX wieku”.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584" r="29143" b="9546"/>
          <a:stretch>
            <a:fillRect/>
          </a:stretch>
        </p:blipFill>
        <p:spPr bwMode="auto">
          <a:xfrm>
            <a:off x="5572132" y="4071942"/>
            <a:ext cx="257176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Lenovo\Desktop\SKANY\projek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143380"/>
            <a:ext cx="1748982" cy="2428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Czas podsumowań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/>
              <a:t>Każda szkoła uczestnicząca w projekcie otrzymała ok. 30 różnych książek. My otrzymałyśmy m.in. „Wielkopolski alfabet pisarek” i „horror </a:t>
            </a:r>
            <a:r>
              <a:rPr lang="pl-PL" dirty="0" err="1" smtClean="0"/>
              <a:t>poeticus</a:t>
            </a:r>
            <a:r>
              <a:rPr lang="pl-PL" dirty="0" smtClean="0"/>
              <a:t>” Piotra Śliwińskiego oraz kilka tomików poezji Wisławy </a:t>
            </a:r>
            <a:r>
              <a:rPr lang="pl-PL" dirty="0" smtClean="0"/>
              <a:t>Szymborskiej.</a:t>
            </a:r>
            <a:endParaRPr lang="pl-PL" dirty="0"/>
          </a:p>
        </p:txBody>
      </p:sp>
      <p:pic>
        <p:nvPicPr>
          <p:cNvPr id="2050" name="Picture 2" descr="C:\Users\Lenovo\Downloads\1375c234_jpg-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714752"/>
            <a:ext cx="2381250" cy="2971800"/>
          </a:xfrm>
          <a:prstGeom prst="rect">
            <a:avLst/>
          </a:prstGeom>
          <a:noFill/>
        </p:spPr>
      </p:pic>
      <p:pic>
        <p:nvPicPr>
          <p:cNvPr id="2052" name="Picture 4" descr="http://www.feminoteka.pl/ksiegarnia/img/p/561-670-thickbox.jpg"/>
          <p:cNvPicPr>
            <a:picLocks noChangeAspect="1" noChangeArrowheads="1"/>
          </p:cNvPicPr>
          <p:nvPr/>
        </p:nvPicPr>
        <p:blipFill>
          <a:blip r:embed="rId3" cstate="print"/>
          <a:srcRect l="13750" r="12500"/>
          <a:stretch>
            <a:fillRect/>
          </a:stretch>
        </p:blipFill>
        <p:spPr bwMode="auto">
          <a:xfrm>
            <a:off x="2500298" y="4071942"/>
            <a:ext cx="1928826" cy="2615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Czas podsumowań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00174"/>
            <a:ext cx="7239000" cy="1500198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Ostatni wpis na </a:t>
            </a:r>
            <a:r>
              <a:rPr lang="pl-PL" dirty="0" err="1" smtClean="0"/>
              <a:t>blogu</a:t>
            </a:r>
            <a:r>
              <a:rPr lang="pl-PL" dirty="0" smtClean="0"/>
              <a:t> umieściłyśmy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19 października, </a:t>
            </a:r>
            <a:r>
              <a:rPr lang="pl-PL" dirty="0" smtClean="0"/>
              <a:t>kończąc naszą przygodę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z </a:t>
            </a:r>
            <a:r>
              <a:rPr lang="pl-PL" dirty="0" smtClean="0"/>
              <a:t>tym projektem. Jednak, czy jest to koniec?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00034" y="2928934"/>
            <a:ext cx="72866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/>
              <a:t>Czas końca to też nadzieja na nowy początek...</a:t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Koniec?</a:t>
            </a:r>
          </a:p>
          <a:p>
            <a:pPr algn="ctr"/>
            <a:r>
              <a:rPr lang="pl-PL" sz="2000" dirty="0" smtClean="0"/>
              <a:t>Nie.</a:t>
            </a:r>
          </a:p>
          <a:p>
            <a:pPr algn="ctr"/>
            <a:r>
              <a:rPr lang="pl-PL" sz="2000" dirty="0" smtClean="0"/>
              <a:t>Nie koniec?</a:t>
            </a:r>
          </a:p>
          <a:p>
            <a:pPr algn="ctr"/>
            <a:r>
              <a:rPr lang="pl-PL" sz="2000" dirty="0" smtClean="0"/>
              <a:t>Nie, nie koniec.</a:t>
            </a:r>
          </a:p>
          <a:p>
            <a:pPr algn="ctr"/>
            <a:r>
              <a:rPr lang="pl-PL" sz="2000" dirty="0" smtClean="0"/>
              <a:t>Bo każdy koniec to…</a:t>
            </a:r>
          </a:p>
          <a:p>
            <a:pPr algn="ctr"/>
            <a:r>
              <a:rPr lang="pl-PL" sz="2000" dirty="0" smtClean="0"/>
              <a:t>Początek wielkiej przygody.</a:t>
            </a:r>
            <a:br>
              <a:rPr lang="pl-PL" sz="2000" dirty="0" smtClean="0"/>
            </a:br>
            <a:endParaRPr lang="pl-PL" sz="2000" dirty="0" smtClean="0"/>
          </a:p>
          <a:p>
            <a:pPr algn="ctr"/>
            <a:r>
              <a:rPr lang="pl-PL" sz="2000" dirty="0" smtClean="0"/>
              <a:t>„Nie każdy lubi poezję”, ale…</a:t>
            </a:r>
          </a:p>
          <a:p>
            <a:pPr algn="ctr"/>
            <a:r>
              <a:rPr lang="pl-PL" sz="2000" smtClean="0"/>
              <a:t/>
            </a:r>
            <a:br>
              <a:rPr lang="pl-PL" sz="2000" smtClean="0"/>
            </a:br>
            <a:r>
              <a:rPr lang="pl-PL" sz="2000" smtClean="0"/>
              <a:t>                          </a:t>
            </a:r>
            <a:r>
              <a:rPr lang="pl-PL" sz="2000" b="1" smtClean="0"/>
              <a:t>TONIEMY          </a:t>
            </a:r>
            <a:r>
              <a:rPr lang="pl-PL" sz="1200" b="1" dirty="0" smtClean="0"/>
              <a:t>(</a:t>
            </a:r>
            <a:r>
              <a:rPr lang="pl-PL" sz="1200" b="1" dirty="0" err="1" smtClean="0"/>
              <a:t>M.Michalak</a:t>
            </a:r>
            <a:r>
              <a:rPr lang="pl-PL" sz="1200" b="1" dirty="0" smtClean="0"/>
              <a:t>, </a:t>
            </a:r>
            <a:r>
              <a:rPr lang="pl-PL" sz="1200" b="1" dirty="0" err="1" smtClean="0"/>
              <a:t>N.Świątek</a:t>
            </a:r>
            <a:r>
              <a:rPr lang="pl-PL" sz="1200" b="1" dirty="0" smtClean="0"/>
              <a:t>)</a:t>
            </a:r>
            <a:endParaRPr lang="pl-PL" sz="2000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Czas podsumowań	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/>
              <a:t>Projekt „Laboratorium poezji kobiecej XX wieku” zakończył się już, ale może to dopiero początek</a:t>
            </a:r>
            <a:r>
              <a:rPr lang="pl-PL" dirty="0" smtClean="0"/>
              <a:t>. </a:t>
            </a:r>
            <a:r>
              <a:rPr lang="pl-PL" dirty="0" smtClean="0"/>
              <a:t>Może teraz poezja kobieca zostanie odkryta na nowo? </a:t>
            </a:r>
            <a:r>
              <a:rPr lang="pl-PL" dirty="0" smtClean="0"/>
              <a:t>Może </a:t>
            </a:r>
            <a:r>
              <a:rPr lang="pl-PL" dirty="0" smtClean="0"/>
              <a:t>to początek wielkiej przygody dla następnych klas?</a:t>
            </a:r>
            <a:endParaRPr lang="pl-PL" dirty="0"/>
          </a:p>
        </p:txBody>
      </p:sp>
      <p:pic>
        <p:nvPicPr>
          <p:cNvPr id="40962" name="Picture 2" descr="http://www.poezjakobieca.edu.pl/lpkmag/wp-content/themes/lpk20w/images/laboratorium_poezji_kobiecej_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4572008"/>
            <a:ext cx="4362457" cy="1359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Dziękujemy za </a:t>
            </a:r>
            <a:r>
              <a:rPr lang="pl-PL" dirty="0" smtClean="0"/>
              <a:t>uwagę.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Cele: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przybliżenie poezji poetki związanej </a:t>
            </a:r>
            <a:br>
              <a:rPr lang="pl-PL" dirty="0" smtClean="0"/>
            </a:br>
            <a:r>
              <a:rPr lang="pl-PL" dirty="0" smtClean="0"/>
              <a:t>z regionem,</a:t>
            </a:r>
          </a:p>
          <a:p>
            <a:r>
              <a:rPr lang="pl-PL" dirty="0" smtClean="0"/>
              <a:t>zaprezentowanie postmodernistycznego charakteru kobiecej poezji współczesnej,</a:t>
            </a:r>
          </a:p>
          <a:p>
            <a:r>
              <a:rPr lang="pl-PL" dirty="0" smtClean="0"/>
              <a:t>zaprezentowanie poezji kobiecej  XX wieku jako przykładu  poezji zakorzenionej</a:t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 smtClean="0"/>
              <a:t>tradycji literackiej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 </a:t>
            </a:r>
            <a:r>
              <a:rPr lang="pl-PL" dirty="0" smtClean="0"/>
              <a:t> </a:t>
            </a:r>
            <a:r>
              <a:rPr lang="pl-PL" dirty="0" smtClean="0"/>
              <a:t>(</a:t>
            </a:r>
            <a:r>
              <a:rPr lang="pl-PL" dirty="0" smtClean="0"/>
              <a:t>zagadnienie </a:t>
            </a:r>
            <a:r>
              <a:rPr lang="pl-PL" dirty="0" err="1" smtClean="0"/>
              <a:t>intertekstualności</a:t>
            </a:r>
            <a:r>
              <a:rPr lang="pl-PL" dirty="0" smtClean="0"/>
              <a:t>).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Etapy pracy badawczej</a:t>
            </a:r>
            <a:endParaRPr lang="pl-PL" dirty="0"/>
          </a:p>
        </p:txBody>
      </p:sp>
      <p:pic>
        <p:nvPicPr>
          <p:cNvPr id="6" name="Picture 4" descr="http://3.bp.blogspot.com/-Ls8_huhF9wc/U5iHc0aJ4CI/AAAAAAAAABM/ott8sntnY8Q/s1600/1377536690_by_Tobixywa_inn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3211478" cy="2542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1143000"/>
          </a:xfrm>
        </p:spPr>
        <p:txBody>
          <a:bodyPr/>
          <a:lstStyle/>
          <a:p>
            <a:r>
              <a:rPr lang="pl-PL" dirty="0" smtClean="0"/>
              <a:t>Etap pierwszy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Wyodrębnienie słów kluczy z tematu:</a:t>
            </a:r>
          </a:p>
          <a:p>
            <a:pPr lvl="1">
              <a:buFont typeface="Wingdings" pitchFamily="2" charset="2"/>
              <a:buChar char="Ø"/>
            </a:pPr>
            <a:r>
              <a:rPr lang="pl-PL" dirty="0" smtClean="0">
                <a:solidFill>
                  <a:schemeClr val="tx1"/>
                </a:solidFill>
              </a:rPr>
              <a:t>Krystyna Miłobędzka</a:t>
            </a:r>
          </a:p>
          <a:p>
            <a:pPr lvl="1">
              <a:buFont typeface="Wingdings" pitchFamily="2" charset="2"/>
              <a:buChar char="Ø"/>
            </a:pPr>
            <a:r>
              <a:rPr lang="pl-PL" dirty="0" smtClean="0">
                <a:solidFill>
                  <a:schemeClr val="tx1"/>
                </a:solidFill>
              </a:rPr>
              <a:t>tradycja</a:t>
            </a:r>
          </a:p>
          <a:p>
            <a:pPr lvl="1">
              <a:buFont typeface="Wingdings" pitchFamily="2" charset="2"/>
              <a:buChar char="Ø"/>
            </a:pPr>
            <a:r>
              <a:rPr lang="pl-PL" dirty="0" smtClean="0">
                <a:solidFill>
                  <a:schemeClr val="tx1"/>
                </a:solidFill>
              </a:rPr>
              <a:t>awangarda</a:t>
            </a:r>
          </a:p>
          <a:p>
            <a:pPr lvl="1">
              <a:buFont typeface="Wingdings" pitchFamily="2" charset="2"/>
              <a:buChar char="Ø"/>
            </a:pPr>
            <a:r>
              <a:rPr lang="pl-PL" dirty="0" smtClean="0">
                <a:solidFill>
                  <a:schemeClr val="tx1"/>
                </a:solidFill>
              </a:rPr>
              <a:t>poetycki kalejdoskop</a:t>
            </a:r>
          </a:p>
          <a:p>
            <a:endParaRPr lang="pl-PL" dirty="0"/>
          </a:p>
        </p:txBody>
      </p:sp>
      <p:pic>
        <p:nvPicPr>
          <p:cNvPr id="16386" name="Picture 2" descr="https://saintleoinkblot.files.wordpress.com/2012/01/research-icon.jpg?w=7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714752"/>
            <a:ext cx="3719486" cy="2789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Etap drugi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9416"/>
            <a:ext cx="4906888" cy="484632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pl-PL" dirty="0" smtClean="0"/>
              <a:t>Zgromadzenie informacji </a:t>
            </a:r>
            <a:endParaRPr lang="pl-PL" dirty="0" smtClean="0"/>
          </a:p>
          <a:p>
            <a:pPr lvl="0">
              <a:buNone/>
            </a:pPr>
            <a:r>
              <a:rPr lang="pl-PL" dirty="0" smtClean="0"/>
              <a:t> </a:t>
            </a:r>
            <a:r>
              <a:rPr lang="pl-PL" dirty="0" smtClean="0"/>
              <a:t>  </a:t>
            </a:r>
            <a:r>
              <a:rPr lang="pl-PL" dirty="0" smtClean="0"/>
              <a:t>o poetce.</a:t>
            </a:r>
            <a:endParaRPr lang="pl-PL" dirty="0" smtClean="0"/>
          </a:p>
          <a:p>
            <a:pPr lvl="0"/>
            <a:r>
              <a:rPr lang="pl-PL" dirty="0" smtClean="0"/>
              <a:t>Bibliografia: </a:t>
            </a:r>
          </a:p>
          <a:p>
            <a:pPr lvl="1">
              <a:buFont typeface="Wingdings" pitchFamily="2" charset="2"/>
              <a:buChar char="Ø"/>
            </a:pPr>
            <a:r>
              <a:rPr lang="pl-PL" dirty="0" smtClean="0">
                <a:solidFill>
                  <a:schemeClr val="tx1"/>
                </a:solidFill>
              </a:rPr>
              <a:t>Borowiec Jarosław, Szare światło. Rozmowy z Krystyną Miłobędzką i Andrzejem Falkiewiczem, Wrocław 2009.</a:t>
            </a:r>
          </a:p>
          <a:p>
            <a:pPr lvl="1">
              <a:buFont typeface="Wingdings" pitchFamily="2" charset="2"/>
              <a:buChar char="Ø"/>
            </a:pPr>
            <a:r>
              <a:rPr lang="pl-PL" dirty="0" smtClean="0">
                <a:solidFill>
                  <a:schemeClr val="tx1"/>
                </a:solidFill>
              </a:rPr>
              <a:t>Miłobędzka Krystyna, Znikam jestem: cztery wieczory autorskie, Wrocław 2010. </a:t>
            </a:r>
          </a:p>
          <a:p>
            <a:pPr lvl="1">
              <a:buFont typeface="Wingdings" pitchFamily="2" charset="2"/>
              <a:buChar char="Ø"/>
            </a:pPr>
            <a:r>
              <a:rPr lang="pl-PL" u="sng" dirty="0" smtClean="0">
                <a:solidFill>
                  <a:schemeClr val="tx1"/>
                </a:solidFill>
                <a:hlinkClick r:id="rId2"/>
              </a:rPr>
              <a:t>http://biuroliterackie.pl/autorzy/krystyna-milobedzka-3/kontakt/</a:t>
            </a:r>
            <a:endParaRPr lang="pl-PL" u="sng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pl-PL" dirty="0" smtClean="0">
                <a:solidFill>
                  <a:schemeClr val="tx1"/>
                </a:solidFill>
                <a:hlinkClick r:id="rId3"/>
              </a:rPr>
              <a:t>http://pisarki.wikia.com/wiki/Krystyna_Mi%C5%82ob%C4%99dzka</a:t>
            </a:r>
            <a:endParaRPr lang="pl-PL" dirty="0" smtClean="0">
              <a:solidFill>
                <a:schemeClr val="tx1"/>
              </a:solidFill>
            </a:endParaRPr>
          </a:p>
          <a:p>
            <a:endParaRPr lang="pl-PL" dirty="0"/>
          </a:p>
        </p:txBody>
      </p:sp>
      <p:pic>
        <p:nvPicPr>
          <p:cNvPr id="14338" name="Picture 2" descr="http://kultura.poznan.pl/mim/kultura/pictures/a,pic1,1200,52564,70859,show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85728"/>
            <a:ext cx="324570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Etap trzeci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Założenie </a:t>
            </a:r>
            <a:r>
              <a:rPr lang="pl-PL" dirty="0" err="1" smtClean="0"/>
              <a:t>bloga</a:t>
            </a:r>
            <a:r>
              <a:rPr lang="pl-PL" dirty="0" smtClean="0"/>
              <a:t> oraz włączenie klasy w nasze działania.</a:t>
            </a:r>
            <a:endParaRPr lang="pl-PL" dirty="0"/>
          </a:p>
        </p:txBody>
      </p:sp>
      <p:pic>
        <p:nvPicPr>
          <p:cNvPr id="32770" name="Picture 2" descr="http://marketingdlaludzi.pl/wp-content/uploads/2014/07/oklad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36912"/>
            <a:ext cx="5544616" cy="3664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ETAP czwarty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Konsultacje z pracownikiem naukowym Uniwersytetu im. Adama </a:t>
            </a:r>
            <a:r>
              <a:rPr lang="pl-PL" dirty="0" smtClean="0"/>
              <a:t>Mickiewicza.</a:t>
            </a:r>
            <a:endParaRPr lang="pl-PL" dirty="0"/>
          </a:p>
        </p:txBody>
      </p:sp>
      <p:pic>
        <p:nvPicPr>
          <p:cNvPr id="1026" name="Picture 2" descr="http://bi.gazeta.pl/im/8/10320/z10320608X,Collegium-Maius-przy-ul--Fred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357562"/>
            <a:ext cx="4595802" cy="3066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Etap piąty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b="1" dirty="0" smtClean="0"/>
              <a:t>Wyjaśnienie pojęć tradycja i nowatorstwo</a:t>
            </a:r>
            <a:r>
              <a:rPr lang="pl-PL" dirty="0" smtClean="0"/>
              <a:t> do potrzeb pracy oraz wskazanie elementów wspólnych, które tworzą literacki kalejdoskop.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457</TotalTime>
  <Words>713</Words>
  <Application>Microsoft Office PowerPoint</Application>
  <PresentationFormat>Pokaz na ekranie (4:3)</PresentationFormat>
  <Paragraphs>100</Paragraphs>
  <Slides>28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29" baseType="lpstr">
      <vt:lpstr>Bogaty</vt:lpstr>
      <vt:lpstr>Laboratorium poezji kobiecej XX wieku</vt:lpstr>
      <vt:lpstr>Temat </vt:lpstr>
      <vt:lpstr>Cele:</vt:lpstr>
      <vt:lpstr>Etapy pracy badawczej</vt:lpstr>
      <vt:lpstr>Etap pierwszy</vt:lpstr>
      <vt:lpstr>Etap drugi</vt:lpstr>
      <vt:lpstr>Etap trzeci</vt:lpstr>
      <vt:lpstr>ETAP czwarty</vt:lpstr>
      <vt:lpstr>Etap piąty</vt:lpstr>
      <vt:lpstr>Etap szósty</vt:lpstr>
      <vt:lpstr>Etap  siódmy </vt:lpstr>
      <vt:lpstr>Bibliografia:</vt:lpstr>
      <vt:lpstr>Etap siódmy- k. miłobędzka  a tradycja</vt:lpstr>
      <vt:lpstr>Etap siódmy - k. miłobędzka  a nowatorstwo</vt:lpstr>
      <vt:lpstr>Etap siódmy- k. miłobędzka  a poeci lingwiści</vt:lpstr>
      <vt:lpstr>Etap siódmy- k. miłobędzka  a neologizmy</vt:lpstr>
      <vt:lpstr>Etap siódmy- k. miłobędzka  a nowa fala</vt:lpstr>
      <vt:lpstr>Przydzielenie zadań i burza mózgów</vt:lpstr>
      <vt:lpstr>Co zrobiłyśmy?</vt:lpstr>
      <vt:lpstr>Co zrobiłyśmy?</vt:lpstr>
      <vt:lpstr>Co zrobiłyśmy?</vt:lpstr>
      <vt:lpstr>Slajd 22</vt:lpstr>
      <vt:lpstr>Co zrobiłyśmy?</vt:lpstr>
      <vt:lpstr>Czas podsumowań</vt:lpstr>
      <vt:lpstr>Czas podsumowań</vt:lpstr>
      <vt:lpstr>Czas podsumowań</vt:lpstr>
      <vt:lpstr>Czas podsumowań </vt:lpstr>
      <vt:lpstr>Dziękujemy za uwagę.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Laboratorium poezji kobiecej XX wieku</dc:title>
  <dc:creator>Lenovo</dc:creator>
  <cp:lastModifiedBy>Beata Błaszczyk</cp:lastModifiedBy>
  <cp:revision>85</cp:revision>
  <dcterms:created xsi:type="dcterms:W3CDTF">2015-04-02T12:23:27Z</dcterms:created>
  <dcterms:modified xsi:type="dcterms:W3CDTF">2015-10-23T19:35:11Z</dcterms:modified>
</cp:coreProperties>
</file>