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slides/slide99.xml" ContentType="application/vnd.openxmlformats-officedocument.presentationml.slide+xml"/>
  <Override PartName="/ppt/charts/chart3.xml" ContentType="application/vnd.openxmlformats-officedocument.drawingml.char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charts/chart29.xml" ContentType="application/vnd.openxmlformats-officedocument.drawingml.char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charts/chart25.xml" ContentType="application/vnd.openxmlformats-officedocument.drawingml.char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charts/chart14.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charts/chart26.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charts/chart15.xml" ContentType="application/vnd.openxmlformats-officedocument.drawingml.chart+xml"/>
  <Override PartName="/ppt/charts/chart33.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slides/slide79.xml" ContentType="application/vnd.openxmlformats-officedocument.presentationml.slide+xml"/>
  <Override PartName="/ppt/slides/slide109.xml" ContentType="application/vnd.openxmlformats-officedocument.presentationml.slide+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charts/chart27.xml" ContentType="application/vnd.openxmlformats-officedocument.drawingml.char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charts/chart16.xml" ContentType="application/vnd.openxmlformats-officedocument.drawingml.chart+xml"/>
  <Override PartName="/ppt/charts/chart34.xml" ContentType="application/vnd.openxmlformats-officedocument.drawingml.char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charts/chart23.xml" ContentType="application/vnd.openxmlformats-officedocument.drawingml.chart+xml"/>
  <Override PartName="/ppt/slides/slide20.xml" ContentType="application/vnd.openxmlformats-officedocument.presentationml.slide+xml"/>
  <Override PartName="/ppt/charts/chart12.xml" ContentType="application/vnd.openxmlformats-officedocument.drawingml.chart+xml"/>
  <Override PartName="/ppt/charts/chart3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3"/>
  </p:notesMasterIdLst>
  <p:sldIdLst>
    <p:sldId id="256" r:id="rId2"/>
    <p:sldId id="378" r:id="rId3"/>
    <p:sldId id="379" r:id="rId4"/>
    <p:sldId id="380" r:id="rId5"/>
    <p:sldId id="381" r:id="rId6"/>
    <p:sldId id="382" r:id="rId7"/>
    <p:sldId id="257" r:id="rId8"/>
    <p:sldId id="258" r:id="rId9"/>
    <p:sldId id="272" r:id="rId10"/>
    <p:sldId id="273" r:id="rId11"/>
    <p:sldId id="274" r:id="rId12"/>
    <p:sldId id="275" r:id="rId13"/>
    <p:sldId id="276" r:id="rId14"/>
    <p:sldId id="277" r:id="rId15"/>
    <p:sldId id="278" r:id="rId16"/>
    <p:sldId id="259" r:id="rId17"/>
    <p:sldId id="291" r:id="rId18"/>
    <p:sldId id="292" r:id="rId19"/>
    <p:sldId id="293" r:id="rId20"/>
    <p:sldId id="294" r:id="rId21"/>
    <p:sldId id="295" r:id="rId22"/>
    <p:sldId id="279" r:id="rId23"/>
    <p:sldId id="260" r:id="rId24"/>
    <p:sldId id="296" r:id="rId25"/>
    <p:sldId id="297" r:id="rId26"/>
    <p:sldId id="298" r:id="rId27"/>
    <p:sldId id="299" r:id="rId28"/>
    <p:sldId id="300" r:id="rId29"/>
    <p:sldId id="301" r:id="rId30"/>
    <p:sldId id="280" r:id="rId31"/>
    <p:sldId id="261" r:id="rId32"/>
    <p:sldId id="302" r:id="rId33"/>
    <p:sldId id="303" r:id="rId34"/>
    <p:sldId id="304" r:id="rId35"/>
    <p:sldId id="305" r:id="rId36"/>
    <p:sldId id="306" r:id="rId37"/>
    <p:sldId id="307" r:id="rId38"/>
    <p:sldId id="281" r:id="rId39"/>
    <p:sldId id="262" r:id="rId40"/>
    <p:sldId id="308" r:id="rId41"/>
    <p:sldId id="310" r:id="rId42"/>
    <p:sldId id="312" r:id="rId43"/>
    <p:sldId id="313" r:id="rId44"/>
    <p:sldId id="282" r:id="rId45"/>
    <p:sldId id="263" r:id="rId46"/>
    <p:sldId id="314" r:id="rId47"/>
    <p:sldId id="316" r:id="rId48"/>
    <p:sldId id="317" r:id="rId49"/>
    <p:sldId id="318" r:id="rId50"/>
    <p:sldId id="319" r:id="rId51"/>
    <p:sldId id="283" r:id="rId52"/>
    <p:sldId id="264" r:id="rId53"/>
    <p:sldId id="320" r:id="rId54"/>
    <p:sldId id="321" r:id="rId55"/>
    <p:sldId id="322" r:id="rId56"/>
    <p:sldId id="323" r:id="rId57"/>
    <p:sldId id="324" r:id="rId58"/>
    <p:sldId id="325" r:id="rId59"/>
    <p:sldId id="284" r:id="rId60"/>
    <p:sldId id="265" r:id="rId61"/>
    <p:sldId id="326" r:id="rId62"/>
    <p:sldId id="328" r:id="rId63"/>
    <p:sldId id="329" r:id="rId64"/>
    <p:sldId id="330" r:id="rId65"/>
    <p:sldId id="331" r:id="rId66"/>
    <p:sldId id="285" r:id="rId67"/>
    <p:sldId id="266" r:id="rId68"/>
    <p:sldId id="332" r:id="rId69"/>
    <p:sldId id="333" r:id="rId70"/>
    <p:sldId id="334" r:id="rId71"/>
    <p:sldId id="335" r:id="rId72"/>
    <p:sldId id="336" r:id="rId73"/>
    <p:sldId id="337" r:id="rId74"/>
    <p:sldId id="286" r:id="rId75"/>
    <p:sldId id="267" r:id="rId76"/>
    <p:sldId id="338" r:id="rId77"/>
    <p:sldId id="340" r:id="rId78"/>
    <p:sldId id="341" r:id="rId79"/>
    <p:sldId id="342" r:id="rId80"/>
    <p:sldId id="343" r:id="rId81"/>
    <p:sldId id="287" r:id="rId82"/>
    <p:sldId id="268" r:id="rId83"/>
    <p:sldId id="344" r:id="rId84"/>
    <p:sldId id="346" r:id="rId85"/>
    <p:sldId id="348" r:id="rId86"/>
    <p:sldId id="349" r:id="rId87"/>
    <p:sldId id="288" r:id="rId88"/>
    <p:sldId id="269" r:id="rId89"/>
    <p:sldId id="350" r:id="rId90"/>
    <p:sldId id="352" r:id="rId91"/>
    <p:sldId id="354" r:id="rId92"/>
    <p:sldId id="355" r:id="rId93"/>
    <p:sldId id="289" r:id="rId94"/>
    <p:sldId id="270" r:id="rId95"/>
    <p:sldId id="368" r:id="rId96"/>
    <p:sldId id="360" r:id="rId97"/>
    <p:sldId id="361" r:id="rId98"/>
    <p:sldId id="369" r:id="rId99"/>
    <p:sldId id="290" r:id="rId100"/>
    <p:sldId id="271" r:id="rId101"/>
    <p:sldId id="365" r:id="rId102"/>
    <p:sldId id="366" r:id="rId103"/>
    <p:sldId id="367" r:id="rId104"/>
    <p:sldId id="370" r:id="rId105"/>
    <p:sldId id="371" r:id="rId106"/>
    <p:sldId id="372" r:id="rId107"/>
    <p:sldId id="373" r:id="rId108"/>
    <p:sldId id="374" r:id="rId109"/>
    <p:sldId id="375" r:id="rId110"/>
    <p:sldId id="376" r:id="rId111"/>
    <p:sldId id="377" r:id="rId1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Prace%20tekstowe\Biologia\Statystyka%20z%20antropologii%20-%20gotow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l-PL"/>
  <c:chart>
    <c:title>
      <c:tx>
        <c:rich>
          <a:bodyPr/>
          <a:lstStyle/>
          <a:p>
            <a:pPr>
              <a:defRPr/>
            </a:pPr>
            <a:r>
              <a:rPr lang="pl-PL"/>
              <a:t>Wykres rozkładu wzrostu w klasie 2a</a:t>
            </a:r>
          </a:p>
        </c:rich>
      </c:tx>
    </c:title>
    <c:plotArea>
      <c:layout>
        <c:manualLayout>
          <c:layoutTarget val="inner"/>
          <c:xMode val="edge"/>
          <c:yMode val="edge"/>
          <c:x val="9.2402991452991412E-2"/>
          <c:y val="0.18555034722222269"/>
          <c:w val="0.85603717948717961"/>
          <c:h val="0.61047048611111165"/>
        </c:manualLayout>
      </c:layout>
      <c:barChart>
        <c:barDir val="col"/>
        <c:grouping val="clustered"/>
        <c:ser>
          <c:idx val="0"/>
          <c:order val="0"/>
          <c:tx>
            <c:strRef>
              <c:f>'2a'!$K$8:$K$19</c:f>
              <c:strCache>
                <c:ptCount val="1"/>
                <c:pt idx="0">
                  <c:v>1 1 2 4 1 1 1 2 1 1 1 1</c:v>
                </c:pt>
              </c:strCache>
            </c:strRef>
          </c:tx>
          <c:cat>
            <c:numRef>
              <c:f>'2a'!$J$8:$J$19</c:f>
              <c:numCache>
                <c:formatCode>General</c:formatCode>
                <c:ptCount val="12"/>
                <c:pt idx="0">
                  <c:v>168</c:v>
                </c:pt>
                <c:pt idx="1">
                  <c:v>173</c:v>
                </c:pt>
                <c:pt idx="2">
                  <c:v>176</c:v>
                </c:pt>
                <c:pt idx="3">
                  <c:v>180</c:v>
                </c:pt>
                <c:pt idx="4">
                  <c:v>181</c:v>
                </c:pt>
                <c:pt idx="5">
                  <c:v>182</c:v>
                </c:pt>
                <c:pt idx="6">
                  <c:v>183</c:v>
                </c:pt>
                <c:pt idx="7">
                  <c:v>185</c:v>
                </c:pt>
                <c:pt idx="8">
                  <c:v>186</c:v>
                </c:pt>
                <c:pt idx="9">
                  <c:v>190</c:v>
                </c:pt>
                <c:pt idx="10">
                  <c:v>193</c:v>
                </c:pt>
                <c:pt idx="11">
                  <c:v>194</c:v>
                </c:pt>
              </c:numCache>
            </c:numRef>
          </c:cat>
          <c:val>
            <c:numRef>
              <c:f>'2a'!$K$8:$K$19</c:f>
              <c:numCache>
                <c:formatCode>General</c:formatCode>
                <c:ptCount val="12"/>
                <c:pt idx="0">
                  <c:v>1</c:v>
                </c:pt>
                <c:pt idx="1">
                  <c:v>1</c:v>
                </c:pt>
                <c:pt idx="2">
                  <c:v>2</c:v>
                </c:pt>
                <c:pt idx="3">
                  <c:v>4</c:v>
                </c:pt>
                <c:pt idx="4">
                  <c:v>1</c:v>
                </c:pt>
                <c:pt idx="5">
                  <c:v>1</c:v>
                </c:pt>
                <c:pt idx="6">
                  <c:v>1</c:v>
                </c:pt>
                <c:pt idx="7">
                  <c:v>2</c:v>
                </c:pt>
                <c:pt idx="8">
                  <c:v>1</c:v>
                </c:pt>
                <c:pt idx="9">
                  <c:v>1</c:v>
                </c:pt>
                <c:pt idx="10">
                  <c:v>1</c:v>
                </c:pt>
                <c:pt idx="11">
                  <c:v>1</c:v>
                </c:pt>
              </c:numCache>
            </c:numRef>
          </c:val>
        </c:ser>
        <c:axId val="73493504"/>
        <c:axId val="74204288"/>
      </c:barChart>
      <c:catAx>
        <c:axId val="73493504"/>
        <c:scaling>
          <c:orientation val="minMax"/>
        </c:scaling>
        <c:axPos val="b"/>
        <c:title>
          <c:tx>
            <c:rich>
              <a:bodyPr/>
              <a:lstStyle/>
              <a:p>
                <a:pPr>
                  <a:defRPr sz="1100"/>
                </a:pPr>
                <a:r>
                  <a:rPr lang="pl-PL" sz="1100"/>
                  <a:t>Wzrost [cm]</a:t>
                </a:r>
              </a:p>
            </c:rich>
          </c:tx>
          <c:layout>
            <c:manualLayout>
              <c:xMode val="edge"/>
              <c:yMode val="edge"/>
              <c:x val="0.45207756410256461"/>
              <c:y val="0.88444305555555636"/>
            </c:manualLayout>
          </c:layout>
        </c:title>
        <c:numFmt formatCode="General" sourceLinked="1"/>
        <c:majorTickMark val="cross"/>
        <c:tickLblPos val="nextTo"/>
        <c:txPr>
          <a:bodyPr/>
          <a:lstStyle/>
          <a:p>
            <a:pPr>
              <a:defRPr b="1"/>
            </a:pPr>
            <a:endParaRPr lang="pl-PL"/>
          </a:p>
        </c:txPr>
        <c:crossAx val="74204288"/>
        <c:crosses val="autoZero"/>
        <c:auto val="1"/>
        <c:lblAlgn val="ctr"/>
        <c:lblOffset val="100"/>
      </c:catAx>
      <c:valAx>
        <c:axId val="74204288"/>
        <c:scaling>
          <c:orientation val="minMax"/>
        </c:scaling>
        <c:axPos val="l"/>
        <c:majorGridlines/>
        <c:title>
          <c:tx>
            <c:rich>
              <a:bodyPr rot="-5400000" vert="horz"/>
              <a:lstStyle/>
              <a:p>
                <a:pPr>
                  <a:defRPr sz="1100"/>
                </a:pPr>
                <a:r>
                  <a:rPr lang="pl-PL" sz="1100"/>
                  <a:t>Liczebość</a:t>
                </a:r>
              </a:p>
            </c:rich>
          </c:tx>
        </c:title>
        <c:numFmt formatCode="General" sourceLinked="1"/>
        <c:tickLblPos val="nextTo"/>
        <c:txPr>
          <a:bodyPr/>
          <a:lstStyle/>
          <a:p>
            <a:pPr>
              <a:defRPr b="1"/>
            </a:pPr>
            <a:endParaRPr lang="pl-PL"/>
          </a:p>
        </c:txPr>
        <c:crossAx val="73493504"/>
        <c:crosses val="autoZero"/>
        <c:crossBetween val="between"/>
        <c:majorUnit val="1"/>
      </c:valAx>
    </c:plotArea>
    <c:plotVisOnly val="1"/>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numeru buta w klasie 2d</a:t>
            </a:r>
          </a:p>
        </c:rich>
      </c:tx>
    </c:title>
    <c:plotArea>
      <c:layout>
        <c:manualLayout>
          <c:layoutTarget val="inner"/>
          <c:xMode val="edge"/>
          <c:yMode val="edge"/>
          <c:x val="9.3263002364066552E-2"/>
          <c:y val="0.20939128943758598"/>
          <c:w val="0.8642035066981899"/>
          <c:h val="0.60994444444444584"/>
        </c:manualLayout>
      </c:layout>
      <c:barChart>
        <c:barDir val="col"/>
        <c:grouping val="clustered"/>
        <c:ser>
          <c:idx val="0"/>
          <c:order val="0"/>
          <c:tx>
            <c:strRef>
              <c:f>'2d'!$R$8:$R$11</c:f>
              <c:strCache>
                <c:ptCount val="1"/>
                <c:pt idx="0">
                  <c:v>2 5 3 3</c:v>
                </c:pt>
              </c:strCache>
            </c:strRef>
          </c:tx>
          <c:cat>
            <c:numRef>
              <c:f>'2d'!$Q$8:$Q$11</c:f>
              <c:numCache>
                <c:formatCode>General</c:formatCode>
                <c:ptCount val="4"/>
                <c:pt idx="0">
                  <c:v>42</c:v>
                </c:pt>
                <c:pt idx="1">
                  <c:v>43</c:v>
                </c:pt>
                <c:pt idx="2">
                  <c:v>44</c:v>
                </c:pt>
                <c:pt idx="3">
                  <c:v>46</c:v>
                </c:pt>
              </c:numCache>
            </c:numRef>
          </c:cat>
          <c:val>
            <c:numRef>
              <c:f>'2d'!$R$8:$R$11</c:f>
              <c:numCache>
                <c:formatCode>General</c:formatCode>
                <c:ptCount val="4"/>
                <c:pt idx="0">
                  <c:v>2</c:v>
                </c:pt>
                <c:pt idx="1">
                  <c:v>5</c:v>
                </c:pt>
                <c:pt idx="2">
                  <c:v>3</c:v>
                </c:pt>
                <c:pt idx="3">
                  <c:v>3</c:v>
                </c:pt>
              </c:numCache>
            </c:numRef>
          </c:val>
        </c:ser>
        <c:axId val="80108928"/>
        <c:axId val="80135680"/>
      </c:barChart>
      <c:catAx>
        <c:axId val="80108928"/>
        <c:scaling>
          <c:orientation val="minMax"/>
        </c:scaling>
        <c:axPos val="b"/>
        <c:title>
          <c:tx>
            <c:rich>
              <a:bodyPr/>
              <a:lstStyle/>
              <a:p>
                <a:pPr>
                  <a:defRPr sz="1100"/>
                </a:pPr>
                <a:r>
                  <a:rPr lang="pl-PL" sz="1100"/>
                  <a:t>Numer</a:t>
                </a:r>
                <a:r>
                  <a:rPr lang="pl-PL" sz="1100" baseline="0"/>
                  <a:t> buta</a:t>
                </a:r>
                <a:endParaRPr lang="pl-PL" sz="1100"/>
              </a:p>
            </c:rich>
          </c:tx>
          <c:layout>
            <c:manualLayout>
              <c:xMode val="edge"/>
              <c:yMode val="edge"/>
              <c:x val="0.4456063829787234"/>
              <c:y val="0.89625754458161766"/>
            </c:manualLayout>
          </c:layout>
        </c:title>
        <c:numFmt formatCode="General" sourceLinked="1"/>
        <c:tickLblPos val="nextTo"/>
        <c:txPr>
          <a:bodyPr/>
          <a:lstStyle/>
          <a:p>
            <a:pPr>
              <a:defRPr b="1"/>
            </a:pPr>
            <a:endParaRPr lang="pl-PL"/>
          </a:p>
        </c:txPr>
        <c:crossAx val="80135680"/>
        <c:crosses val="autoZero"/>
        <c:auto val="1"/>
        <c:lblAlgn val="ctr"/>
        <c:lblOffset val="100"/>
      </c:catAx>
      <c:valAx>
        <c:axId val="80135680"/>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0108928"/>
        <c:crosses val="autoZero"/>
        <c:crossBetween val="between"/>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pl-PL"/>
  <c:style val="1"/>
  <c:chart>
    <c:title>
      <c:tx>
        <c:rich>
          <a:bodyPr/>
          <a:lstStyle/>
          <a:p>
            <a:pPr>
              <a:defRPr/>
            </a:pPr>
            <a:r>
              <a:rPr lang="pl-PL"/>
              <a:t>Wykres wskaźnika długość stopy/wzrost dla klasy 2d</a:t>
            </a:r>
          </a:p>
        </c:rich>
      </c:tx>
    </c:title>
    <c:plotArea>
      <c:layout>
        <c:manualLayout>
          <c:layoutTarget val="inner"/>
          <c:xMode val="edge"/>
          <c:yMode val="edge"/>
          <c:x val="0.12890619047619101"/>
          <c:y val="0.21524200603956792"/>
          <c:w val="0.8146169948651707"/>
          <c:h val="0.6002359382496546"/>
        </c:manualLayout>
      </c:layout>
      <c:scatterChart>
        <c:scatterStyle val="lineMarker"/>
        <c:ser>
          <c:idx val="0"/>
          <c:order val="0"/>
          <c:spPr>
            <a:ln w="28575">
              <a:noFill/>
            </a:ln>
          </c:spPr>
          <c:dLbls>
            <c:dLblPos val="l"/>
            <c:showCatName val="1"/>
          </c:dLbls>
          <c:xVal>
            <c:numRef>
              <c:f>'2d'!$X$8:$X$18</c:f>
              <c:numCache>
                <c:formatCode>General</c:formatCode>
                <c:ptCount val="11"/>
                <c:pt idx="0">
                  <c:v>175</c:v>
                </c:pt>
                <c:pt idx="1">
                  <c:v>175</c:v>
                </c:pt>
                <c:pt idx="2">
                  <c:v>178</c:v>
                </c:pt>
                <c:pt idx="3">
                  <c:v>180</c:v>
                </c:pt>
                <c:pt idx="4">
                  <c:v>180</c:v>
                </c:pt>
                <c:pt idx="5">
                  <c:v>182</c:v>
                </c:pt>
                <c:pt idx="6">
                  <c:v>183</c:v>
                </c:pt>
                <c:pt idx="7">
                  <c:v>184</c:v>
                </c:pt>
                <c:pt idx="8">
                  <c:v>185</c:v>
                </c:pt>
                <c:pt idx="9">
                  <c:v>185</c:v>
                </c:pt>
                <c:pt idx="10">
                  <c:v>188</c:v>
                </c:pt>
              </c:numCache>
            </c:numRef>
          </c:xVal>
          <c:yVal>
            <c:numRef>
              <c:f>'2d'!$Y$8:$Y$18</c:f>
              <c:numCache>
                <c:formatCode>0.0000</c:formatCode>
                <c:ptCount val="11"/>
                <c:pt idx="0">
                  <c:v>0.15428571428571428</c:v>
                </c:pt>
                <c:pt idx="1">
                  <c:v>0.15828571428571428</c:v>
                </c:pt>
                <c:pt idx="2">
                  <c:v>0.1556179775280899</c:v>
                </c:pt>
                <c:pt idx="3">
                  <c:v>0.15000000000000016</c:v>
                </c:pt>
                <c:pt idx="4">
                  <c:v>0.15777777777777779</c:v>
                </c:pt>
                <c:pt idx="5">
                  <c:v>0.15219780219780246</c:v>
                </c:pt>
                <c:pt idx="6">
                  <c:v>0.15136612021857918</c:v>
                </c:pt>
                <c:pt idx="7">
                  <c:v>0.15054347826086975</c:v>
                </c:pt>
                <c:pt idx="8">
                  <c:v>0.1535135135135135</c:v>
                </c:pt>
                <c:pt idx="9">
                  <c:v>0.16054054054054054</c:v>
                </c:pt>
                <c:pt idx="10">
                  <c:v>0.15106382978723429</c:v>
                </c:pt>
              </c:numCache>
            </c:numRef>
          </c:yVal>
        </c:ser>
        <c:axId val="80571008"/>
        <c:axId val="80585472"/>
      </c:scatterChart>
      <c:valAx>
        <c:axId val="80571008"/>
        <c:scaling>
          <c:orientation val="minMax"/>
        </c:scaling>
        <c:axPos val="b"/>
        <c:majorGridlines/>
        <c:title>
          <c:tx>
            <c:rich>
              <a:bodyPr/>
              <a:lstStyle/>
              <a:p>
                <a:pPr>
                  <a:defRPr sz="1100"/>
                </a:pPr>
                <a:r>
                  <a:rPr lang="pl-PL" sz="1100"/>
                  <a:t>Wzrost</a:t>
                </a:r>
                <a:r>
                  <a:rPr lang="pl-PL" sz="1100" baseline="0"/>
                  <a:t> [cm]</a:t>
                </a:r>
                <a:endParaRPr lang="pl-PL" sz="1100"/>
              </a:p>
            </c:rich>
          </c:tx>
        </c:title>
        <c:numFmt formatCode="General" sourceLinked="1"/>
        <c:majorTickMark val="none"/>
        <c:tickLblPos val="nextTo"/>
        <c:txPr>
          <a:bodyPr/>
          <a:lstStyle/>
          <a:p>
            <a:pPr>
              <a:defRPr b="1"/>
            </a:pPr>
            <a:endParaRPr lang="pl-PL"/>
          </a:p>
        </c:txPr>
        <c:crossAx val="80585472"/>
        <c:crosses val="autoZero"/>
        <c:crossBetween val="midCat"/>
      </c:valAx>
      <c:valAx>
        <c:axId val="80585472"/>
        <c:scaling>
          <c:orientation val="minMax"/>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0571008"/>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pl-PL"/>
  <c:style val="1"/>
  <c:chart>
    <c:title>
      <c:tx>
        <c:rich>
          <a:bodyPr/>
          <a:lstStyle/>
          <a:p>
            <a:pPr>
              <a:defRPr/>
            </a:pPr>
            <a:r>
              <a:rPr lang="pl-PL"/>
              <a:t>Wykres wskaźnika długość stopy/wzrost dla klasy 2e</a:t>
            </a:r>
          </a:p>
        </c:rich>
      </c:tx>
    </c:title>
    <c:plotArea>
      <c:layout>
        <c:manualLayout>
          <c:layoutTarget val="inner"/>
          <c:xMode val="edge"/>
          <c:yMode val="edge"/>
          <c:x val="0.11182253968253969"/>
          <c:y val="0.24201172839506171"/>
          <c:w val="0.83807246655143763"/>
          <c:h val="0.5507184779381743"/>
        </c:manualLayout>
      </c:layout>
      <c:scatterChart>
        <c:scatterStyle val="lineMarker"/>
        <c:ser>
          <c:idx val="0"/>
          <c:order val="0"/>
          <c:spPr>
            <a:ln w="28575">
              <a:noFill/>
            </a:ln>
          </c:spPr>
          <c:dLbls>
            <c:dLblPos val="l"/>
            <c:showCatName val="1"/>
          </c:dLbls>
          <c:xVal>
            <c:numRef>
              <c:f>'2e'!$X$8:$X$13</c:f>
              <c:numCache>
                <c:formatCode>General</c:formatCode>
                <c:ptCount val="6"/>
                <c:pt idx="0">
                  <c:v>178</c:v>
                </c:pt>
                <c:pt idx="1">
                  <c:v>183</c:v>
                </c:pt>
                <c:pt idx="2">
                  <c:v>184</c:v>
                </c:pt>
                <c:pt idx="3">
                  <c:v>184</c:v>
                </c:pt>
                <c:pt idx="4">
                  <c:v>186</c:v>
                </c:pt>
                <c:pt idx="5">
                  <c:v>201</c:v>
                </c:pt>
              </c:numCache>
            </c:numRef>
          </c:xVal>
          <c:yVal>
            <c:numRef>
              <c:f>'2e'!$Y$8:$Y$13</c:f>
              <c:numCache>
                <c:formatCode>0.0000</c:formatCode>
                <c:ptCount val="6"/>
                <c:pt idx="0">
                  <c:v>0.15168539325842714</c:v>
                </c:pt>
                <c:pt idx="1">
                  <c:v>0.16229508196721337</c:v>
                </c:pt>
                <c:pt idx="2">
                  <c:v>0.15434782608695669</c:v>
                </c:pt>
                <c:pt idx="3">
                  <c:v>0.15760869565217409</c:v>
                </c:pt>
                <c:pt idx="4">
                  <c:v>0.14892473118279606</c:v>
                </c:pt>
                <c:pt idx="5">
                  <c:v>0.15422885572139336</c:v>
                </c:pt>
              </c:numCache>
            </c:numRef>
          </c:yVal>
        </c:ser>
        <c:axId val="82576896"/>
        <c:axId val="82578816"/>
      </c:scatterChart>
      <c:valAx>
        <c:axId val="82576896"/>
        <c:scaling>
          <c:orientation val="minMax"/>
        </c:scaling>
        <c:axPos val="b"/>
        <c:majorGridlines/>
        <c:title>
          <c:tx>
            <c:rich>
              <a:bodyPr/>
              <a:lstStyle/>
              <a:p>
                <a:pPr>
                  <a:defRPr sz="1100"/>
                </a:pPr>
                <a:r>
                  <a:rPr lang="pl-PL" sz="1100"/>
                  <a:t>Wzrost</a:t>
                </a:r>
                <a:r>
                  <a:rPr lang="pl-PL" sz="1100" baseline="0"/>
                  <a:t> [cm]</a:t>
                </a:r>
                <a:endParaRPr lang="pl-PL" sz="1100"/>
              </a:p>
            </c:rich>
          </c:tx>
        </c:title>
        <c:numFmt formatCode="General" sourceLinked="1"/>
        <c:majorTickMark val="none"/>
        <c:tickLblPos val="nextTo"/>
        <c:txPr>
          <a:bodyPr/>
          <a:lstStyle/>
          <a:p>
            <a:pPr>
              <a:defRPr b="1"/>
            </a:pPr>
            <a:endParaRPr lang="pl-PL"/>
          </a:p>
        </c:txPr>
        <c:crossAx val="82578816"/>
        <c:crosses val="autoZero"/>
        <c:crossBetween val="midCat"/>
        <c:majorUnit val="2"/>
      </c:valAx>
      <c:valAx>
        <c:axId val="82578816"/>
        <c:scaling>
          <c:orientation val="minMax"/>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2576896"/>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wzrostu w klasie 2f</a:t>
            </a:r>
          </a:p>
        </c:rich>
      </c:tx>
    </c:title>
    <c:plotArea>
      <c:layout>
        <c:manualLayout>
          <c:layoutTarget val="inner"/>
          <c:xMode val="edge"/>
          <c:yMode val="edge"/>
          <c:x val="0.10796685249407396"/>
          <c:y val="0.20040108036288323"/>
          <c:w val="0.84424443027749085"/>
          <c:h val="0.61876181940188779"/>
        </c:manualLayout>
      </c:layout>
      <c:barChart>
        <c:barDir val="col"/>
        <c:grouping val="clustered"/>
        <c:ser>
          <c:idx val="0"/>
          <c:order val="0"/>
          <c:cat>
            <c:numRef>
              <c:f>'2f'!$Q$8:$Q$12</c:f>
              <c:numCache>
                <c:formatCode>General</c:formatCode>
                <c:ptCount val="5"/>
                <c:pt idx="0">
                  <c:v>41</c:v>
                </c:pt>
                <c:pt idx="1">
                  <c:v>42</c:v>
                </c:pt>
                <c:pt idx="2">
                  <c:v>43</c:v>
                </c:pt>
                <c:pt idx="3">
                  <c:v>44</c:v>
                </c:pt>
                <c:pt idx="4">
                  <c:v>47</c:v>
                </c:pt>
              </c:numCache>
            </c:numRef>
          </c:cat>
          <c:val>
            <c:numRef>
              <c:f>'2f'!$R$8:$R$12</c:f>
              <c:numCache>
                <c:formatCode>General</c:formatCode>
                <c:ptCount val="5"/>
                <c:pt idx="0">
                  <c:v>1</c:v>
                </c:pt>
                <c:pt idx="1">
                  <c:v>1</c:v>
                </c:pt>
                <c:pt idx="2">
                  <c:v>3</c:v>
                </c:pt>
                <c:pt idx="3">
                  <c:v>1</c:v>
                </c:pt>
                <c:pt idx="4">
                  <c:v>1</c:v>
                </c:pt>
              </c:numCache>
            </c:numRef>
          </c:val>
        </c:ser>
        <c:axId val="82594816"/>
        <c:axId val="82617472"/>
      </c:barChart>
      <c:catAx>
        <c:axId val="82594816"/>
        <c:scaling>
          <c:orientation val="minMax"/>
        </c:scaling>
        <c:axPos val="b"/>
        <c:title>
          <c:tx>
            <c:rich>
              <a:bodyPr/>
              <a:lstStyle/>
              <a:p>
                <a:pPr>
                  <a:defRPr sz="1100"/>
                </a:pPr>
                <a:r>
                  <a:rPr lang="pl-PL" sz="1100"/>
                  <a:t>Numer</a:t>
                </a:r>
                <a:r>
                  <a:rPr lang="pl-PL" sz="1100" baseline="0"/>
                  <a:t> buta</a:t>
                </a:r>
                <a:endParaRPr lang="pl-PL" sz="1100"/>
              </a:p>
            </c:rich>
          </c:tx>
          <c:layout>
            <c:manualLayout>
              <c:xMode val="edge"/>
              <c:yMode val="edge"/>
              <c:x val="0.45326241669899775"/>
              <c:y val="0.8960056873906046"/>
            </c:manualLayout>
          </c:layout>
        </c:title>
        <c:numFmt formatCode="General" sourceLinked="1"/>
        <c:tickLblPos val="nextTo"/>
        <c:txPr>
          <a:bodyPr/>
          <a:lstStyle/>
          <a:p>
            <a:pPr>
              <a:defRPr b="1"/>
            </a:pPr>
            <a:endParaRPr lang="pl-PL"/>
          </a:p>
        </c:txPr>
        <c:crossAx val="82617472"/>
        <c:crosses val="autoZero"/>
        <c:auto val="1"/>
        <c:lblAlgn val="ctr"/>
        <c:lblOffset val="100"/>
      </c:catAx>
      <c:valAx>
        <c:axId val="82617472"/>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2594816"/>
        <c:crosses val="autoZero"/>
        <c:crossBetween val="between"/>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pl-PL"/>
  <c:style val="1"/>
  <c:chart>
    <c:title>
      <c:tx>
        <c:rich>
          <a:bodyPr/>
          <a:lstStyle/>
          <a:p>
            <a:pPr>
              <a:defRPr/>
            </a:pPr>
            <a:r>
              <a:rPr lang="pl-PL"/>
              <a:t>Wykres wskaźnika długość stopy/wzrost dla klasy 2f</a:t>
            </a:r>
          </a:p>
        </c:rich>
      </c:tx>
    </c:title>
    <c:plotArea>
      <c:layout>
        <c:manualLayout>
          <c:layoutTarget val="inner"/>
          <c:xMode val="edge"/>
          <c:yMode val="edge"/>
          <c:x val="0.115698595146871"/>
          <c:y val="0.16745406824146991"/>
          <c:w val="0.83847573435504474"/>
          <c:h val="0.65185923188173023"/>
        </c:manualLayout>
      </c:layout>
      <c:scatterChart>
        <c:scatterStyle val="lineMarker"/>
        <c:ser>
          <c:idx val="0"/>
          <c:order val="0"/>
          <c:spPr>
            <a:ln w="28575">
              <a:noFill/>
            </a:ln>
          </c:spPr>
          <c:dLbls>
            <c:dLblPos val="l"/>
            <c:showCatName val="1"/>
          </c:dLbls>
          <c:xVal>
            <c:numRef>
              <c:f>'2f'!$X$8:$X$13</c:f>
              <c:numCache>
                <c:formatCode>General</c:formatCode>
                <c:ptCount val="6"/>
                <c:pt idx="0">
                  <c:v>175</c:v>
                </c:pt>
                <c:pt idx="1">
                  <c:v>177</c:v>
                </c:pt>
                <c:pt idx="2">
                  <c:v>178</c:v>
                </c:pt>
                <c:pt idx="3">
                  <c:v>180</c:v>
                </c:pt>
                <c:pt idx="4">
                  <c:v>181</c:v>
                </c:pt>
                <c:pt idx="5">
                  <c:v>190</c:v>
                </c:pt>
              </c:numCache>
            </c:numRef>
          </c:xVal>
          <c:yVal>
            <c:numRef>
              <c:f>'2f'!$Y$8:$Y$13</c:f>
              <c:numCache>
                <c:formatCode>0.0000</c:formatCode>
                <c:ptCount val="6"/>
                <c:pt idx="0">
                  <c:v>0.15085714285714313</c:v>
                </c:pt>
                <c:pt idx="1">
                  <c:v>0.15649717514124326</c:v>
                </c:pt>
                <c:pt idx="2">
                  <c:v>0.15168539325842714</c:v>
                </c:pt>
                <c:pt idx="3">
                  <c:v>0.15388888888888891</c:v>
                </c:pt>
                <c:pt idx="4">
                  <c:v>0.15690607734806641</c:v>
                </c:pt>
                <c:pt idx="5">
                  <c:v>0.16</c:v>
                </c:pt>
              </c:numCache>
            </c:numRef>
          </c:yVal>
        </c:ser>
        <c:axId val="83761408"/>
        <c:axId val="83800448"/>
      </c:scatterChart>
      <c:valAx>
        <c:axId val="83761408"/>
        <c:scaling>
          <c:orientation val="minMax"/>
        </c:scaling>
        <c:axPos val="b"/>
        <c:majorGridlines/>
        <c:title>
          <c:tx>
            <c:rich>
              <a:bodyPr/>
              <a:lstStyle/>
              <a:p>
                <a:pPr>
                  <a:defRPr sz="1100"/>
                </a:pPr>
                <a:r>
                  <a:rPr lang="pl-PL" sz="1100"/>
                  <a:t>Wzrost [cm]</a:t>
                </a:r>
              </a:p>
            </c:rich>
          </c:tx>
        </c:title>
        <c:numFmt formatCode="General" sourceLinked="1"/>
        <c:majorTickMark val="none"/>
        <c:tickLblPos val="nextTo"/>
        <c:txPr>
          <a:bodyPr/>
          <a:lstStyle/>
          <a:p>
            <a:pPr>
              <a:defRPr b="1"/>
            </a:pPr>
            <a:endParaRPr lang="pl-PL"/>
          </a:p>
        </c:txPr>
        <c:crossAx val="83800448"/>
        <c:crosses val="autoZero"/>
        <c:crossBetween val="midCat"/>
      </c:valAx>
      <c:valAx>
        <c:axId val="83800448"/>
        <c:scaling>
          <c:orientation val="minMax"/>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3761408"/>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wzrostu w klasie 3a</a:t>
            </a:r>
          </a:p>
        </c:rich>
      </c:tx>
    </c:title>
    <c:plotArea>
      <c:layout>
        <c:manualLayout>
          <c:layoutTarget val="inner"/>
          <c:xMode val="edge"/>
          <c:yMode val="edge"/>
          <c:x val="8.922104142576584E-2"/>
          <c:y val="0.15695274720930374"/>
          <c:w val="0.87348292127819682"/>
          <c:h val="0.68109476212946674"/>
        </c:manualLayout>
      </c:layout>
      <c:barChart>
        <c:barDir val="col"/>
        <c:grouping val="clustered"/>
        <c:ser>
          <c:idx val="0"/>
          <c:order val="0"/>
          <c:cat>
            <c:numRef>
              <c:f>'3a'!$J$8:$J$18</c:f>
              <c:numCache>
                <c:formatCode>General</c:formatCode>
                <c:ptCount val="11"/>
                <c:pt idx="0">
                  <c:v>166</c:v>
                </c:pt>
                <c:pt idx="1">
                  <c:v>178</c:v>
                </c:pt>
                <c:pt idx="2">
                  <c:v>179</c:v>
                </c:pt>
                <c:pt idx="3">
                  <c:v>180</c:v>
                </c:pt>
                <c:pt idx="4">
                  <c:v>181</c:v>
                </c:pt>
                <c:pt idx="5">
                  <c:v>182</c:v>
                </c:pt>
                <c:pt idx="6">
                  <c:v>184</c:v>
                </c:pt>
                <c:pt idx="7">
                  <c:v>186</c:v>
                </c:pt>
                <c:pt idx="8">
                  <c:v>189</c:v>
                </c:pt>
                <c:pt idx="9">
                  <c:v>193</c:v>
                </c:pt>
                <c:pt idx="10">
                  <c:v>195</c:v>
                </c:pt>
              </c:numCache>
            </c:numRef>
          </c:cat>
          <c:val>
            <c:numRef>
              <c:f>'3a'!$K$8:$K$18</c:f>
              <c:numCache>
                <c:formatCode>General</c:formatCode>
                <c:ptCount val="11"/>
                <c:pt idx="0">
                  <c:v>1</c:v>
                </c:pt>
                <c:pt idx="1">
                  <c:v>2</c:v>
                </c:pt>
                <c:pt idx="2">
                  <c:v>2</c:v>
                </c:pt>
                <c:pt idx="3">
                  <c:v>2</c:v>
                </c:pt>
                <c:pt idx="4">
                  <c:v>1</c:v>
                </c:pt>
                <c:pt idx="5">
                  <c:v>1</c:v>
                </c:pt>
                <c:pt idx="6">
                  <c:v>1</c:v>
                </c:pt>
                <c:pt idx="7">
                  <c:v>1</c:v>
                </c:pt>
                <c:pt idx="8">
                  <c:v>1</c:v>
                </c:pt>
                <c:pt idx="9">
                  <c:v>1</c:v>
                </c:pt>
                <c:pt idx="10">
                  <c:v>2</c:v>
                </c:pt>
              </c:numCache>
            </c:numRef>
          </c:val>
        </c:ser>
        <c:axId val="83722240"/>
        <c:axId val="83724160"/>
      </c:barChart>
      <c:catAx>
        <c:axId val="83722240"/>
        <c:scaling>
          <c:orientation val="minMax"/>
        </c:scaling>
        <c:axPos val="b"/>
        <c:title>
          <c:tx>
            <c:rich>
              <a:bodyPr/>
              <a:lstStyle/>
              <a:p>
                <a:pPr>
                  <a:defRPr sz="1100"/>
                </a:pPr>
                <a:r>
                  <a:rPr lang="pl-PL" sz="1100"/>
                  <a:t>Wzrost [cm]</a:t>
                </a:r>
              </a:p>
            </c:rich>
          </c:tx>
        </c:title>
        <c:numFmt formatCode="General" sourceLinked="1"/>
        <c:tickLblPos val="nextTo"/>
        <c:txPr>
          <a:bodyPr/>
          <a:lstStyle/>
          <a:p>
            <a:pPr>
              <a:defRPr b="1"/>
            </a:pPr>
            <a:endParaRPr lang="pl-PL"/>
          </a:p>
        </c:txPr>
        <c:crossAx val="83724160"/>
        <c:crosses val="autoZero"/>
        <c:auto val="1"/>
        <c:lblAlgn val="ctr"/>
        <c:lblOffset val="100"/>
      </c:catAx>
      <c:valAx>
        <c:axId val="83724160"/>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3722240"/>
        <c:crosses val="autoZero"/>
        <c:crossBetween val="between"/>
        <c:majorUnit val="1"/>
      </c:valAx>
    </c:plotArea>
    <c:plotVisOnly val="1"/>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numeru buta w klasie 3a</a:t>
            </a:r>
          </a:p>
        </c:rich>
      </c:tx>
    </c:title>
    <c:plotArea>
      <c:layout>
        <c:manualLayout>
          <c:layoutTarget val="inner"/>
          <c:xMode val="edge"/>
          <c:yMode val="edge"/>
          <c:x val="0.11240307328605219"/>
          <c:y val="0.18453240740740795"/>
          <c:w val="0.84506343577620158"/>
          <c:h val="0.64895000000000125"/>
        </c:manualLayout>
      </c:layout>
      <c:barChart>
        <c:barDir val="col"/>
        <c:grouping val="clustered"/>
        <c:ser>
          <c:idx val="0"/>
          <c:order val="0"/>
          <c:cat>
            <c:numRef>
              <c:f>'3a'!$Q$8:$Q$14</c:f>
              <c:numCache>
                <c:formatCode>General</c:formatCode>
                <c:ptCount val="7"/>
                <c:pt idx="0">
                  <c:v>38</c:v>
                </c:pt>
                <c:pt idx="1">
                  <c:v>42</c:v>
                </c:pt>
                <c:pt idx="2">
                  <c:v>43</c:v>
                </c:pt>
                <c:pt idx="3">
                  <c:v>44</c:v>
                </c:pt>
                <c:pt idx="4">
                  <c:v>45</c:v>
                </c:pt>
                <c:pt idx="5">
                  <c:v>47</c:v>
                </c:pt>
                <c:pt idx="6">
                  <c:v>48</c:v>
                </c:pt>
              </c:numCache>
            </c:numRef>
          </c:cat>
          <c:val>
            <c:numRef>
              <c:f>'3a'!$R$8:$R$14</c:f>
              <c:numCache>
                <c:formatCode>General</c:formatCode>
                <c:ptCount val="7"/>
                <c:pt idx="0">
                  <c:v>1</c:v>
                </c:pt>
                <c:pt idx="1">
                  <c:v>4</c:v>
                </c:pt>
                <c:pt idx="2">
                  <c:v>2</c:v>
                </c:pt>
                <c:pt idx="3">
                  <c:v>3</c:v>
                </c:pt>
                <c:pt idx="4">
                  <c:v>3</c:v>
                </c:pt>
                <c:pt idx="5">
                  <c:v>1</c:v>
                </c:pt>
                <c:pt idx="6">
                  <c:v>1</c:v>
                </c:pt>
              </c:numCache>
            </c:numRef>
          </c:val>
        </c:ser>
        <c:axId val="83740544"/>
        <c:axId val="83824640"/>
      </c:barChart>
      <c:catAx>
        <c:axId val="83740544"/>
        <c:scaling>
          <c:orientation val="minMax"/>
        </c:scaling>
        <c:axPos val="b"/>
        <c:title>
          <c:tx>
            <c:rich>
              <a:bodyPr/>
              <a:lstStyle/>
              <a:p>
                <a:pPr>
                  <a:defRPr sz="1100"/>
                </a:pPr>
                <a:r>
                  <a:rPr lang="pl-PL" sz="1100"/>
                  <a:t>Numer</a:t>
                </a:r>
                <a:r>
                  <a:rPr lang="pl-PL" sz="1100" baseline="0"/>
                  <a:t> buta</a:t>
                </a:r>
                <a:endParaRPr lang="pl-PL" sz="1100"/>
              </a:p>
            </c:rich>
          </c:tx>
        </c:title>
        <c:numFmt formatCode="General" sourceLinked="1"/>
        <c:tickLblPos val="nextTo"/>
        <c:txPr>
          <a:bodyPr/>
          <a:lstStyle/>
          <a:p>
            <a:pPr>
              <a:defRPr b="1"/>
            </a:pPr>
            <a:endParaRPr lang="pl-PL"/>
          </a:p>
        </c:txPr>
        <c:crossAx val="83824640"/>
        <c:crosses val="autoZero"/>
        <c:auto val="1"/>
        <c:lblAlgn val="ctr"/>
        <c:lblOffset val="100"/>
      </c:catAx>
      <c:valAx>
        <c:axId val="83824640"/>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3740544"/>
        <c:crosses val="autoZero"/>
        <c:crossBetween val="between"/>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pl-PL"/>
  <c:style val="1"/>
  <c:chart>
    <c:title>
      <c:tx>
        <c:rich>
          <a:bodyPr/>
          <a:lstStyle/>
          <a:p>
            <a:pPr>
              <a:defRPr/>
            </a:pPr>
            <a:r>
              <a:rPr lang="pl-PL"/>
              <a:t>Wykres wskaźnika długość stopy/wzrost dla klasy 3a</a:t>
            </a:r>
          </a:p>
        </c:rich>
      </c:tx>
    </c:title>
    <c:plotArea>
      <c:layout>
        <c:manualLayout>
          <c:layoutTarget val="inner"/>
          <c:xMode val="edge"/>
          <c:yMode val="edge"/>
          <c:x val="0.11100571428571429"/>
          <c:y val="0.15629941239316292"/>
          <c:w val="0.83939873015873123"/>
          <c:h val="0.69620673076923056"/>
        </c:manualLayout>
      </c:layout>
      <c:scatterChart>
        <c:scatterStyle val="lineMarker"/>
        <c:ser>
          <c:idx val="0"/>
          <c:order val="0"/>
          <c:spPr>
            <a:ln w="28575">
              <a:noFill/>
            </a:ln>
          </c:spPr>
          <c:dLbls>
            <c:dLblPos val="r"/>
            <c:showCatName val="1"/>
          </c:dLbls>
          <c:xVal>
            <c:numRef>
              <c:f>'3a'!$X$8:$X$21</c:f>
              <c:numCache>
                <c:formatCode>General</c:formatCode>
                <c:ptCount val="14"/>
                <c:pt idx="0">
                  <c:v>166</c:v>
                </c:pt>
                <c:pt idx="1">
                  <c:v>178</c:v>
                </c:pt>
                <c:pt idx="2">
                  <c:v>179</c:v>
                </c:pt>
                <c:pt idx="3">
                  <c:v>179</c:v>
                </c:pt>
                <c:pt idx="4">
                  <c:v>180</c:v>
                </c:pt>
                <c:pt idx="5">
                  <c:v>180</c:v>
                </c:pt>
                <c:pt idx="6">
                  <c:v>181</c:v>
                </c:pt>
                <c:pt idx="7">
                  <c:v>182</c:v>
                </c:pt>
                <c:pt idx="8">
                  <c:v>184</c:v>
                </c:pt>
                <c:pt idx="9">
                  <c:v>186</c:v>
                </c:pt>
                <c:pt idx="10">
                  <c:v>189</c:v>
                </c:pt>
                <c:pt idx="11">
                  <c:v>193</c:v>
                </c:pt>
                <c:pt idx="12">
                  <c:v>195</c:v>
                </c:pt>
                <c:pt idx="13">
                  <c:v>195</c:v>
                </c:pt>
              </c:numCache>
            </c:numRef>
          </c:xVal>
          <c:yVal>
            <c:numRef>
              <c:f>'3a'!$Y$8:$Y$21</c:f>
              <c:numCache>
                <c:formatCode>0.0000</c:formatCode>
                <c:ptCount val="14"/>
                <c:pt idx="0">
                  <c:v>0.16265060240963836</c:v>
                </c:pt>
                <c:pt idx="1">
                  <c:v>0.15168539325842714</c:v>
                </c:pt>
                <c:pt idx="2">
                  <c:v>0.15083798882681587</c:v>
                </c:pt>
                <c:pt idx="3">
                  <c:v>0.1547486033519555</c:v>
                </c:pt>
                <c:pt idx="4">
                  <c:v>0.13555555555555537</c:v>
                </c:pt>
                <c:pt idx="5">
                  <c:v>0.1611111111111112</c:v>
                </c:pt>
                <c:pt idx="6">
                  <c:v>0.15303867403314916</c:v>
                </c:pt>
                <c:pt idx="7">
                  <c:v>0.15604395604395604</c:v>
                </c:pt>
                <c:pt idx="8">
                  <c:v>0.15434782608695669</c:v>
                </c:pt>
                <c:pt idx="9">
                  <c:v>0.16344086021505375</c:v>
                </c:pt>
                <c:pt idx="10">
                  <c:v>0.15343915343915362</c:v>
                </c:pt>
                <c:pt idx="11">
                  <c:v>0.16062176165803085</c:v>
                </c:pt>
                <c:pt idx="12">
                  <c:v>0.14564102564102571</c:v>
                </c:pt>
                <c:pt idx="13">
                  <c:v>0.14871794871794902</c:v>
                </c:pt>
              </c:numCache>
            </c:numRef>
          </c:yVal>
        </c:ser>
        <c:axId val="83887232"/>
        <c:axId val="83889152"/>
      </c:scatterChart>
      <c:valAx>
        <c:axId val="83887232"/>
        <c:scaling>
          <c:orientation val="minMax"/>
        </c:scaling>
        <c:axPos val="b"/>
        <c:majorGridlines/>
        <c:title>
          <c:tx>
            <c:rich>
              <a:bodyPr/>
              <a:lstStyle/>
              <a:p>
                <a:pPr>
                  <a:defRPr sz="1100"/>
                </a:pPr>
                <a:r>
                  <a:rPr lang="pl-PL" sz="1100"/>
                  <a:t>Wzrost [cm]</a:t>
                </a:r>
              </a:p>
            </c:rich>
          </c:tx>
        </c:title>
        <c:numFmt formatCode="General" sourceLinked="1"/>
        <c:majorTickMark val="none"/>
        <c:tickLblPos val="nextTo"/>
        <c:txPr>
          <a:bodyPr/>
          <a:lstStyle/>
          <a:p>
            <a:pPr>
              <a:defRPr b="1"/>
            </a:pPr>
            <a:endParaRPr lang="pl-PL"/>
          </a:p>
        </c:txPr>
        <c:crossAx val="83889152"/>
        <c:crosses val="autoZero"/>
        <c:crossBetween val="midCat"/>
        <c:majorUnit val="2"/>
      </c:valAx>
      <c:valAx>
        <c:axId val="83889152"/>
        <c:scaling>
          <c:orientation val="minMax"/>
          <c:min val="0.12000000000000002"/>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3887232"/>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numeru buta w klasie 3b</a:t>
            </a:r>
          </a:p>
        </c:rich>
      </c:tx>
    </c:title>
    <c:plotArea>
      <c:layout>
        <c:manualLayout>
          <c:layoutTarget val="inner"/>
          <c:xMode val="edge"/>
          <c:yMode val="edge"/>
          <c:x val="0.11740701339637492"/>
          <c:y val="0.16549679077725943"/>
          <c:w val="0.84506343577620158"/>
          <c:h val="0.64775137621071899"/>
        </c:manualLayout>
      </c:layout>
      <c:barChart>
        <c:barDir val="col"/>
        <c:grouping val="clustered"/>
        <c:ser>
          <c:idx val="0"/>
          <c:order val="0"/>
          <c:cat>
            <c:numRef>
              <c:f>'3b'!$Q$8:$Q$12</c:f>
              <c:numCache>
                <c:formatCode>General</c:formatCode>
                <c:ptCount val="5"/>
                <c:pt idx="0">
                  <c:v>41</c:v>
                </c:pt>
                <c:pt idx="1">
                  <c:v>42</c:v>
                </c:pt>
                <c:pt idx="2">
                  <c:v>43</c:v>
                </c:pt>
                <c:pt idx="3">
                  <c:v>44</c:v>
                </c:pt>
                <c:pt idx="4">
                  <c:v>45</c:v>
                </c:pt>
              </c:numCache>
            </c:numRef>
          </c:cat>
          <c:val>
            <c:numRef>
              <c:f>'3b'!$R$8:$R$12</c:f>
              <c:numCache>
                <c:formatCode>General</c:formatCode>
                <c:ptCount val="5"/>
                <c:pt idx="0">
                  <c:v>1</c:v>
                </c:pt>
                <c:pt idx="1">
                  <c:v>2</c:v>
                </c:pt>
                <c:pt idx="2">
                  <c:v>1</c:v>
                </c:pt>
                <c:pt idx="3">
                  <c:v>2</c:v>
                </c:pt>
                <c:pt idx="4">
                  <c:v>2</c:v>
                </c:pt>
              </c:numCache>
            </c:numRef>
          </c:val>
        </c:ser>
        <c:axId val="83929728"/>
        <c:axId val="83936000"/>
      </c:barChart>
      <c:catAx>
        <c:axId val="83929728"/>
        <c:scaling>
          <c:orientation val="minMax"/>
        </c:scaling>
        <c:axPos val="b"/>
        <c:title>
          <c:tx>
            <c:rich>
              <a:bodyPr/>
              <a:lstStyle/>
              <a:p>
                <a:pPr>
                  <a:defRPr sz="1100"/>
                </a:pPr>
                <a:r>
                  <a:rPr lang="pl-PL" sz="1100"/>
                  <a:t>Numer buta</a:t>
                </a:r>
              </a:p>
            </c:rich>
          </c:tx>
        </c:title>
        <c:numFmt formatCode="General" sourceLinked="1"/>
        <c:tickLblPos val="nextTo"/>
        <c:txPr>
          <a:bodyPr/>
          <a:lstStyle/>
          <a:p>
            <a:pPr>
              <a:defRPr b="1"/>
            </a:pPr>
            <a:endParaRPr lang="pl-PL"/>
          </a:p>
        </c:txPr>
        <c:crossAx val="83936000"/>
        <c:crosses val="autoZero"/>
        <c:auto val="1"/>
        <c:lblAlgn val="ctr"/>
        <c:lblOffset val="100"/>
      </c:catAx>
      <c:valAx>
        <c:axId val="83936000"/>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3929728"/>
        <c:crosses val="autoZero"/>
        <c:crossBetween val="between"/>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pl-PL"/>
  <c:style val="1"/>
  <c:chart>
    <c:title>
      <c:tx>
        <c:rich>
          <a:bodyPr/>
          <a:lstStyle/>
          <a:p>
            <a:pPr>
              <a:defRPr/>
            </a:pPr>
            <a:r>
              <a:rPr lang="pl-PL"/>
              <a:t>Wykres wskaźnika długość stopy/wzrost dla klasy 3b</a:t>
            </a:r>
          </a:p>
        </c:rich>
      </c:tx>
    </c:title>
    <c:plotArea>
      <c:layout>
        <c:manualLayout>
          <c:layoutTarget val="inner"/>
          <c:xMode val="edge"/>
          <c:yMode val="edge"/>
          <c:x val="0.11705333333333333"/>
          <c:y val="0.16113515301203971"/>
          <c:w val="0.83939873015873123"/>
          <c:h val="0.67985982985370963"/>
        </c:manualLayout>
      </c:layout>
      <c:scatterChart>
        <c:scatterStyle val="lineMarker"/>
        <c:ser>
          <c:idx val="0"/>
          <c:order val="0"/>
          <c:spPr>
            <a:ln w="28575">
              <a:noFill/>
            </a:ln>
          </c:spPr>
          <c:dLbls>
            <c:dLblPos val="l"/>
            <c:showCatName val="1"/>
          </c:dLbls>
          <c:xVal>
            <c:numRef>
              <c:f>'3b'!$X$8:$X$15</c:f>
              <c:numCache>
                <c:formatCode>General</c:formatCode>
                <c:ptCount val="8"/>
                <c:pt idx="0">
                  <c:v>171</c:v>
                </c:pt>
                <c:pt idx="1">
                  <c:v>173</c:v>
                </c:pt>
                <c:pt idx="2">
                  <c:v>175</c:v>
                </c:pt>
                <c:pt idx="3">
                  <c:v>175</c:v>
                </c:pt>
                <c:pt idx="4">
                  <c:v>177</c:v>
                </c:pt>
                <c:pt idx="5">
                  <c:v>178</c:v>
                </c:pt>
                <c:pt idx="6">
                  <c:v>180</c:v>
                </c:pt>
                <c:pt idx="7">
                  <c:v>198</c:v>
                </c:pt>
              </c:numCache>
            </c:numRef>
          </c:xVal>
          <c:yVal>
            <c:numRef>
              <c:f>'3b'!$Y$8:$Y$15</c:f>
              <c:numCache>
                <c:formatCode>0.0000</c:formatCode>
                <c:ptCount val="8"/>
                <c:pt idx="0">
                  <c:v>0.15789473684210562</c:v>
                </c:pt>
                <c:pt idx="1">
                  <c:v>0.15260115606936434</c:v>
                </c:pt>
                <c:pt idx="2">
                  <c:v>0.15428571428571428</c:v>
                </c:pt>
                <c:pt idx="3">
                  <c:v>0.16228571428571417</c:v>
                </c:pt>
                <c:pt idx="4">
                  <c:v>0.15649717514124326</c:v>
                </c:pt>
                <c:pt idx="5">
                  <c:v>0.15955056179775279</c:v>
                </c:pt>
                <c:pt idx="6">
                  <c:v>0.1611111111111112</c:v>
                </c:pt>
                <c:pt idx="7">
                  <c:v>0.14646464646464646</c:v>
                </c:pt>
              </c:numCache>
            </c:numRef>
          </c:yVal>
        </c:ser>
        <c:axId val="84068224"/>
        <c:axId val="83955712"/>
      </c:scatterChart>
      <c:valAx>
        <c:axId val="84068224"/>
        <c:scaling>
          <c:orientation val="minMax"/>
        </c:scaling>
        <c:axPos val="b"/>
        <c:majorGridlines/>
        <c:title>
          <c:tx>
            <c:rich>
              <a:bodyPr/>
              <a:lstStyle/>
              <a:p>
                <a:pPr>
                  <a:defRPr sz="1100"/>
                </a:pPr>
                <a:r>
                  <a:rPr lang="pl-PL" sz="1100"/>
                  <a:t>Wzrost [cm]</a:t>
                </a:r>
              </a:p>
            </c:rich>
          </c:tx>
        </c:title>
        <c:numFmt formatCode="General" sourceLinked="1"/>
        <c:majorTickMark val="none"/>
        <c:tickLblPos val="nextTo"/>
        <c:txPr>
          <a:bodyPr/>
          <a:lstStyle/>
          <a:p>
            <a:pPr>
              <a:defRPr b="1"/>
            </a:pPr>
            <a:endParaRPr lang="pl-PL"/>
          </a:p>
        </c:txPr>
        <c:crossAx val="83955712"/>
        <c:crosses val="autoZero"/>
        <c:crossBetween val="midCat"/>
        <c:majorUnit val="2"/>
      </c:valAx>
      <c:valAx>
        <c:axId val="83955712"/>
        <c:scaling>
          <c:orientation val="minMax"/>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4068224"/>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l-PL"/>
  <c:chart>
    <c:title>
      <c:tx>
        <c:rich>
          <a:bodyPr/>
          <a:lstStyle/>
          <a:p>
            <a:pPr algn="ctr" rtl="0">
              <a:defRPr/>
            </a:pPr>
            <a:r>
              <a:rPr lang="pl-PL"/>
              <a:t>Wykres rozkładu numeru buta w klasie 2a</a:t>
            </a:r>
          </a:p>
        </c:rich>
      </c:tx>
      <c:layout>
        <c:manualLayout>
          <c:xMode val="edge"/>
          <c:yMode val="edge"/>
          <c:x val="0.12739107142857137"/>
          <c:y val="1.0583333333333347E-2"/>
        </c:manualLayout>
      </c:layout>
    </c:title>
    <c:plotArea>
      <c:layout>
        <c:manualLayout>
          <c:layoutTarget val="inner"/>
          <c:xMode val="edge"/>
          <c:yMode val="edge"/>
          <c:x val="7.8863492063492094E-2"/>
          <c:y val="0.18857111111111124"/>
          <c:w val="0.89358119708720096"/>
          <c:h val="0.66877615782335065"/>
        </c:manualLayout>
      </c:layout>
      <c:barChart>
        <c:barDir val="col"/>
        <c:grouping val="clustered"/>
        <c:ser>
          <c:idx val="0"/>
          <c:order val="0"/>
          <c:tx>
            <c:strRef>
              <c:f>'2a'!$R$8:$R$13</c:f>
              <c:strCache>
                <c:ptCount val="1"/>
                <c:pt idx="0">
                  <c:v>4 3 3 2 3 2</c:v>
                </c:pt>
              </c:strCache>
            </c:strRef>
          </c:tx>
          <c:cat>
            <c:numRef>
              <c:f>'2a'!$Q$8:$Q$13</c:f>
              <c:numCache>
                <c:formatCode>General</c:formatCode>
                <c:ptCount val="6"/>
                <c:pt idx="0">
                  <c:v>42</c:v>
                </c:pt>
                <c:pt idx="1">
                  <c:v>43</c:v>
                </c:pt>
                <c:pt idx="2">
                  <c:v>44</c:v>
                </c:pt>
                <c:pt idx="3">
                  <c:v>45</c:v>
                </c:pt>
                <c:pt idx="4">
                  <c:v>46</c:v>
                </c:pt>
                <c:pt idx="5">
                  <c:v>47</c:v>
                </c:pt>
              </c:numCache>
            </c:numRef>
          </c:cat>
          <c:val>
            <c:numRef>
              <c:f>'2a'!$R$8:$R$13</c:f>
              <c:numCache>
                <c:formatCode>General</c:formatCode>
                <c:ptCount val="6"/>
                <c:pt idx="0">
                  <c:v>4</c:v>
                </c:pt>
                <c:pt idx="1">
                  <c:v>3</c:v>
                </c:pt>
                <c:pt idx="2">
                  <c:v>3</c:v>
                </c:pt>
                <c:pt idx="3">
                  <c:v>2</c:v>
                </c:pt>
                <c:pt idx="4">
                  <c:v>3</c:v>
                </c:pt>
                <c:pt idx="5">
                  <c:v>2</c:v>
                </c:pt>
              </c:numCache>
            </c:numRef>
          </c:val>
        </c:ser>
        <c:axId val="74224768"/>
        <c:axId val="74226688"/>
      </c:barChart>
      <c:catAx>
        <c:axId val="74224768"/>
        <c:scaling>
          <c:orientation val="minMax"/>
        </c:scaling>
        <c:axPos val="b"/>
        <c:title>
          <c:tx>
            <c:rich>
              <a:bodyPr rot="0" vert="horz" anchor="b" anchorCtr="1"/>
              <a:lstStyle/>
              <a:p>
                <a:pPr>
                  <a:defRPr sz="1100"/>
                </a:pPr>
                <a:r>
                  <a:rPr lang="pl-PL" sz="1100"/>
                  <a:t>Numer buta</a:t>
                </a:r>
              </a:p>
            </c:rich>
          </c:tx>
          <c:layout>
            <c:manualLayout>
              <c:xMode val="edge"/>
              <c:yMode val="edge"/>
              <c:x val="0.43737757936508093"/>
              <c:y val="0.92455722222222236"/>
            </c:manualLayout>
          </c:layout>
        </c:title>
        <c:numFmt formatCode="General" sourceLinked="1"/>
        <c:tickLblPos val="nextTo"/>
        <c:txPr>
          <a:bodyPr/>
          <a:lstStyle/>
          <a:p>
            <a:pPr>
              <a:defRPr b="1"/>
            </a:pPr>
            <a:endParaRPr lang="pl-PL"/>
          </a:p>
        </c:txPr>
        <c:crossAx val="74226688"/>
        <c:crosses val="autoZero"/>
        <c:auto val="1"/>
        <c:lblAlgn val="ctr"/>
        <c:lblOffset val="100"/>
      </c:catAx>
      <c:valAx>
        <c:axId val="74226688"/>
        <c:scaling>
          <c:orientation val="minMax"/>
        </c:scaling>
        <c:axPos val="l"/>
        <c:majorGridlines/>
        <c:title>
          <c:tx>
            <c:rich>
              <a:bodyPr rot="-5400000" vert="horz" anchor="t" anchorCtr="1"/>
              <a:lstStyle/>
              <a:p>
                <a:pPr>
                  <a:defRPr sz="1100"/>
                </a:pPr>
                <a:r>
                  <a:rPr lang="pl-PL" sz="1100"/>
                  <a:t>Liczebność</a:t>
                </a:r>
              </a:p>
            </c:rich>
          </c:tx>
        </c:title>
        <c:numFmt formatCode="General" sourceLinked="1"/>
        <c:tickLblPos val="nextTo"/>
        <c:txPr>
          <a:bodyPr/>
          <a:lstStyle/>
          <a:p>
            <a:pPr>
              <a:defRPr b="1"/>
            </a:pPr>
            <a:endParaRPr lang="pl-PL"/>
          </a:p>
        </c:txPr>
        <c:crossAx val="74224768"/>
        <c:crosses val="autoZero"/>
        <c:crossBetween val="between"/>
        <c:majorUnit val="1"/>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wzrostu w klasie 3c</a:t>
            </a:r>
          </a:p>
        </c:rich>
      </c:tx>
    </c:title>
    <c:plotArea>
      <c:layout>
        <c:manualLayout>
          <c:layoutTarget val="inner"/>
          <c:xMode val="edge"/>
          <c:yMode val="edge"/>
          <c:x val="9.0759231566176504E-2"/>
          <c:y val="0.17161505539639357"/>
          <c:w val="0.87489733955343496"/>
          <c:h val="0.65903856478690548"/>
        </c:manualLayout>
      </c:layout>
      <c:barChart>
        <c:barDir val="col"/>
        <c:grouping val="clustered"/>
        <c:ser>
          <c:idx val="0"/>
          <c:order val="0"/>
          <c:cat>
            <c:numRef>
              <c:f>'3c'!$J$8:$J$23</c:f>
              <c:numCache>
                <c:formatCode>General</c:formatCode>
                <c:ptCount val="16"/>
                <c:pt idx="0">
                  <c:v>163</c:v>
                </c:pt>
                <c:pt idx="1">
                  <c:v>165</c:v>
                </c:pt>
                <c:pt idx="2">
                  <c:v>167</c:v>
                </c:pt>
                <c:pt idx="3">
                  <c:v>168</c:v>
                </c:pt>
                <c:pt idx="4">
                  <c:v>172</c:v>
                </c:pt>
                <c:pt idx="5">
                  <c:v>174</c:v>
                </c:pt>
                <c:pt idx="6">
                  <c:v>176</c:v>
                </c:pt>
                <c:pt idx="7">
                  <c:v>178</c:v>
                </c:pt>
                <c:pt idx="8">
                  <c:v>179</c:v>
                </c:pt>
                <c:pt idx="9">
                  <c:v>180</c:v>
                </c:pt>
                <c:pt idx="10">
                  <c:v>181</c:v>
                </c:pt>
                <c:pt idx="11">
                  <c:v>186</c:v>
                </c:pt>
                <c:pt idx="12">
                  <c:v>187</c:v>
                </c:pt>
                <c:pt idx="13">
                  <c:v>188</c:v>
                </c:pt>
                <c:pt idx="14">
                  <c:v>189</c:v>
                </c:pt>
                <c:pt idx="15">
                  <c:v>190</c:v>
                </c:pt>
              </c:numCache>
            </c:numRef>
          </c:cat>
          <c:val>
            <c:numRef>
              <c:f>'3c'!$K$8:$K$23</c:f>
              <c:numCache>
                <c:formatCode>General</c:formatCode>
                <c:ptCount val="16"/>
                <c:pt idx="0">
                  <c:v>1</c:v>
                </c:pt>
                <c:pt idx="1">
                  <c:v>1</c:v>
                </c:pt>
                <c:pt idx="2">
                  <c:v>2</c:v>
                </c:pt>
                <c:pt idx="3">
                  <c:v>2</c:v>
                </c:pt>
                <c:pt idx="4">
                  <c:v>1</c:v>
                </c:pt>
                <c:pt idx="5">
                  <c:v>1</c:v>
                </c:pt>
                <c:pt idx="6">
                  <c:v>1</c:v>
                </c:pt>
                <c:pt idx="7">
                  <c:v>2</c:v>
                </c:pt>
                <c:pt idx="8">
                  <c:v>1</c:v>
                </c:pt>
                <c:pt idx="9">
                  <c:v>2</c:v>
                </c:pt>
                <c:pt idx="10">
                  <c:v>1</c:v>
                </c:pt>
                <c:pt idx="11">
                  <c:v>1</c:v>
                </c:pt>
                <c:pt idx="12">
                  <c:v>1</c:v>
                </c:pt>
                <c:pt idx="13">
                  <c:v>1</c:v>
                </c:pt>
                <c:pt idx="14">
                  <c:v>1</c:v>
                </c:pt>
                <c:pt idx="15">
                  <c:v>2</c:v>
                </c:pt>
              </c:numCache>
            </c:numRef>
          </c:val>
        </c:ser>
        <c:axId val="83963264"/>
        <c:axId val="83981824"/>
      </c:barChart>
      <c:catAx>
        <c:axId val="83963264"/>
        <c:scaling>
          <c:orientation val="minMax"/>
        </c:scaling>
        <c:axPos val="b"/>
        <c:title>
          <c:tx>
            <c:rich>
              <a:bodyPr/>
              <a:lstStyle/>
              <a:p>
                <a:pPr>
                  <a:defRPr sz="1100"/>
                </a:pPr>
                <a:r>
                  <a:rPr lang="pl-PL" sz="1100"/>
                  <a:t>Wzrost [cm]</a:t>
                </a:r>
              </a:p>
            </c:rich>
          </c:tx>
        </c:title>
        <c:numFmt formatCode="General" sourceLinked="1"/>
        <c:tickLblPos val="nextTo"/>
        <c:txPr>
          <a:bodyPr/>
          <a:lstStyle/>
          <a:p>
            <a:pPr>
              <a:defRPr b="1"/>
            </a:pPr>
            <a:endParaRPr lang="pl-PL"/>
          </a:p>
        </c:txPr>
        <c:crossAx val="83981824"/>
        <c:crosses val="autoZero"/>
        <c:auto val="1"/>
        <c:lblAlgn val="ctr"/>
        <c:lblOffset val="100"/>
      </c:catAx>
      <c:valAx>
        <c:axId val="83981824"/>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3963264"/>
        <c:crosses val="autoZero"/>
        <c:crossBetween val="between"/>
      </c:valAx>
    </c:plotArea>
    <c:plotVisOnly val="1"/>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numeru buta w klasie 3c</a:t>
            </a:r>
          </a:p>
        </c:rich>
      </c:tx>
    </c:title>
    <c:plotArea>
      <c:layout>
        <c:manualLayout>
          <c:layoutTarget val="inner"/>
          <c:xMode val="edge"/>
          <c:yMode val="edge"/>
          <c:x val="0.10565888888888889"/>
          <c:y val="0.15902361111111121"/>
          <c:w val="0.85435962962962964"/>
          <c:h val="0.68405499999999997"/>
        </c:manualLayout>
      </c:layout>
      <c:barChart>
        <c:barDir val="col"/>
        <c:grouping val="clustered"/>
        <c:ser>
          <c:idx val="0"/>
          <c:order val="0"/>
          <c:cat>
            <c:numRef>
              <c:f>'3c'!$Q$8:$Q$16</c:f>
              <c:numCache>
                <c:formatCode>General</c:formatCode>
                <c:ptCount val="9"/>
                <c:pt idx="0">
                  <c:v>37</c:v>
                </c:pt>
                <c:pt idx="1">
                  <c:v>38</c:v>
                </c:pt>
                <c:pt idx="2">
                  <c:v>39</c:v>
                </c:pt>
                <c:pt idx="3">
                  <c:v>41</c:v>
                </c:pt>
                <c:pt idx="4">
                  <c:v>42</c:v>
                </c:pt>
                <c:pt idx="5">
                  <c:v>43</c:v>
                </c:pt>
                <c:pt idx="6">
                  <c:v>44</c:v>
                </c:pt>
                <c:pt idx="7">
                  <c:v>45</c:v>
                </c:pt>
                <c:pt idx="8">
                  <c:v>46</c:v>
                </c:pt>
              </c:numCache>
            </c:numRef>
          </c:cat>
          <c:val>
            <c:numRef>
              <c:f>'3c'!$R$8:$R$16</c:f>
              <c:numCache>
                <c:formatCode>General</c:formatCode>
                <c:ptCount val="9"/>
                <c:pt idx="0">
                  <c:v>1</c:v>
                </c:pt>
                <c:pt idx="1">
                  <c:v>3</c:v>
                </c:pt>
                <c:pt idx="2">
                  <c:v>1</c:v>
                </c:pt>
                <c:pt idx="3">
                  <c:v>2</c:v>
                </c:pt>
                <c:pt idx="4">
                  <c:v>2</c:v>
                </c:pt>
                <c:pt idx="5">
                  <c:v>2</c:v>
                </c:pt>
                <c:pt idx="6">
                  <c:v>4</c:v>
                </c:pt>
                <c:pt idx="7">
                  <c:v>3</c:v>
                </c:pt>
                <c:pt idx="8">
                  <c:v>3</c:v>
                </c:pt>
              </c:numCache>
            </c:numRef>
          </c:val>
        </c:ser>
        <c:axId val="84170240"/>
        <c:axId val="84172160"/>
      </c:barChart>
      <c:catAx>
        <c:axId val="84170240"/>
        <c:scaling>
          <c:orientation val="minMax"/>
        </c:scaling>
        <c:axPos val="b"/>
        <c:title>
          <c:tx>
            <c:rich>
              <a:bodyPr/>
              <a:lstStyle/>
              <a:p>
                <a:pPr>
                  <a:defRPr sz="1100"/>
                </a:pPr>
                <a:r>
                  <a:rPr lang="pl-PL" sz="1100"/>
                  <a:t>Numer buta</a:t>
                </a:r>
              </a:p>
            </c:rich>
          </c:tx>
        </c:title>
        <c:numFmt formatCode="General" sourceLinked="1"/>
        <c:tickLblPos val="nextTo"/>
        <c:txPr>
          <a:bodyPr/>
          <a:lstStyle/>
          <a:p>
            <a:pPr>
              <a:defRPr b="1"/>
            </a:pPr>
            <a:endParaRPr lang="pl-PL"/>
          </a:p>
        </c:txPr>
        <c:crossAx val="84172160"/>
        <c:crosses val="autoZero"/>
        <c:auto val="1"/>
        <c:lblAlgn val="ctr"/>
        <c:lblOffset val="100"/>
      </c:catAx>
      <c:valAx>
        <c:axId val="84172160"/>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4170240"/>
        <c:crosses val="autoZero"/>
        <c:crossBetween val="between"/>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pl-PL"/>
  <c:style val="1"/>
  <c:chart>
    <c:title>
      <c:tx>
        <c:rich>
          <a:bodyPr/>
          <a:lstStyle/>
          <a:p>
            <a:pPr>
              <a:defRPr/>
            </a:pPr>
            <a:r>
              <a:rPr lang="pl-PL"/>
              <a:t>Wykres wskaźnika długość stopy/wzrost dla klasy 3c</a:t>
            </a:r>
          </a:p>
        </c:rich>
      </c:tx>
    </c:title>
    <c:plotArea>
      <c:layout>
        <c:manualLayout>
          <c:layoutTarget val="inner"/>
          <c:xMode val="edge"/>
          <c:yMode val="edge"/>
          <c:x val="0.11772605363984674"/>
          <c:y val="0.16783450292860527"/>
          <c:w val="0.83847573435504474"/>
          <c:h val="0.6665496924810248"/>
        </c:manualLayout>
      </c:layout>
      <c:scatterChart>
        <c:scatterStyle val="lineMarker"/>
        <c:ser>
          <c:idx val="0"/>
          <c:order val="0"/>
          <c:spPr>
            <a:ln w="28575">
              <a:noFill/>
            </a:ln>
          </c:spPr>
          <c:dLbls>
            <c:dLblPos val="l"/>
            <c:showCatName val="1"/>
          </c:dLbls>
          <c:xVal>
            <c:numRef>
              <c:f>'3c'!$X$8:$X$28</c:f>
              <c:numCache>
                <c:formatCode>General</c:formatCode>
                <c:ptCount val="21"/>
                <c:pt idx="0">
                  <c:v>163</c:v>
                </c:pt>
                <c:pt idx="1">
                  <c:v>165</c:v>
                </c:pt>
                <c:pt idx="2">
                  <c:v>167</c:v>
                </c:pt>
                <c:pt idx="3">
                  <c:v>167</c:v>
                </c:pt>
                <c:pt idx="4">
                  <c:v>168</c:v>
                </c:pt>
                <c:pt idx="5">
                  <c:v>168</c:v>
                </c:pt>
                <c:pt idx="6">
                  <c:v>172</c:v>
                </c:pt>
                <c:pt idx="7">
                  <c:v>174</c:v>
                </c:pt>
                <c:pt idx="8">
                  <c:v>176</c:v>
                </c:pt>
                <c:pt idx="9">
                  <c:v>178</c:v>
                </c:pt>
                <c:pt idx="10">
                  <c:v>178</c:v>
                </c:pt>
                <c:pt idx="11">
                  <c:v>179</c:v>
                </c:pt>
                <c:pt idx="12">
                  <c:v>180</c:v>
                </c:pt>
                <c:pt idx="13">
                  <c:v>180</c:v>
                </c:pt>
                <c:pt idx="14">
                  <c:v>181</c:v>
                </c:pt>
                <c:pt idx="15">
                  <c:v>186</c:v>
                </c:pt>
                <c:pt idx="16">
                  <c:v>187</c:v>
                </c:pt>
                <c:pt idx="17">
                  <c:v>188</c:v>
                </c:pt>
                <c:pt idx="18">
                  <c:v>189</c:v>
                </c:pt>
                <c:pt idx="19">
                  <c:v>190</c:v>
                </c:pt>
                <c:pt idx="20">
                  <c:v>190</c:v>
                </c:pt>
              </c:numCache>
            </c:numRef>
          </c:xVal>
          <c:yVal>
            <c:numRef>
              <c:f>'3c'!$Y$8:$Y$28</c:f>
              <c:numCache>
                <c:formatCode>0.0000</c:formatCode>
                <c:ptCount val="21"/>
                <c:pt idx="0">
                  <c:v>0.14539877300613496</c:v>
                </c:pt>
                <c:pt idx="1">
                  <c:v>0.14787878787878786</c:v>
                </c:pt>
                <c:pt idx="2">
                  <c:v>0.14610778443113792</c:v>
                </c:pt>
                <c:pt idx="3">
                  <c:v>0.16167664670658663</c:v>
                </c:pt>
                <c:pt idx="4">
                  <c:v>0.14523809523809539</c:v>
                </c:pt>
                <c:pt idx="5">
                  <c:v>0.14880952380952381</c:v>
                </c:pt>
                <c:pt idx="6">
                  <c:v>0.15348837209302349</c:v>
                </c:pt>
                <c:pt idx="7">
                  <c:v>0.15172413793103467</c:v>
                </c:pt>
                <c:pt idx="8">
                  <c:v>0.15738636363636394</c:v>
                </c:pt>
                <c:pt idx="9">
                  <c:v>0.15955056179775279</c:v>
                </c:pt>
                <c:pt idx="10">
                  <c:v>0.15168539325842714</c:v>
                </c:pt>
                <c:pt idx="11">
                  <c:v>0.16592178770949736</c:v>
                </c:pt>
                <c:pt idx="12">
                  <c:v>0.15777777777777779</c:v>
                </c:pt>
                <c:pt idx="13">
                  <c:v>0.15388888888888891</c:v>
                </c:pt>
                <c:pt idx="14">
                  <c:v>0.15690607734806641</c:v>
                </c:pt>
                <c:pt idx="15">
                  <c:v>0.15268817204301072</c:v>
                </c:pt>
                <c:pt idx="16">
                  <c:v>0.1588235294117647</c:v>
                </c:pt>
                <c:pt idx="17">
                  <c:v>0.15425531914893637</c:v>
                </c:pt>
                <c:pt idx="18">
                  <c:v>0.15343915343915362</c:v>
                </c:pt>
                <c:pt idx="19">
                  <c:v>0.15263157894736842</c:v>
                </c:pt>
                <c:pt idx="20">
                  <c:v>0.15631578947368421</c:v>
                </c:pt>
              </c:numCache>
            </c:numRef>
          </c:yVal>
        </c:ser>
        <c:axId val="84203008"/>
        <c:axId val="84204928"/>
      </c:scatterChart>
      <c:valAx>
        <c:axId val="84203008"/>
        <c:scaling>
          <c:orientation val="minMax"/>
        </c:scaling>
        <c:axPos val="b"/>
        <c:majorGridlines/>
        <c:title>
          <c:tx>
            <c:rich>
              <a:bodyPr/>
              <a:lstStyle/>
              <a:p>
                <a:pPr>
                  <a:defRPr sz="1100"/>
                </a:pPr>
                <a:r>
                  <a:rPr lang="pl-PL" sz="1100"/>
                  <a:t>Wzrost</a:t>
                </a:r>
                <a:r>
                  <a:rPr lang="pl-PL" sz="1100" baseline="0"/>
                  <a:t> [cm]</a:t>
                </a:r>
                <a:endParaRPr lang="pl-PL" sz="1100"/>
              </a:p>
            </c:rich>
          </c:tx>
        </c:title>
        <c:numFmt formatCode="General" sourceLinked="1"/>
        <c:majorTickMark val="none"/>
        <c:tickLblPos val="nextTo"/>
        <c:txPr>
          <a:bodyPr/>
          <a:lstStyle/>
          <a:p>
            <a:pPr>
              <a:defRPr b="1"/>
            </a:pPr>
            <a:endParaRPr lang="pl-PL"/>
          </a:p>
        </c:txPr>
        <c:crossAx val="84204928"/>
        <c:crosses val="autoZero"/>
        <c:crossBetween val="midCat"/>
        <c:majorUnit val="2"/>
      </c:valAx>
      <c:valAx>
        <c:axId val="84204928"/>
        <c:scaling>
          <c:orientation val="minMax"/>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4203008"/>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numeru buta w klasie 3d</a:t>
            </a:r>
          </a:p>
        </c:rich>
      </c:tx>
    </c:title>
    <c:plotArea>
      <c:layout>
        <c:manualLayout>
          <c:layoutTarget val="inner"/>
          <c:xMode val="edge"/>
          <c:yMode val="edge"/>
          <c:x val="0.10768979178807472"/>
          <c:y val="0.19139173023932771"/>
          <c:w val="0.85788680029454256"/>
          <c:h val="0.62799911693281485"/>
        </c:manualLayout>
      </c:layout>
      <c:barChart>
        <c:barDir val="col"/>
        <c:grouping val="clustered"/>
        <c:ser>
          <c:idx val="0"/>
          <c:order val="0"/>
          <c:cat>
            <c:numRef>
              <c:f>'3d'!$Q$8:$Q$12</c:f>
              <c:numCache>
                <c:formatCode>General</c:formatCode>
                <c:ptCount val="5"/>
                <c:pt idx="0">
                  <c:v>42</c:v>
                </c:pt>
                <c:pt idx="1">
                  <c:v>43</c:v>
                </c:pt>
                <c:pt idx="2">
                  <c:v>44</c:v>
                </c:pt>
                <c:pt idx="3">
                  <c:v>45</c:v>
                </c:pt>
                <c:pt idx="4">
                  <c:v>46</c:v>
                </c:pt>
              </c:numCache>
            </c:numRef>
          </c:cat>
          <c:val>
            <c:numRef>
              <c:f>'3d'!$R$8:$R$12</c:f>
              <c:numCache>
                <c:formatCode>General</c:formatCode>
                <c:ptCount val="5"/>
                <c:pt idx="0">
                  <c:v>3</c:v>
                </c:pt>
                <c:pt idx="1">
                  <c:v>1</c:v>
                </c:pt>
                <c:pt idx="2">
                  <c:v>1</c:v>
                </c:pt>
                <c:pt idx="3">
                  <c:v>2</c:v>
                </c:pt>
                <c:pt idx="4">
                  <c:v>3</c:v>
                </c:pt>
              </c:numCache>
            </c:numRef>
          </c:val>
        </c:ser>
        <c:axId val="84265216"/>
        <c:axId val="84087168"/>
      </c:barChart>
      <c:catAx>
        <c:axId val="84265216"/>
        <c:scaling>
          <c:orientation val="minMax"/>
        </c:scaling>
        <c:axPos val="b"/>
        <c:title>
          <c:tx>
            <c:rich>
              <a:bodyPr/>
              <a:lstStyle/>
              <a:p>
                <a:pPr>
                  <a:defRPr sz="1100"/>
                </a:pPr>
                <a:r>
                  <a:rPr lang="pl-PL" sz="1100"/>
                  <a:t>Numer buta</a:t>
                </a:r>
              </a:p>
            </c:rich>
          </c:tx>
          <c:layout>
            <c:manualLayout>
              <c:xMode val="edge"/>
              <c:yMode val="edge"/>
              <c:x val="0.45483999837977107"/>
              <c:y val="0.89681873953896518"/>
            </c:manualLayout>
          </c:layout>
        </c:title>
        <c:numFmt formatCode="General" sourceLinked="1"/>
        <c:tickLblPos val="nextTo"/>
        <c:txPr>
          <a:bodyPr/>
          <a:lstStyle/>
          <a:p>
            <a:pPr>
              <a:defRPr b="1"/>
            </a:pPr>
            <a:endParaRPr lang="pl-PL"/>
          </a:p>
        </c:txPr>
        <c:crossAx val="84087168"/>
        <c:crosses val="autoZero"/>
        <c:auto val="1"/>
        <c:lblAlgn val="ctr"/>
        <c:lblOffset val="100"/>
      </c:catAx>
      <c:valAx>
        <c:axId val="84087168"/>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4265216"/>
        <c:crosses val="autoZero"/>
        <c:crossBetween val="between"/>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pl-PL"/>
  <c:style val="1"/>
  <c:chart>
    <c:title>
      <c:tx>
        <c:rich>
          <a:bodyPr/>
          <a:lstStyle/>
          <a:p>
            <a:pPr>
              <a:defRPr/>
            </a:pPr>
            <a:r>
              <a:rPr lang="pl-PL"/>
              <a:t>Wykres wskaźnika długość stopy/wzrost dla klasy 3d</a:t>
            </a:r>
          </a:p>
        </c:rich>
      </c:tx>
    </c:title>
    <c:plotArea>
      <c:layout>
        <c:manualLayout>
          <c:layoutTarget val="inner"/>
          <c:xMode val="edge"/>
          <c:yMode val="edge"/>
          <c:x val="0.11705333333333333"/>
          <c:y val="0.16719982078853038"/>
          <c:w val="0.83939873015873123"/>
          <c:h val="0.66027419354838934"/>
        </c:manualLayout>
      </c:layout>
      <c:scatterChart>
        <c:scatterStyle val="lineMarker"/>
        <c:ser>
          <c:idx val="0"/>
          <c:order val="0"/>
          <c:spPr>
            <a:ln w="28575">
              <a:noFill/>
            </a:ln>
          </c:spPr>
          <c:dLbls>
            <c:dLblPos val="l"/>
            <c:showCatName val="1"/>
          </c:dLbls>
          <c:xVal>
            <c:numRef>
              <c:f>'3d'!$X$8:$X$17</c:f>
              <c:numCache>
                <c:formatCode>General</c:formatCode>
                <c:ptCount val="10"/>
                <c:pt idx="0">
                  <c:v>175</c:v>
                </c:pt>
                <c:pt idx="1">
                  <c:v>176</c:v>
                </c:pt>
                <c:pt idx="2">
                  <c:v>178</c:v>
                </c:pt>
                <c:pt idx="3">
                  <c:v>181</c:v>
                </c:pt>
                <c:pt idx="4">
                  <c:v>182</c:v>
                </c:pt>
                <c:pt idx="5">
                  <c:v>184</c:v>
                </c:pt>
                <c:pt idx="6">
                  <c:v>184</c:v>
                </c:pt>
                <c:pt idx="7">
                  <c:v>185</c:v>
                </c:pt>
                <c:pt idx="8">
                  <c:v>189</c:v>
                </c:pt>
                <c:pt idx="9">
                  <c:v>189</c:v>
                </c:pt>
              </c:numCache>
            </c:numRef>
          </c:xVal>
          <c:yVal>
            <c:numRef>
              <c:f>'3d'!$Y$8:$Y$17</c:f>
              <c:numCache>
                <c:formatCode>0.0000</c:formatCode>
                <c:ptCount val="10"/>
                <c:pt idx="0">
                  <c:v>0.15428571428571428</c:v>
                </c:pt>
                <c:pt idx="1">
                  <c:v>0.15340909090909119</c:v>
                </c:pt>
                <c:pt idx="2">
                  <c:v>0.1556179775280899</c:v>
                </c:pt>
                <c:pt idx="3">
                  <c:v>0.16022099447513821</c:v>
                </c:pt>
                <c:pt idx="4">
                  <c:v>0.16318681318681319</c:v>
                </c:pt>
                <c:pt idx="5">
                  <c:v>0.14673913043478287</c:v>
                </c:pt>
                <c:pt idx="6">
                  <c:v>0.16141304347826108</c:v>
                </c:pt>
                <c:pt idx="7">
                  <c:v>0.16054054054054054</c:v>
                </c:pt>
                <c:pt idx="8">
                  <c:v>0.15026455026455027</c:v>
                </c:pt>
                <c:pt idx="9">
                  <c:v>0.15343915343915362</c:v>
                </c:pt>
              </c:numCache>
            </c:numRef>
          </c:yVal>
        </c:ser>
        <c:axId val="84375040"/>
        <c:axId val="84376960"/>
      </c:scatterChart>
      <c:valAx>
        <c:axId val="84375040"/>
        <c:scaling>
          <c:orientation val="minMax"/>
        </c:scaling>
        <c:axPos val="b"/>
        <c:majorGridlines/>
        <c:title>
          <c:tx>
            <c:rich>
              <a:bodyPr/>
              <a:lstStyle/>
              <a:p>
                <a:pPr>
                  <a:defRPr sz="1100"/>
                </a:pPr>
                <a:r>
                  <a:rPr lang="pl-PL" sz="1100"/>
                  <a:t>Wzrost [cm]</a:t>
                </a:r>
              </a:p>
            </c:rich>
          </c:tx>
          <c:layout>
            <c:manualLayout>
              <c:xMode val="edge"/>
              <c:yMode val="edge"/>
              <c:x val="0.44508958881111976"/>
              <c:y val="0.90403594943436649"/>
            </c:manualLayout>
          </c:layout>
        </c:title>
        <c:numFmt formatCode="General" sourceLinked="1"/>
        <c:majorTickMark val="none"/>
        <c:tickLblPos val="nextTo"/>
        <c:txPr>
          <a:bodyPr/>
          <a:lstStyle/>
          <a:p>
            <a:pPr>
              <a:defRPr b="1"/>
            </a:pPr>
            <a:endParaRPr lang="pl-PL"/>
          </a:p>
        </c:txPr>
        <c:crossAx val="84376960"/>
        <c:crosses val="autoZero"/>
        <c:crossBetween val="midCat"/>
      </c:valAx>
      <c:valAx>
        <c:axId val="84376960"/>
        <c:scaling>
          <c:orientation val="minMax"/>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4375040"/>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pl-PL"/>
  <c:style val="1"/>
  <c:chart>
    <c:title>
      <c:tx>
        <c:rich>
          <a:bodyPr/>
          <a:lstStyle/>
          <a:p>
            <a:pPr>
              <a:defRPr/>
            </a:pPr>
            <a:r>
              <a:rPr lang="pl-PL"/>
              <a:t>Wykres wskaźnika długość stopy/wzrost dla klasy 3e</a:t>
            </a:r>
          </a:p>
        </c:rich>
      </c:tx>
    </c:title>
    <c:plotArea>
      <c:layout>
        <c:manualLayout>
          <c:layoutTarget val="inner"/>
          <c:xMode val="edge"/>
          <c:yMode val="edge"/>
          <c:x val="0.11705333333333333"/>
          <c:y val="0.1727731481481482"/>
          <c:w val="0.83939873015873123"/>
          <c:h val="0.64895000000000125"/>
        </c:manualLayout>
      </c:layout>
      <c:scatterChart>
        <c:scatterStyle val="lineMarker"/>
        <c:ser>
          <c:idx val="0"/>
          <c:order val="0"/>
          <c:spPr>
            <a:ln w="28575">
              <a:noFill/>
            </a:ln>
          </c:spPr>
          <c:dLbls>
            <c:dLblPos val="l"/>
            <c:showCatName val="1"/>
          </c:dLbls>
          <c:xVal>
            <c:numRef>
              <c:f>'3e'!$X$8:$X$13</c:f>
              <c:numCache>
                <c:formatCode>General</c:formatCode>
                <c:ptCount val="6"/>
                <c:pt idx="0">
                  <c:v>170</c:v>
                </c:pt>
                <c:pt idx="1">
                  <c:v>176</c:v>
                </c:pt>
                <c:pt idx="2">
                  <c:v>181</c:v>
                </c:pt>
                <c:pt idx="3">
                  <c:v>185</c:v>
                </c:pt>
                <c:pt idx="4">
                  <c:v>188</c:v>
                </c:pt>
                <c:pt idx="5">
                  <c:v>189</c:v>
                </c:pt>
              </c:numCache>
            </c:numRef>
          </c:xVal>
          <c:yVal>
            <c:numRef>
              <c:f>'3e'!$Y$8:$Y$13</c:f>
              <c:numCache>
                <c:formatCode>0.0000</c:formatCode>
                <c:ptCount val="6"/>
                <c:pt idx="0">
                  <c:v>0.14352941176470591</c:v>
                </c:pt>
                <c:pt idx="1">
                  <c:v>0.15738636363636394</c:v>
                </c:pt>
                <c:pt idx="2">
                  <c:v>0.16022099447513821</c:v>
                </c:pt>
                <c:pt idx="3">
                  <c:v>0.15675675675675679</c:v>
                </c:pt>
                <c:pt idx="4">
                  <c:v>0.15106382978723429</c:v>
                </c:pt>
                <c:pt idx="5">
                  <c:v>0.15343915343915362</c:v>
                </c:pt>
              </c:numCache>
            </c:numRef>
          </c:yVal>
        </c:ser>
        <c:axId val="84439424"/>
        <c:axId val="84441344"/>
      </c:scatterChart>
      <c:valAx>
        <c:axId val="84439424"/>
        <c:scaling>
          <c:orientation val="minMax"/>
        </c:scaling>
        <c:axPos val="b"/>
        <c:majorGridlines/>
        <c:title>
          <c:tx>
            <c:rich>
              <a:bodyPr/>
              <a:lstStyle/>
              <a:p>
                <a:pPr>
                  <a:defRPr sz="1100"/>
                </a:pPr>
                <a:r>
                  <a:rPr lang="pl-PL" sz="1100"/>
                  <a:t>Wzrost [cm]</a:t>
                </a:r>
              </a:p>
            </c:rich>
          </c:tx>
        </c:title>
        <c:numFmt formatCode="General" sourceLinked="1"/>
        <c:majorTickMark val="none"/>
        <c:tickLblPos val="nextTo"/>
        <c:txPr>
          <a:bodyPr/>
          <a:lstStyle/>
          <a:p>
            <a:pPr>
              <a:defRPr b="1"/>
            </a:pPr>
            <a:endParaRPr lang="pl-PL"/>
          </a:p>
        </c:txPr>
        <c:crossAx val="84441344"/>
        <c:crosses val="autoZero"/>
        <c:crossBetween val="midCat"/>
        <c:majorUnit val="2"/>
      </c:valAx>
      <c:valAx>
        <c:axId val="84441344"/>
        <c:scaling>
          <c:orientation val="minMax"/>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4439424"/>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pl-PL"/>
  <c:style val="1"/>
  <c:chart>
    <c:title>
      <c:tx>
        <c:rich>
          <a:bodyPr/>
          <a:lstStyle/>
          <a:p>
            <a:pPr>
              <a:defRPr/>
            </a:pPr>
            <a:r>
              <a:rPr lang="pl-PL"/>
              <a:t>Wykres wskaźnika długość stopy/wzrost dla klasy 3f</a:t>
            </a:r>
          </a:p>
        </c:rich>
      </c:tx>
    </c:title>
    <c:plotArea>
      <c:layout>
        <c:manualLayout>
          <c:layoutTarget val="inner"/>
          <c:xMode val="edge"/>
          <c:yMode val="edge"/>
          <c:x val="0.11596779817260992"/>
          <c:y val="0.17085615951847444"/>
          <c:w val="0.8380999059278571"/>
          <c:h val="0.66054632427289472"/>
        </c:manualLayout>
      </c:layout>
      <c:scatterChart>
        <c:scatterStyle val="lineMarker"/>
        <c:ser>
          <c:idx val="0"/>
          <c:order val="0"/>
          <c:spPr>
            <a:ln w="28575">
              <a:noFill/>
            </a:ln>
          </c:spPr>
          <c:dLbls>
            <c:dLblPos val="l"/>
            <c:showCatName val="1"/>
          </c:dLbls>
          <c:xVal>
            <c:numRef>
              <c:f>'3f'!$X$8:$X$16</c:f>
              <c:numCache>
                <c:formatCode>General</c:formatCode>
                <c:ptCount val="9"/>
                <c:pt idx="0">
                  <c:v>170</c:v>
                </c:pt>
                <c:pt idx="1">
                  <c:v>175</c:v>
                </c:pt>
                <c:pt idx="2">
                  <c:v>177</c:v>
                </c:pt>
                <c:pt idx="3">
                  <c:v>178</c:v>
                </c:pt>
                <c:pt idx="4">
                  <c:v>180</c:v>
                </c:pt>
                <c:pt idx="5">
                  <c:v>181</c:v>
                </c:pt>
                <c:pt idx="6">
                  <c:v>187</c:v>
                </c:pt>
                <c:pt idx="7">
                  <c:v>188</c:v>
                </c:pt>
                <c:pt idx="8">
                  <c:v>189</c:v>
                </c:pt>
              </c:numCache>
            </c:numRef>
          </c:xVal>
          <c:yVal>
            <c:numRef>
              <c:f>'3f'!$Y$8:$Y$16</c:f>
              <c:numCache>
                <c:formatCode>0.0000</c:formatCode>
                <c:ptCount val="9"/>
                <c:pt idx="0">
                  <c:v>0.1588235294117647</c:v>
                </c:pt>
                <c:pt idx="1">
                  <c:v>0.15085714285714313</c:v>
                </c:pt>
                <c:pt idx="2">
                  <c:v>0.15254237288135625</c:v>
                </c:pt>
                <c:pt idx="3">
                  <c:v>0.15168539325842714</c:v>
                </c:pt>
                <c:pt idx="4">
                  <c:v>0.15388888888888891</c:v>
                </c:pt>
                <c:pt idx="5">
                  <c:v>0.14917127071823205</c:v>
                </c:pt>
                <c:pt idx="6">
                  <c:v>0.1588235294117647</c:v>
                </c:pt>
                <c:pt idx="7">
                  <c:v>0.15425531914893637</c:v>
                </c:pt>
                <c:pt idx="8">
                  <c:v>0.15026455026455027</c:v>
                </c:pt>
              </c:numCache>
            </c:numRef>
          </c:yVal>
        </c:ser>
        <c:axId val="84806272"/>
        <c:axId val="84808448"/>
      </c:scatterChart>
      <c:valAx>
        <c:axId val="84806272"/>
        <c:scaling>
          <c:orientation val="minMax"/>
        </c:scaling>
        <c:axPos val="b"/>
        <c:majorGridlines/>
        <c:title>
          <c:tx>
            <c:rich>
              <a:bodyPr/>
              <a:lstStyle/>
              <a:p>
                <a:pPr>
                  <a:defRPr sz="1100"/>
                </a:pPr>
                <a:r>
                  <a:rPr lang="pl-PL" sz="1100"/>
                  <a:t>Wzrost</a:t>
                </a:r>
                <a:r>
                  <a:rPr lang="pl-PL" sz="1100" baseline="0"/>
                  <a:t> [cm]</a:t>
                </a:r>
                <a:endParaRPr lang="pl-PL" sz="1100"/>
              </a:p>
            </c:rich>
          </c:tx>
          <c:layout>
            <c:manualLayout>
              <c:xMode val="edge"/>
              <c:yMode val="edge"/>
              <c:x val="0.4568497522014463"/>
              <c:y val="0.90479129193343555"/>
            </c:manualLayout>
          </c:layout>
        </c:title>
        <c:numFmt formatCode="General" sourceLinked="1"/>
        <c:majorTickMark val="none"/>
        <c:tickLblPos val="nextTo"/>
        <c:txPr>
          <a:bodyPr/>
          <a:lstStyle/>
          <a:p>
            <a:pPr>
              <a:defRPr b="1"/>
            </a:pPr>
            <a:endParaRPr lang="pl-PL"/>
          </a:p>
        </c:txPr>
        <c:crossAx val="84808448"/>
        <c:crosses val="autoZero"/>
        <c:crossBetween val="midCat"/>
        <c:majorUnit val="2"/>
      </c:valAx>
      <c:valAx>
        <c:axId val="84808448"/>
        <c:scaling>
          <c:orientation val="minMax"/>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4806272"/>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wzrostu w szkole</a:t>
            </a:r>
          </a:p>
        </c:rich>
      </c:tx>
    </c:title>
    <c:plotArea>
      <c:layout>
        <c:manualLayout>
          <c:layoutTarget val="inner"/>
          <c:xMode val="edge"/>
          <c:yMode val="edge"/>
          <c:x val="6.0703924433052482E-2"/>
          <c:y val="0.12140800155253352"/>
          <c:w val="0.92055444039195422"/>
          <c:h val="0.77384032725688734"/>
        </c:manualLayout>
      </c:layout>
      <c:barChart>
        <c:barDir val="col"/>
        <c:grouping val="clustered"/>
        <c:ser>
          <c:idx val="0"/>
          <c:order val="0"/>
          <c:cat>
            <c:numRef>
              <c:f>'Uczniowie szkoły'!$K$8:$K$39</c:f>
              <c:numCache>
                <c:formatCode>General</c:formatCode>
                <c:ptCount val="32"/>
                <c:pt idx="0">
                  <c:v>163</c:v>
                </c:pt>
                <c:pt idx="1">
                  <c:v>165</c:v>
                </c:pt>
                <c:pt idx="2">
                  <c:v>166</c:v>
                </c:pt>
                <c:pt idx="3">
                  <c:v>167</c:v>
                </c:pt>
                <c:pt idx="4">
                  <c:v>168</c:v>
                </c:pt>
                <c:pt idx="5">
                  <c:v>170</c:v>
                </c:pt>
                <c:pt idx="6">
                  <c:v>171</c:v>
                </c:pt>
                <c:pt idx="7">
                  <c:v>172</c:v>
                </c:pt>
                <c:pt idx="8">
                  <c:v>173</c:v>
                </c:pt>
                <c:pt idx="9">
                  <c:v>174</c:v>
                </c:pt>
                <c:pt idx="10">
                  <c:v>175</c:v>
                </c:pt>
                <c:pt idx="11">
                  <c:v>176</c:v>
                </c:pt>
                <c:pt idx="12">
                  <c:v>177</c:v>
                </c:pt>
                <c:pt idx="13">
                  <c:v>178</c:v>
                </c:pt>
                <c:pt idx="14">
                  <c:v>179</c:v>
                </c:pt>
                <c:pt idx="15">
                  <c:v>180</c:v>
                </c:pt>
                <c:pt idx="16">
                  <c:v>181</c:v>
                </c:pt>
                <c:pt idx="17">
                  <c:v>182</c:v>
                </c:pt>
                <c:pt idx="18">
                  <c:v>183</c:v>
                </c:pt>
                <c:pt idx="19">
                  <c:v>184</c:v>
                </c:pt>
                <c:pt idx="20">
                  <c:v>185</c:v>
                </c:pt>
                <c:pt idx="21">
                  <c:v>186</c:v>
                </c:pt>
                <c:pt idx="22">
                  <c:v>187</c:v>
                </c:pt>
                <c:pt idx="23">
                  <c:v>188</c:v>
                </c:pt>
                <c:pt idx="24">
                  <c:v>189</c:v>
                </c:pt>
                <c:pt idx="25">
                  <c:v>190</c:v>
                </c:pt>
                <c:pt idx="26">
                  <c:v>191</c:v>
                </c:pt>
                <c:pt idx="27">
                  <c:v>193</c:v>
                </c:pt>
                <c:pt idx="28">
                  <c:v>194</c:v>
                </c:pt>
                <c:pt idx="29">
                  <c:v>195</c:v>
                </c:pt>
                <c:pt idx="30">
                  <c:v>198</c:v>
                </c:pt>
                <c:pt idx="31">
                  <c:v>201</c:v>
                </c:pt>
              </c:numCache>
            </c:numRef>
          </c:cat>
          <c:val>
            <c:numRef>
              <c:f>'Uczniowie szkoły'!$L$8:$L$39</c:f>
              <c:numCache>
                <c:formatCode>General</c:formatCode>
                <c:ptCount val="32"/>
                <c:pt idx="0">
                  <c:v>1</c:v>
                </c:pt>
                <c:pt idx="1">
                  <c:v>1</c:v>
                </c:pt>
                <c:pt idx="2">
                  <c:v>1</c:v>
                </c:pt>
                <c:pt idx="3">
                  <c:v>3</c:v>
                </c:pt>
                <c:pt idx="4">
                  <c:v>3</c:v>
                </c:pt>
                <c:pt idx="5">
                  <c:v>3</c:v>
                </c:pt>
                <c:pt idx="6">
                  <c:v>1</c:v>
                </c:pt>
                <c:pt idx="7">
                  <c:v>2</c:v>
                </c:pt>
                <c:pt idx="8">
                  <c:v>2</c:v>
                </c:pt>
                <c:pt idx="9">
                  <c:v>2</c:v>
                </c:pt>
                <c:pt idx="10">
                  <c:v>9</c:v>
                </c:pt>
                <c:pt idx="11">
                  <c:v>6</c:v>
                </c:pt>
                <c:pt idx="12">
                  <c:v>3</c:v>
                </c:pt>
                <c:pt idx="13">
                  <c:v>10</c:v>
                </c:pt>
                <c:pt idx="14">
                  <c:v>6</c:v>
                </c:pt>
                <c:pt idx="15">
                  <c:v>16</c:v>
                </c:pt>
                <c:pt idx="16">
                  <c:v>9</c:v>
                </c:pt>
                <c:pt idx="17">
                  <c:v>6</c:v>
                </c:pt>
                <c:pt idx="18">
                  <c:v>5</c:v>
                </c:pt>
                <c:pt idx="19">
                  <c:v>9</c:v>
                </c:pt>
                <c:pt idx="20">
                  <c:v>9</c:v>
                </c:pt>
                <c:pt idx="21">
                  <c:v>5</c:v>
                </c:pt>
                <c:pt idx="22">
                  <c:v>2</c:v>
                </c:pt>
                <c:pt idx="23">
                  <c:v>5</c:v>
                </c:pt>
                <c:pt idx="24">
                  <c:v>7</c:v>
                </c:pt>
                <c:pt idx="25">
                  <c:v>9</c:v>
                </c:pt>
                <c:pt idx="26">
                  <c:v>1</c:v>
                </c:pt>
                <c:pt idx="27">
                  <c:v>2</c:v>
                </c:pt>
                <c:pt idx="28">
                  <c:v>1</c:v>
                </c:pt>
                <c:pt idx="29">
                  <c:v>2</c:v>
                </c:pt>
                <c:pt idx="30">
                  <c:v>1</c:v>
                </c:pt>
                <c:pt idx="31">
                  <c:v>1</c:v>
                </c:pt>
              </c:numCache>
            </c:numRef>
          </c:val>
        </c:ser>
        <c:axId val="84509440"/>
        <c:axId val="84511360"/>
      </c:barChart>
      <c:catAx>
        <c:axId val="84509440"/>
        <c:scaling>
          <c:orientation val="minMax"/>
        </c:scaling>
        <c:axPos val="b"/>
        <c:title>
          <c:tx>
            <c:rich>
              <a:bodyPr/>
              <a:lstStyle/>
              <a:p>
                <a:pPr>
                  <a:defRPr sz="1100"/>
                </a:pPr>
                <a:r>
                  <a:rPr lang="pl-PL" sz="1100"/>
                  <a:t>Wzrost [cm]</a:t>
                </a:r>
              </a:p>
            </c:rich>
          </c:tx>
        </c:title>
        <c:numFmt formatCode="General" sourceLinked="1"/>
        <c:tickLblPos val="nextTo"/>
        <c:txPr>
          <a:bodyPr/>
          <a:lstStyle/>
          <a:p>
            <a:pPr>
              <a:defRPr b="1"/>
            </a:pPr>
            <a:endParaRPr lang="pl-PL"/>
          </a:p>
        </c:txPr>
        <c:crossAx val="84511360"/>
        <c:crosses val="autoZero"/>
        <c:auto val="1"/>
        <c:lblAlgn val="ctr"/>
        <c:lblOffset val="100"/>
      </c:catAx>
      <c:valAx>
        <c:axId val="84511360"/>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4509440"/>
        <c:crosses val="autoZero"/>
        <c:crossBetween val="between"/>
      </c:valAx>
    </c:plotArea>
    <c:plotVisOnly val="1"/>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numeru buta w szkole</a:t>
            </a:r>
          </a:p>
        </c:rich>
      </c:tx>
    </c:title>
    <c:plotArea>
      <c:layout>
        <c:manualLayout>
          <c:layoutTarget val="inner"/>
          <c:xMode val="edge"/>
          <c:yMode val="edge"/>
          <c:x val="7.6789320897067984E-2"/>
          <c:y val="0.1402665420247127"/>
          <c:w val="0.89723664958743443"/>
          <c:h val="0.72736921583432212"/>
        </c:manualLayout>
      </c:layout>
      <c:barChart>
        <c:barDir val="col"/>
        <c:grouping val="clustered"/>
        <c:ser>
          <c:idx val="0"/>
          <c:order val="0"/>
          <c:cat>
            <c:numRef>
              <c:f>'Uczniowie szkoły'!$V$8:$V$18</c:f>
              <c:numCache>
                <c:formatCode>General</c:formatCode>
                <c:ptCount val="11"/>
                <c:pt idx="0">
                  <c:v>37</c:v>
                </c:pt>
                <c:pt idx="1">
                  <c:v>38</c:v>
                </c:pt>
                <c:pt idx="2">
                  <c:v>39</c:v>
                </c:pt>
                <c:pt idx="3">
                  <c:v>41</c:v>
                </c:pt>
                <c:pt idx="4">
                  <c:v>42</c:v>
                </c:pt>
                <c:pt idx="5">
                  <c:v>43</c:v>
                </c:pt>
                <c:pt idx="6">
                  <c:v>44</c:v>
                </c:pt>
                <c:pt idx="7">
                  <c:v>45</c:v>
                </c:pt>
                <c:pt idx="8">
                  <c:v>46</c:v>
                </c:pt>
                <c:pt idx="9">
                  <c:v>47</c:v>
                </c:pt>
                <c:pt idx="10">
                  <c:v>48</c:v>
                </c:pt>
              </c:numCache>
            </c:numRef>
          </c:cat>
          <c:val>
            <c:numRef>
              <c:f>'Uczniowie szkoły'!$W$8:$W$18</c:f>
              <c:numCache>
                <c:formatCode>General</c:formatCode>
                <c:ptCount val="11"/>
                <c:pt idx="0">
                  <c:v>1</c:v>
                </c:pt>
                <c:pt idx="1">
                  <c:v>5</c:v>
                </c:pt>
                <c:pt idx="2">
                  <c:v>1</c:v>
                </c:pt>
                <c:pt idx="3">
                  <c:v>5</c:v>
                </c:pt>
                <c:pt idx="4">
                  <c:v>26</c:v>
                </c:pt>
                <c:pt idx="5">
                  <c:v>25</c:v>
                </c:pt>
                <c:pt idx="6">
                  <c:v>31</c:v>
                </c:pt>
                <c:pt idx="7">
                  <c:v>23</c:v>
                </c:pt>
                <c:pt idx="8">
                  <c:v>19</c:v>
                </c:pt>
                <c:pt idx="9">
                  <c:v>5</c:v>
                </c:pt>
                <c:pt idx="10">
                  <c:v>2</c:v>
                </c:pt>
              </c:numCache>
            </c:numRef>
          </c:val>
        </c:ser>
        <c:axId val="84527744"/>
        <c:axId val="84829312"/>
      </c:barChart>
      <c:catAx>
        <c:axId val="84527744"/>
        <c:scaling>
          <c:orientation val="minMax"/>
        </c:scaling>
        <c:axPos val="b"/>
        <c:title>
          <c:tx>
            <c:rich>
              <a:bodyPr/>
              <a:lstStyle/>
              <a:p>
                <a:pPr>
                  <a:defRPr sz="1100"/>
                </a:pPr>
                <a:r>
                  <a:rPr lang="pl-PL" sz="1100"/>
                  <a:t>Numer buta</a:t>
                </a:r>
              </a:p>
            </c:rich>
          </c:tx>
          <c:layout>
            <c:manualLayout>
              <c:xMode val="edge"/>
              <c:yMode val="edge"/>
              <c:x val="0.44533547509712551"/>
              <c:y val="0.92185873504310345"/>
            </c:manualLayout>
          </c:layout>
        </c:title>
        <c:numFmt formatCode="General" sourceLinked="1"/>
        <c:tickLblPos val="nextTo"/>
        <c:txPr>
          <a:bodyPr/>
          <a:lstStyle/>
          <a:p>
            <a:pPr>
              <a:defRPr b="1"/>
            </a:pPr>
            <a:endParaRPr lang="pl-PL"/>
          </a:p>
        </c:txPr>
        <c:crossAx val="84829312"/>
        <c:crosses val="autoZero"/>
        <c:auto val="1"/>
        <c:lblAlgn val="ctr"/>
        <c:lblOffset val="100"/>
      </c:catAx>
      <c:valAx>
        <c:axId val="84829312"/>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4527744"/>
        <c:crosses val="autoZero"/>
        <c:crossBetween val="between"/>
        <c:majorUnit val="2"/>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pl-PL"/>
  <c:style val="25"/>
  <c:chart>
    <c:title>
      <c:tx>
        <c:rich>
          <a:bodyPr/>
          <a:lstStyle/>
          <a:p>
            <a:pPr>
              <a:defRPr/>
            </a:pPr>
            <a:r>
              <a:rPr lang="pl-PL"/>
              <a:t>Wykres wskaźnika długość stopy/wzrost dla szkoły</a:t>
            </a:r>
          </a:p>
        </c:rich>
      </c:tx>
    </c:title>
    <c:plotArea>
      <c:layout>
        <c:manualLayout>
          <c:layoutTarget val="inner"/>
          <c:xMode val="edge"/>
          <c:yMode val="edge"/>
          <c:x val="8.3338117450606444E-2"/>
          <c:y val="8.7870458513159208E-2"/>
          <c:w val="0.8856571862790612"/>
          <c:h val="0.82542069180190858"/>
        </c:manualLayout>
      </c:layout>
      <c:scatterChart>
        <c:scatterStyle val="lineMarker"/>
        <c:ser>
          <c:idx val="0"/>
          <c:order val="0"/>
          <c:spPr>
            <a:ln w="66675">
              <a:noFill/>
            </a:ln>
          </c:spPr>
          <c:trendline>
            <c:spPr>
              <a:ln w="57150">
                <a:solidFill>
                  <a:srgbClr val="00B050"/>
                </a:solidFill>
              </a:ln>
            </c:spPr>
            <c:trendlineType val="movingAvg"/>
            <c:period val="2"/>
          </c:trendline>
          <c:xVal>
            <c:numRef>
              <c:f>'Uczniowie szkoły'!$AG$8:$AG$85</c:f>
              <c:numCache>
                <c:formatCode>General</c:formatCode>
                <c:ptCount val="78"/>
                <c:pt idx="0">
                  <c:v>163</c:v>
                </c:pt>
                <c:pt idx="1">
                  <c:v>165</c:v>
                </c:pt>
                <c:pt idx="2">
                  <c:v>166</c:v>
                </c:pt>
                <c:pt idx="3">
                  <c:v>167</c:v>
                </c:pt>
                <c:pt idx="4">
                  <c:v>167</c:v>
                </c:pt>
                <c:pt idx="5">
                  <c:v>167</c:v>
                </c:pt>
                <c:pt idx="6">
                  <c:v>168</c:v>
                </c:pt>
                <c:pt idx="7">
                  <c:v>168</c:v>
                </c:pt>
                <c:pt idx="8">
                  <c:v>168</c:v>
                </c:pt>
                <c:pt idx="9">
                  <c:v>170</c:v>
                </c:pt>
                <c:pt idx="10">
                  <c:v>170</c:v>
                </c:pt>
                <c:pt idx="11">
                  <c:v>170</c:v>
                </c:pt>
                <c:pt idx="12">
                  <c:v>171</c:v>
                </c:pt>
                <c:pt idx="13">
                  <c:v>172</c:v>
                </c:pt>
                <c:pt idx="14">
                  <c:v>172</c:v>
                </c:pt>
                <c:pt idx="15">
                  <c:v>173</c:v>
                </c:pt>
                <c:pt idx="16">
                  <c:v>173</c:v>
                </c:pt>
                <c:pt idx="17">
                  <c:v>174</c:v>
                </c:pt>
                <c:pt idx="18">
                  <c:v>174</c:v>
                </c:pt>
                <c:pt idx="19">
                  <c:v>175</c:v>
                </c:pt>
                <c:pt idx="20">
                  <c:v>175</c:v>
                </c:pt>
                <c:pt idx="21">
                  <c:v>175</c:v>
                </c:pt>
                <c:pt idx="22">
                  <c:v>175</c:v>
                </c:pt>
                <c:pt idx="23">
                  <c:v>176</c:v>
                </c:pt>
                <c:pt idx="24">
                  <c:v>176</c:v>
                </c:pt>
                <c:pt idx="25">
                  <c:v>177</c:v>
                </c:pt>
                <c:pt idx="26">
                  <c:v>177</c:v>
                </c:pt>
                <c:pt idx="27">
                  <c:v>178</c:v>
                </c:pt>
                <c:pt idx="28">
                  <c:v>178</c:v>
                </c:pt>
                <c:pt idx="29">
                  <c:v>178</c:v>
                </c:pt>
                <c:pt idx="30">
                  <c:v>179</c:v>
                </c:pt>
                <c:pt idx="31">
                  <c:v>179</c:v>
                </c:pt>
                <c:pt idx="32">
                  <c:v>179</c:v>
                </c:pt>
                <c:pt idx="33">
                  <c:v>179</c:v>
                </c:pt>
                <c:pt idx="34">
                  <c:v>179</c:v>
                </c:pt>
                <c:pt idx="35">
                  <c:v>180</c:v>
                </c:pt>
                <c:pt idx="36">
                  <c:v>180</c:v>
                </c:pt>
                <c:pt idx="37">
                  <c:v>180</c:v>
                </c:pt>
                <c:pt idx="38">
                  <c:v>180</c:v>
                </c:pt>
                <c:pt idx="39">
                  <c:v>180</c:v>
                </c:pt>
                <c:pt idx="40">
                  <c:v>181</c:v>
                </c:pt>
                <c:pt idx="41">
                  <c:v>181</c:v>
                </c:pt>
                <c:pt idx="42">
                  <c:v>181</c:v>
                </c:pt>
                <c:pt idx="43">
                  <c:v>181</c:v>
                </c:pt>
                <c:pt idx="44">
                  <c:v>182</c:v>
                </c:pt>
                <c:pt idx="45">
                  <c:v>182</c:v>
                </c:pt>
                <c:pt idx="46">
                  <c:v>182</c:v>
                </c:pt>
                <c:pt idx="47">
                  <c:v>182</c:v>
                </c:pt>
                <c:pt idx="48">
                  <c:v>183</c:v>
                </c:pt>
                <c:pt idx="49">
                  <c:v>183</c:v>
                </c:pt>
                <c:pt idx="50">
                  <c:v>183</c:v>
                </c:pt>
                <c:pt idx="51">
                  <c:v>184</c:v>
                </c:pt>
                <c:pt idx="52">
                  <c:v>184</c:v>
                </c:pt>
                <c:pt idx="53">
                  <c:v>184</c:v>
                </c:pt>
                <c:pt idx="54">
                  <c:v>184</c:v>
                </c:pt>
                <c:pt idx="55">
                  <c:v>184</c:v>
                </c:pt>
                <c:pt idx="56">
                  <c:v>185</c:v>
                </c:pt>
                <c:pt idx="57">
                  <c:v>185</c:v>
                </c:pt>
                <c:pt idx="58">
                  <c:v>185</c:v>
                </c:pt>
                <c:pt idx="59">
                  <c:v>186</c:v>
                </c:pt>
                <c:pt idx="60">
                  <c:v>186</c:v>
                </c:pt>
                <c:pt idx="61">
                  <c:v>186</c:v>
                </c:pt>
                <c:pt idx="62">
                  <c:v>187</c:v>
                </c:pt>
                <c:pt idx="63">
                  <c:v>188</c:v>
                </c:pt>
                <c:pt idx="64">
                  <c:v>188</c:v>
                </c:pt>
                <c:pt idx="65">
                  <c:v>189</c:v>
                </c:pt>
                <c:pt idx="66">
                  <c:v>189</c:v>
                </c:pt>
                <c:pt idx="67">
                  <c:v>190</c:v>
                </c:pt>
                <c:pt idx="68">
                  <c:v>190</c:v>
                </c:pt>
                <c:pt idx="69">
                  <c:v>190</c:v>
                </c:pt>
                <c:pt idx="70">
                  <c:v>191</c:v>
                </c:pt>
                <c:pt idx="71">
                  <c:v>193</c:v>
                </c:pt>
                <c:pt idx="72">
                  <c:v>193</c:v>
                </c:pt>
                <c:pt idx="73">
                  <c:v>194</c:v>
                </c:pt>
                <c:pt idx="74">
                  <c:v>195</c:v>
                </c:pt>
                <c:pt idx="75">
                  <c:v>195</c:v>
                </c:pt>
                <c:pt idx="76">
                  <c:v>198</c:v>
                </c:pt>
                <c:pt idx="77">
                  <c:v>201</c:v>
                </c:pt>
              </c:numCache>
            </c:numRef>
          </c:xVal>
          <c:yVal>
            <c:numRef>
              <c:f>'Uczniowie szkoły'!$AJ$8:$AJ$85</c:f>
              <c:numCache>
                <c:formatCode>0.0000</c:formatCode>
                <c:ptCount val="78"/>
                <c:pt idx="0">
                  <c:v>0.14539877300613496</c:v>
                </c:pt>
                <c:pt idx="1">
                  <c:v>0.14787878787878786</c:v>
                </c:pt>
                <c:pt idx="2">
                  <c:v>0.16265060240963838</c:v>
                </c:pt>
                <c:pt idx="3">
                  <c:v>0.15788423153692649</c:v>
                </c:pt>
                <c:pt idx="6">
                  <c:v>0.15158730158730196</c:v>
                </c:pt>
                <c:pt idx="9">
                  <c:v>0.15647058823529428</c:v>
                </c:pt>
                <c:pt idx="12">
                  <c:v>0.15789473684210556</c:v>
                </c:pt>
                <c:pt idx="13">
                  <c:v>0.1552325581395349</c:v>
                </c:pt>
                <c:pt idx="15">
                  <c:v>0.15433526011560694</c:v>
                </c:pt>
                <c:pt idx="17">
                  <c:v>0.15919540229885071</c:v>
                </c:pt>
                <c:pt idx="19">
                  <c:v>0.1553015873015873</c:v>
                </c:pt>
                <c:pt idx="23">
                  <c:v>0.15606060606060604</c:v>
                </c:pt>
                <c:pt idx="25">
                  <c:v>0.15517890772128071</c:v>
                </c:pt>
                <c:pt idx="27">
                  <c:v>0.15404494382022504</c:v>
                </c:pt>
                <c:pt idx="30">
                  <c:v>0.15782122905027934</c:v>
                </c:pt>
                <c:pt idx="35">
                  <c:v>0.15437499999999998</c:v>
                </c:pt>
                <c:pt idx="40">
                  <c:v>0.15629220380601624</c:v>
                </c:pt>
                <c:pt idx="44">
                  <c:v>0.15769230769230794</c:v>
                </c:pt>
                <c:pt idx="48">
                  <c:v>0.15650273224043731</c:v>
                </c:pt>
                <c:pt idx="51">
                  <c:v>0.1545893719806764</c:v>
                </c:pt>
                <c:pt idx="56">
                  <c:v>0.15855855855855855</c:v>
                </c:pt>
                <c:pt idx="59">
                  <c:v>0.15408602150537651</c:v>
                </c:pt>
                <c:pt idx="62">
                  <c:v>0.1588235294117647</c:v>
                </c:pt>
                <c:pt idx="63">
                  <c:v>0.15234042553191504</c:v>
                </c:pt>
                <c:pt idx="65">
                  <c:v>0.1525321239606954</c:v>
                </c:pt>
                <c:pt idx="67">
                  <c:v>0.15590643274853827</c:v>
                </c:pt>
                <c:pt idx="70">
                  <c:v>0.15916230366492162</c:v>
                </c:pt>
                <c:pt idx="71">
                  <c:v>0.15725388601036294</c:v>
                </c:pt>
                <c:pt idx="73">
                  <c:v>0.15670103092783533</c:v>
                </c:pt>
                <c:pt idx="74">
                  <c:v>0.14717948717948734</c:v>
                </c:pt>
                <c:pt idx="76">
                  <c:v>0.14646464646464646</c:v>
                </c:pt>
                <c:pt idx="77">
                  <c:v>0.1542288557213933</c:v>
                </c:pt>
              </c:numCache>
            </c:numRef>
          </c:yVal>
        </c:ser>
        <c:ser>
          <c:idx val="1"/>
          <c:order val="1"/>
          <c:spPr>
            <a:ln w="66675">
              <a:noFill/>
            </a:ln>
          </c:spPr>
          <c:xVal>
            <c:numRef>
              <c:f>'Uczniowie szkoły'!$AG$8:$AG$85</c:f>
              <c:numCache>
                <c:formatCode>General</c:formatCode>
                <c:ptCount val="78"/>
                <c:pt idx="0">
                  <c:v>163</c:v>
                </c:pt>
                <c:pt idx="1">
                  <c:v>165</c:v>
                </c:pt>
                <c:pt idx="2">
                  <c:v>166</c:v>
                </c:pt>
                <c:pt idx="3">
                  <c:v>167</c:v>
                </c:pt>
                <c:pt idx="4">
                  <c:v>167</c:v>
                </c:pt>
                <c:pt idx="5">
                  <c:v>167</c:v>
                </c:pt>
                <c:pt idx="6">
                  <c:v>168</c:v>
                </c:pt>
                <c:pt idx="7">
                  <c:v>168</c:v>
                </c:pt>
                <c:pt idx="8">
                  <c:v>168</c:v>
                </c:pt>
                <c:pt idx="9">
                  <c:v>170</c:v>
                </c:pt>
                <c:pt idx="10">
                  <c:v>170</c:v>
                </c:pt>
                <c:pt idx="11">
                  <c:v>170</c:v>
                </c:pt>
                <c:pt idx="12">
                  <c:v>171</c:v>
                </c:pt>
                <c:pt idx="13">
                  <c:v>172</c:v>
                </c:pt>
                <c:pt idx="14">
                  <c:v>172</c:v>
                </c:pt>
                <c:pt idx="15">
                  <c:v>173</c:v>
                </c:pt>
                <c:pt idx="16">
                  <c:v>173</c:v>
                </c:pt>
                <c:pt idx="17">
                  <c:v>174</c:v>
                </c:pt>
                <c:pt idx="18">
                  <c:v>174</c:v>
                </c:pt>
                <c:pt idx="19">
                  <c:v>175</c:v>
                </c:pt>
                <c:pt idx="20">
                  <c:v>175</c:v>
                </c:pt>
                <c:pt idx="21">
                  <c:v>175</c:v>
                </c:pt>
                <c:pt idx="22">
                  <c:v>175</c:v>
                </c:pt>
                <c:pt idx="23">
                  <c:v>176</c:v>
                </c:pt>
                <c:pt idx="24">
                  <c:v>176</c:v>
                </c:pt>
                <c:pt idx="25">
                  <c:v>177</c:v>
                </c:pt>
                <c:pt idx="26">
                  <c:v>177</c:v>
                </c:pt>
                <c:pt idx="27">
                  <c:v>178</c:v>
                </c:pt>
                <c:pt idx="28">
                  <c:v>178</c:v>
                </c:pt>
                <c:pt idx="29">
                  <c:v>178</c:v>
                </c:pt>
                <c:pt idx="30">
                  <c:v>179</c:v>
                </c:pt>
                <c:pt idx="31">
                  <c:v>179</c:v>
                </c:pt>
                <c:pt idx="32">
                  <c:v>179</c:v>
                </c:pt>
                <c:pt idx="33">
                  <c:v>179</c:v>
                </c:pt>
                <c:pt idx="34">
                  <c:v>179</c:v>
                </c:pt>
                <c:pt idx="35">
                  <c:v>180</c:v>
                </c:pt>
                <c:pt idx="36">
                  <c:v>180</c:v>
                </c:pt>
                <c:pt idx="37">
                  <c:v>180</c:v>
                </c:pt>
                <c:pt idx="38">
                  <c:v>180</c:v>
                </c:pt>
                <c:pt idx="39">
                  <c:v>180</c:v>
                </c:pt>
                <c:pt idx="40">
                  <c:v>181</c:v>
                </c:pt>
                <c:pt idx="41">
                  <c:v>181</c:v>
                </c:pt>
                <c:pt idx="42">
                  <c:v>181</c:v>
                </c:pt>
                <c:pt idx="43">
                  <c:v>181</c:v>
                </c:pt>
                <c:pt idx="44">
                  <c:v>182</c:v>
                </c:pt>
                <c:pt idx="45">
                  <c:v>182</c:v>
                </c:pt>
                <c:pt idx="46">
                  <c:v>182</c:v>
                </c:pt>
                <c:pt idx="47">
                  <c:v>182</c:v>
                </c:pt>
                <c:pt idx="48">
                  <c:v>183</c:v>
                </c:pt>
                <c:pt idx="49">
                  <c:v>183</c:v>
                </c:pt>
                <c:pt idx="50">
                  <c:v>183</c:v>
                </c:pt>
                <c:pt idx="51">
                  <c:v>184</c:v>
                </c:pt>
                <c:pt idx="52">
                  <c:v>184</c:v>
                </c:pt>
                <c:pt idx="53">
                  <c:v>184</c:v>
                </c:pt>
                <c:pt idx="54">
                  <c:v>184</c:v>
                </c:pt>
                <c:pt idx="55">
                  <c:v>184</c:v>
                </c:pt>
                <c:pt idx="56">
                  <c:v>185</c:v>
                </c:pt>
                <c:pt idx="57">
                  <c:v>185</c:v>
                </c:pt>
                <c:pt idx="58">
                  <c:v>185</c:v>
                </c:pt>
                <c:pt idx="59">
                  <c:v>186</c:v>
                </c:pt>
                <c:pt idx="60">
                  <c:v>186</c:v>
                </c:pt>
                <c:pt idx="61">
                  <c:v>186</c:v>
                </c:pt>
                <c:pt idx="62">
                  <c:v>187</c:v>
                </c:pt>
                <c:pt idx="63">
                  <c:v>188</c:v>
                </c:pt>
                <c:pt idx="64">
                  <c:v>188</c:v>
                </c:pt>
                <c:pt idx="65">
                  <c:v>189</c:v>
                </c:pt>
                <c:pt idx="66">
                  <c:v>189</c:v>
                </c:pt>
                <c:pt idx="67">
                  <c:v>190</c:v>
                </c:pt>
                <c:pt idx="68">
                  <c:v>190</c:v>
                </c:pt>
                <c:pt idx="69">
                  <c:v>190</c:v>
                </c:pt>
                <c:pt idx="70">
                  <c:v>191</c:v>
                </c:pt>
                <c:pt idx="71">
                  <c:v>193</c:v>
                </c:pt>
                <c:pt idx="72">
                  <c:v>193</c:v>
                </c:pt>
                <c:pt idx="73">
                  <c:v>194</c:v>
                </c:pt>
                <c:pt idx="74">
                  <c:v>195</c:v>
                </c:pt>
                <c:pt idx="75">
                  <c:v>195</c:v>
                </c:pt>
                <c:pt idx="76">
                  <c:v>198</c:v>
                </c:pt>
                <c:pt idx="77">
                  <c:v>201</c:v>
                </c:pt>
              </c:numCache>
            </c:numRef>
          </c:xVal>
          <c:yVal>
            <c:numRef>
              <c:f>'Uczniowie szkoły'!$AH$8:$AH$85</c:f>
              <c:numCache>
                <c:formatCode>0.0000</c:formatCode>
                <c:ptCount val="78"/>
                <c:pt idx="0">
                  <c:v>0.14539877300613496</c:v>
                </c:pt>
                <c:pt idx="1">
                  <c:v>0.14787878787878786</c:v>
                </c:pt>
                <c:pt idx="2">
                  <c:v>0.16265060240963838</c:v>
                </c:pt>
                <c:pt idx="3">
                  <c:v>0.16586826347305389</c:v>
                </c:pt>
                <c:pt idx="4">
                  <c:v>0.14610778443113787</c:v>
                </c:pt>
                <c:pt idx="5">
                  <c:v>0.16167664670658666</c:v>
                </c:pt>
                <c:pt idx="6">
                  <c:v>0.16071428571428586</c:v>
                </c:pt>
                <c:pt idx="7">
                  <c:v>0.14523809523809536</c:v>
                </c:pt>
                <c:pt idx="8">
                  <c:v>0.14880952380952381</c:v>
                </c:pt>
                <c:pt idx="9">
                  <c:v>0.16705882352941176</c:v>
                </c:pt>
                <c:pt idx="10">
                  <c:v>0.14352941176470591</c:v>
                </c:pt>
                <c:pt idx="11">
                  <c:v>0.1588235294117647</c:v>
                </c:pt>
                <c:pt idx="12">
                  <c:v>0.15789473684210556</c:v>
                </c:pt>
                <c:pt idx="13">
                  <c:v>0.15697674418604673</c:v>
                </c:pt>
                <c:pt idx="14">
                  <c:v>0.15348837209302346</c:v>
                </c:pt>
                <c:pt idx="15">
                  <c:v>0.15606936416184997</c:v>
                </c:pt>
                <c:pt idx="16">
                  <c:v>0.15260115606936431</c:v>
                </c:pt>
                <c:pt idx="17">
                  <c:v>0.16666666666666666</c:v>
                </c:pt>
                <c:pt idx="18">
                  <c:v>0.15172413793103462</c:v>
                </c:pt>
                <c:pt idx="19">
                  <c:v>0.15428571428571428</c:v>
                </c:pt>
                <c:pt idx="20">
                  <c:v>0.15828571428571428</c:v>
                </c:pt>
                <c:pt idx="21">
                  <c:v>0.15085714285714308</c:v>
                </c:pt>
                <c:pt idx="22">
                  <c:v>0.16228571428571417</c:v>
                </c:pt>
                <c:pt idx="23">
                  <c:v>0.15738636363636388</c:v>
                </c:pt>
                <c:pt idx="24">
                  <c:v>0.15340909090909113</c:v>
                </c:pt>
                <c:pt idx="25">
                  <c:v>0.1564971751412432</c:v>
                </c:pt>
                <c:pt idx="26">
                  <c:v>0.15254237288135619</c:v>
                </c:pt>
                <c:pt idx="27">
                  <c:v>0.1556179775280899</c:v>
                </c:pt>
                <c:pt idx="28">
                  <c:v>0.15168539325842711</c:v>
                </c:pt>
                <c:pt idx="29">
                  <c:v>0.15955056179775279</c:v>
                </c:pt>
                <c:pt idx="30">
                  <c:v>0.16201117318435754</c:v>
                </c:pt>
                <c:pt idx="31">
                  <c:v>0.15474860335195548</c:v>
                </c:pt>
                <c:pt idx="32">
                  <c:v>0.15865921787709525</c:v>
                </c:pt>
                <c:pt idx="33">
                  <c:v>0.15083798882681582</c:v>
                </c:pt>
                <c:pt idx="34">
                  <c:v>0.16592178770949734</c:v>
                </c:pt>
                <c:pt idx="35">
                  <c:v>0.15000000000000013</c:v>
                </c:pt>
                <c:pt idx="36">
                  <c:v>0.15777777777777779</c:v>
                </c:pt>
                <c:pt idx="37">
                  <c:v>0.15388888888888891</c:v>
                </c:pt>
                <c:pt idx="38">
                  <c:v>0.1355555555555554</c:v>
                </c:pt>
                <c:pt idx="39">
                  <c:v>0.1611111111111112</c:v>
                </c:pt>
                <c:pt idx="40">
                  <c:v>0.16022099447513821</c:v>
                </c:pt>
                <c:pt idx="41">
                  <c:v>0.15690607734806641</c:v>
                </c:pt>
                <c:pt idx="42">
                  <c:v>0.15303867403314916</c:v>
                </c:pt>
                <c:pt idx="43">
                  <c:v>0.14917127071823205</c:v>
                </c:pt>
                <c:pt idx="44">
                  <c:v>0.15934065934065933</c:v>
                </c:pt>
                <c:pt idx="45">
                  <c:v>0.15604395604395604</c:v>
                </c:pt>
                <c:pt idx="46">
                  <c:v>0.15219780219780243</c:v>
                </c:pt>
                <c:pt idx="47">
                  <c:v>0.16318681318681319</c:v>
                </c:pt>
                <c:pt idx="48">
                  <c:v>0.15136612021857918</c:v>
                </c:pt>
                <c:pt idx="49">
                  <c:v>0.15519125683060128</c:v>
                </c:pt>
                <c:pt idx="50">
                  <c:v>0.16229508196721332</c:v>
                </c:pt>
                <c:pt idx="51">
                  <c:v>0.15434782608695666</c:v>
                </c:pt>
                <c:pt idx="52">
                  <c:v>0.15054347826086972</c:v>
                </c:pt>
                <c:pt idx="53">
                  <c:v>0.16141304347826102</c:v>
                </c:pt>
                <c:pt idx="54">
                  <c:v>0.15760869565217406</c:v>
                </c:pt>
                <c:pt idx="55">
                  <c:v>0.14673913043478282</c:v>
                </c:pt>
                <c:pt idx="56">
                  <c:v>0.16054054054054054</c:v>
                </c:pt>
                <c:pt idx="57">
                  <c:v>0.1535135135135135</c:v>
                </c:pt>
                <c:pt idx="58">
                  <c:v>0.15675675675675679</c:v>
                </c:pt>
                <c:pt idx="59">
                  <c:v>0.15268817204301072</c:v>
                </c:pt>
                <c:pt idx="60">
                  <c:v>0.14892473118279601</c:v>
                </c:pt>
                <c:pt idx="61">
                  <c:v>0.16344086021505375</c:v>
                </c:pt>
                <c:pt idx="62">
                  <c:v>0.1588235294117647</c:v>
                </c:pt>
                <c:pt idx="63">
                  <c:v>0.15106382978723426</c:v>
                </c:pt>
                <c:pt idx="64">
                  <c:v>0.15425531914893634</c:v>
                </c:pt>
                <c:pt idx="65">
                  <c:v>0.15343915343915357</c:v>
                </c:pt>
                <c:pt idx="66">
                  <c:v>0.15026455026455027</c:v>
                </c:pt>
                <c:pt idx="67">
                  <c:v>0.16</c:v>
                </c:pt>
                <c:pt idx="68">
                  <c:v>0.15263157894736842</c:v>
                </c:pt>
                <c:pt idx="69">
                  <c:v>0.15631578947368421</c:v>
                </c:pt>
                <c:pt idx="70">
                  <c:v>0.15916230366492162</c:v>
                </c:pt>
                <c:pt idx="71">
                  <c:v>0.15388601036269445</c:v>
                </c:pt>
                <c:pt idx="72">
                  <c:v>0.16062176165803088</c:v>
                </c:pt>
                <c:pt idx="73">
                  <c:v>0.15670103092783533</c:v>
                </c:pt>
                <c:pt idx="74">
                  <c:v>0.14564102564102571</c:v>
                </c:pt>
                <c:pt idx="75">
                  <c:v>0.14871794871794897</c:v>
                </c:pt>
                <c:pt idx="76">
                  <c:v>0.14646464646464646</c:v>
                </c:pt>
                <c:pt idx="77">
                  <c:v>0.1542288557213933</c:v>
                </c:pt>
              </c:numCache>
            </c:numRef>
          </c:yVal>
        </c:ser>
        <c:axId val="84322560"/>
        <c:axId val="84332928"/>
      </c:scatterChart>
      <c:valAx>
        <c:axId val="84322560"/>
        <c:scaling>
          <c:orientation val="minMax"/>
          <c:max val="203"/>
          <c:min val="161"/>
        </c:scaling>
        <c:axPos val="b"/>
        <c:majorGridlines/>
        <c:title>
          <c:tx>
            <c:rich>
              <a:bodyPr/>
              <a:lstStyle/>
              <a:p>
                <a:pPr>
                  <a:defRPr sz="1100"/>
                </a:pPr>
                <a:r>
                  <a:rPr lang="pl-PL" sz="1100"/>
                  <a:t>Wzrost [cm]</a:t>
                </a:r>
              </a:p>
            </c:rich>
          </c:tx>
        </c:title>
        <c:numFmt formatCode="General" sourceLinked="1"/>
        <c:majorTickMark val="none"/>
        <c:tickLblPos val="nextTo"/>
        <c:txPr>
          <a:bodyPr/>
          <a:lstStyle/>
          <a:p>
            <a:pPr>
              <a:defRPr b="1"/>
            </a:pPr>
            <a:endParaRPr lang="pl-PL"/>
          </a:p>
        </c:txPr>
        <c:crossAx val="84332928"/>
        <c:crosses val="autoZero"/>
        <c:crossBetween val="midCat"/>
        <c:majorUnit val="2"/>
      </c:valAx>
      <c:valAx>
        <c:axId val="84332928"/>
        <c:scaling>
          <c:orientation val="minMax"/>
          <c:max val="0.17"/>
          <c:min val="0.13500000000000001"/>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4322560"/>
        <c:crosses val="autoZero"/>
        <c:crossBetween val="midCat"/>
        <c:majorUnit val="2.0000000000000052E-3"/>
        <c:minorUnit val="1.0000000000000041E-3"/>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l-PL"/>
  <c:style val="1"/>
  <c:chart>
    <c:title>
      <c:tx>
        <c:rich>
          <a:bodyPr/>
          <a:lstStyle/>
          <a:p>
            <a:pPr>
              <a:defRPr/>
            </a:pPr>
            <a:r>
              <a:rPr lang="pl-PL"/>
              <a:t>Wykres wskaźnika długość stopy/wzrost w klasie 2a</a:t>
            </a:r>
          </a:p>
        </c:rich>
      </c:tx>
    </c:title>
    <c:plotArea>
      <c:layout>
        <c:manualLayout>
          <c:layoutTarget val="inner"/>
          <c:xMode val="edge"/>
          <c:yMode val="edge"/>
          <c:x val="0.10546399751707014"/>
          <c:y val="0.15578928170594886"/>
          <c:w val="0.85835592112324255"/>
          <c:h val="0.69571157771945169"/>
        </c:manualLayout>
      </c:layout>
      <c:scatterChart>
        <c:scatterStyle val="lineMarker"/>
        <c:ser>
          <c:idx val="0"/>
          <c:order val="0"/>
          <c:spPr>
            <a:ln w="28575">
              <a:noFill/>
            </a:ln>
          </c:spPr>
          <c:dLbls>
            <c:dLblPos val="l"/>
            <c:showCatName val="1"/>
          </c:dLbls>
          <c:xVal>
            <c:numRef>
              <c:f>'2a'!$X$8:$X$20</c:f>
              <c:numCache>
                <c:formatCode>General</c:formatCode>
                <c:ptCount val="13"/>
                <c:pt idx="0">
                  <c:v>168</c:v>
                </c:pt>
                <c:pt idx="1">
                  <c:v>173</c:v>
                </c:pt>
                <c:pt idx="2">
                  <c:v>176</c:v>
                </c:pt>
                <c:pt idx="3">
                  <c:v>180</c:v>
                </c:pt>
                <c:pt idx="4">
                  <c:v>180</c:v>
                </c:pt>
                <c:pt idx="5">
                  <c:v>181</c:v>
                </c:pt>
                <c:pt idx="6">
                  <c:v>182</c:v>
                </c:pt>
                <c:pt idx="7">
                  <c:v>183</c:v>
                </c:pt>
                <c:pt idx="8">
                  <c:v>185</c:v>
                </c:pt>
                <c:pt idx="9">
                  <c:v>186</c:v>
                </c:pt>
                <c:pt idx="10">
                  <c:v>190</c:v>
                </c:pt>
                <c:pt idx="11">
                  <c:v>193</c:v>
                </c:pt>
                <c:pt idx="12">
                  <c:v>194</c:v>
                </c:pt>
              </c:numCache>
            </c:numRef>
          </c:xVal>
          <c:yVal>
            <c:numRef>
              <c:f>'2a'!$Y$8:$Y$20</c:f>
              <c:numCache>
                <c:formatCode>0.0000</c:formatCode>
                <c:ptCount val="13"/>
                <c:pt idx="0">
                  <c:v>0.16071428571428589</c:v>
                </c:pt>
                <c:pt idx="1">
                  <c:v>0.15606936416185002</c:v>
                </c:pt>
                <c:pt idx="2">
                  <c:v>0.15738636363636394</c:v>
                </c:pt>
                <c:pt idx="3">
                  <c:v>0.15000000000000016</c:v>
                </c:pt>
                <c:pt idx="4">
                  <c:v>0.15777777777777779</c:v>
                </c:pt>
                <c:pt idx="5">
                  <c:v>0.16022099447513821</c:v>
                </c:pt>
                <c:pt idx="6">
                  <c:v>0.15934065934065933</c:v>
                </c:pt>
                <c:pt idx="7">
                  <c:v>0.15136612021857918</c:v>
                </c:pt>
                <c:pt idx="8">
                  <c:v>0.16054054054054054</c:v>
                </c:pt>
                <c:pt idx="9">
                  <c:v>0.15268817204301072</c:v>
                </c:pt>
                <c:pt idx="10">
                  <c:v>0.16</c:v>
                </c:pt>
                <c:pt idx="11">
                  <c:v>0.15388601036269448</c:v>
                </c:pt>
                <c:pt idx="12">
                  <c:v>0.15670103092783538</c:v>
                </c:pt>
              </c:numCache>
            </c:numRef>
          </c:yVal>
        </c:ser>
        <c:dLbls>
          <c:showVal val="1"/>
        </c:dLbls>
        <c:axId val="75792768"/>
        <c:axId val="75794688"/>
      </c:scatterChart>
      <c:valAx>
        <c:axId val="75792768"/>
        <c:scaling>
          <c:orientation val="minMax"/>
          <c:max val="196"/>
          <c:min val="164"/>
        </c:scaling>
        <c:axPos val="b"/>
        <c:majorGridlines/>
        <c:title>
          <c:tx>
            <c:rich>
              <a:bodyPr anchor="b" anchorCtr="1"/>
              <a:lstStyle/>
              <a:p>
                <a:pPr>
                  <a:defRPr sz="1100"/>
                </a:pPr>
                <a:r>
                  <a:rPr lang="pl-PL" sz="1100"/>
                  <a:t>Wzrost [cm]</a:t>
                </a:r>
              </a:p>
            </c:rich>
          </c:tx>
        </c:title>
        <c:numFmt formatCode="General" sourceLinked="1"/>
        <c:tickLblPos val="nextTo"/>
        <c:txPr>
          <a:bodyPr/>
          <a:lstStyle/>
          <a:p>
            <a:pPr>
              <a:defRPr b="1"/>
            </a:pPr>
            <a:endParaRPr lang="pl-PL"/>
          </a:p>
        </c:txPr>
        <c:crossAx val="75794688"/>
        <c:crosses val="autoZero"/>
        <c:crossBetween val="midCat"/>
        <c:majorUnit val="2"/>
      </c:valAx>
      <c:valAx>
        <c:axId val="75794688"/>
        <c:scaling>
          <c:orientation val="minMax"/>
        </c:scaling>
        <c:axPos val="l"/>
        <c:majorGridlines/>
        <c:title>
          <c:tx>
            <c:rich>
              <a:bodyPr rot="-5400000" vert="horz" anchor="t" anchorCtr="1"/>
              <a:lstStyle/>
              <a:p>
                <a:pPr>
                  <a:defRPr sz="1100" b="1"/>
                </a:pPr>
                <a:r>
                  <a:rPr lang="pl-PL" sz="1100" b="1"/>
                  <a:t>Wskaźnik</a:t>
                </a:r>
              </a:p>
            </c:rich>
          </c:tx>
        </c:title>
        <c:numFmt formatCode="0.000" sourceLinked="0"/>
        <c:majorTickMark val="none"/>
        <c:tickLblPos val="nextTo"/>
        <c:txPr>
          <a:bodyPr/>
          <a:lstStyle/>
          <a:p>
            <a:pPr>
              <a:defRPr b="1"/>
            </a:pPr>
            <a:endParaRPr lang="pl-PL"/>
          </a:p>
        </c:txPr>
        <c:crossAx val="75792768"/>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wzrostu dla roczników 91-97</a:t>
            </a:r>
          </a:p>
        </c:rich>
      </c:tx>
    </c:title>
    <c:plotArea>
      <c:layout>
        <c:manualLayout>
          <c:layoutTarget val="inner"/>
          <c:xMode val="edge"/>
          <c:yMode val="edge"/>
          <c:x val="5.2567417069435199E-2"/>
          <c:y val="0.14354376246872189"/>
          <c:w val="0.92570040231208794"/>
          <c:h val="0.72481548193011969"/>
        </c:manualLayout>
      </c:layout>
      <c:barChart>
        <c:barDir val="col"/>
        <c:grouping val="clustered"/>
        <c:ser>
          <c:idx val="0"/>
          <c:order val="0"/>
          <c:cat>
            <c:numRef>
              <c:f>'Roczniki 91-97'!$K$8:$K$43</c:f>
              <c:numCache>
                <c:formatCode>General</c:formatCode>
                <c:ptCount val="36"/>
                <c:pt idx="0">
                  <c:v>163</c:v>
                </c:pt>
                <c:pt idx="1">
                  <c:v>165</c:v>
                </c:pt>
                <c:pt idx="2">
                  <c:v>166</c:v>
                </c:pt>
                <c:pt idx="3">
                  <c:v>167</c:v>
                </c:pt>
                <c:pt idx="4">
                  <c:v>168</c:v>
                </c:pt>
                <c:pt idx="5">
                  <c:v>170</c:v>
                </c:pt>
                <c:pt idx="6">
                  <c:v>171</c:v>
                </c:pt>
                <c:pt idx="7">
                  <c:v>172</c:v>
                </c:pt>
                <c:pt idx="8">
                  <c:v>173</c:v>
                </c:pt>
                <c:pt idx="9">
                  <c:v>174</c:v>
                </c:pt>
                <c:pt idx="10">
                  <c:v>175</c:v>
                </c:pt>
                <c:pt idx="11">
                  <c:v>176</c:v>
                </c:pt>
                <c:pt idx="12">
                  <c:v>177</c:v>
                </c:pt>
                <c:pt idx="13">
                  <c:v>178</c:v>
                </c:pt>
                <c:pt idx="14">
                  <c:v>179</c:v>
                </c:pt>
                <c:pt idx="15">
                  <c:v>180</c:v>
                </c:pt>
                <c:pt idx="16">
                  <c:v>181</c:v>
                </c:pt>
                <c:pt idx="17">
                  <c:v>182</c:v>
                </c:pt>
                <c:pt idx="18">
                  <c:v>183</c:v>
                </c:pt>
                <c:pt idx="19">
                  <c:v>184</c:v>
                </c:pt>
                <c:pt idx="20">
                  <c:v>185</c:v>
                </c:pt>
                <c:pt idx="21">
                  <c:v>186</c:v>
                </c:pt>
                <c:pt idx="22">
                  <c:v>187</c:v>
                </c:pt>
                <c:pt idx="23">
                  <c:v>188</c:v>
                </c:pt>
                <c:pt idx="24">
                  <c:v>189</c:v>
                </c:pt>
                <c:pt idx="25">
                  <c:v>190</c:v>
                </c:pt>
                <c:pt idx="26">
                  <c:v>191</c:v>
                </c:pt>
                <c:pt idx="27">
                  <c:v>192</c:v>
                </c:pt>
                <c:pt idx="28">
                  <c:v>193</c:v>
                </c:pt>
                <c:pt idx="29">
                  <c:v>194</c:v>
                </c:pt>
                <c:pt idx="30">
                  <c:v>195</c:v>
                </c:pt>
                <c:pt idx="31">
                  <c:v>196</c:v>
                </c:pt>
                <c:pt idx="32">
                  <c:v>198</c:v>
                </c:pt>
                <c:pt idx="33">
                  <c:v>200</c:v>
                </c:pt>
                <c:pt idx="34">
                  <c:v>201</c:v>
                </c:pt>
                <c:pt idx="35">
                  <c:v>202</c:v>
                </c:pt>
              </c:numCache>
            </c:numRef>
          </c:cat>
          <c:val>
            <c:numRef>
              <c:f>'Roczniki 91-97'!$L$8:$L$43</c:f>
              <c:numCache>
                <c:formatCode>General</c:formatCode>
                <c:ptCount val="36"/>
                <c:pt idx="0">
                  <c:v>1</c:v>
                </c:pt>
                <c:pt idx="1">
                  <c:v>2</c:v>
                </c:pt>
                <c:pt idx="2">
                  <c:v>2</c:v>
                </c:pt>
                <c:pt idx="3">
                  <c:v>4</c:v>
                </c:pt>
                <c:pt idx="4">
                  <c:v>5</c:v>
                </c:pt>
                <c:pt idx="5">
                  <c:v>7</c:v>
                </c:pt>
                <c:pt idx="6">
                  <c:v>4</c:v>
                </c:pt>
                <c:pt idx="7">
                  <c:v>4</c:v>
                </c:pt>
                <c:pt idx="8">
                  <c:v>8</c:v>
                </c:pt>
                <c:pt idx="9">
                  <c:v>9</c:v>
                </c:pt>
                <c:pt idx="10">
                  <c:v>13</c:v>
                </c:pt>
                <c:pt idx="11">
                  <c:v>17</c:v>
                </c:pt>
                <c:pt idx="12">
                  <c:v>4</c:v>
                </c:pt>
                <c:pt idx="13">
                  <c:v>21</c:v>
                </c:pt>
                <c:pt idx="14">
                  <c:v>10</c:v>
                </c:pt>
                <c:pt idx="15">
                  <c:v>29</c:v>
                </c:pt>
                <c:pt idx="16">
                  <c:v>19</c:v>
                </c:pt>
                <c:pt idx="17">
                  <c:v>19</c:v>
                </c:pt>
                <c:pt idx="18">
                  <c:v>14</c:v>
                </c:pt>
                <c:pt idx="19">
                  <c:v>13</c:v>
                </c:pt>
                <c:pt idx="20">
                  <c:v>21</c:v>
                </c:pt>
                <c:pt idx="21">
                  <c:v>14</c:v>
                </c:pt>
                <c:pt idx="22">
                  <c:v>3</c:v>
                </c:pt>
                <c:pt idx="23">
                  <c:v>10</c:v>
                </c:pt>
                <c:pt idx="24">
                  <c:v>14</c:v>
                </c:pt>
                <c:pt idx="25">
                  <c:v>18</c:v>
                </c:pt>
                <c:pt idx="26">
                  <c:v>4</c:v>
                </c:pt>
                <c:pt idx="27">
                  <c:v>6</c:v>
                </c:pt>
                <c:pt idx="28">
                  <c:v>4</c:v>
                </c:pt>
                <c:pt idx="29">
                  <c:v>5</c:v>
                </c:pt>
                <c:pt idx="30">
                  <c:v>2</c:v>
                </c:pt>
                <c:pt idx="31">
                  <c:v>1</c:v>
                </c:pt>
                <c:pt idx="32">
                  <c:v>6</c:v>
                </c:pt>
                <c:pt idx="33">
                  <c:v>2</c:v>
                </c:pt>
                <c:pt idx="34">
                  <c:v>1</c:v>
                </c:pt>
                <c:pt idx="35">
                  <c:v>1</c:v>
                </c:pt>
              </c:numCache>
            </c:numRef>
          </c:val>
        </c:ser>
        <c:axId val="84910464"/>
        <c:axId val="84912384"/>
      </c:barChart>
      <c:catAx>
        <c:axId val="84910464"/>
        <c:scaling>
          <c:orientation val="minMax"/>
        </c:scaling>
        <c:axPos val="b"/>
        <c:title>
          <c:tx>
            <c:rich>
              <a:bodyPr/>
              <a:lstStyle/>
              <a:p>
                <a:pPr>
                  <a:defRPr/>
                </a:pPr>
                <a:r>
                  <a:rPr lang="pl-PL"/>
                  <a:t>Wzrost [cm]</a:t>
                </a:r>
              </a:p>
            </c:rich>
          </c:tx>
        </c:title>
        <c:numFmt formatCode="General" sourceLinked="1"/>
        <c:tickLblPos val="nextTo"/>
        <c:txPr>
          <a:bodyPr/>
          <a:lstStyle/>
          <a:p>
            <a:pPr>
              <a:defRPr b="1"/>
            </a:pPr>
            <a:endParaRPr lang="pl-PL"/>
          </a:p>
        </c:txPr>
        <c:crossAx val="84912384"/>
        <c:crosses val="autoZero"/>
        <c:auto val="1"/>
        <c:lblAlgn val="ctr"/>
        <c:lblOffset val="100"/>
      </c:catAx>
      <c:valAx>
        <c:axId val="84912384"/>
        <c:scaling>
          <c:orientation val="minMax"/>
        </c:scaling>
        <c:axPos val="l"/>
        <c:majorGridlines/>
        <c:title>
          <c:tx>
            <c:rich>
              <a:bodyPr rot="-5400000" vert="horz"/>
              <a:lstStyle/>
              <a:p>
                <a:pPr>
                  <a:defRPr/>
                </a:pPr>
                <a:r>
                  <a:rPr lang="pl-PL"/>
                  <a:t>Liczebność</a:t>
                </a:r>
              </a:p>
            </c:rich>
          </c:tx>
        </c:title>
        <c:numFmt formatCode="General" sourceLinked="1"/>
        <c:tickLblPos val="nextTo"/>
        <c:txPr>
          <a:bodyPr/>
          <a:lstStyle/>
          <a:p>
            <a:pPr>
              <a:defRPr b="1"/>
            </a:pPr>
            <a:endParaRPr lang="pl-PL"/>
          </a:p>
        </c:txPr>
        <c:crossAx val="84910464"/>
        <c:crosses val="autoZero"/>
        <c:crossBetween val="between"/>
        <c:majorUnit val="2"/>
      </c:valAx>
    </c:plotArea>
    <c:plotVisOnly val="1"/>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numeru buta dla roczników 91-97</a:t>
            </a:r>
          </a:p>
        </c:rich>
      </c:tx>
    </c:title>
    <c:plotArea>
      <c:layout>
        <c:manualLayout>
          <c:layoutTarget val="inner"/>
          <c:xMode val="edge"/>
          <c:yMode val="edge"/>
          <c:x val="7.6608547008547009E-2"/>
          <c:y val="0.12907850241545887"/>
          <c:w val="0.89263646723646728"/>
          <c:h val="0.72526521739130545"/>
        </c:manualLayout>
      </c:layout>
      <c:barChart>
        <c:barDir val="col"/>
        <c:grouping val="clustered"/>
        <c:ser>
          <c:idx val="0"/>
          <c:order val="0"/>
          <c:cat>
            <c:numRef>
              <c:f>'Roczniki 91-97'!$V$8:$V$20</c:f>
              <c:numCache>
                <c:formatCode>General</c:formatCode>
                <c:ptCount val="13"/>
                <c:pt idx="0">
                  <c:v>37</c:v>
                </c:pt>
                <c:pt idx="1">
                  <c:v>38</c:v>
                </c:pt>
                <c:pt idx="2">
                  <c:v>39</c:v>
                </c:pt>
                <c:pt idx="3">
                  <c:v>40</c:v>
                </c:pt>
                <c:pt idx="4">
                  <c:v>41</c:v>
                </c:pt>
                <c:pt idx="5">
                  <c:v>42</c:v>
                </c:pt>
                <c:pt idx="6">
                  <c:v>43</c:v>
                </c:pt>
                <c:pt idx="7">
                  <c:v>44</c:v>
                </c:pt>
                <c:pt idx="8">
                  <c:v>45</c:v>
                </c:pt>
                <c:pt idx="9">
                  <c:v>46</c:v>
                </c:pt>
                <c:pt idx="10">
                  <c:v>47</c:v>
                </c:pt>
                <c:pt idx="11">
                  <c:v>48</c:v>
                </c:pt>
                <c:pt idx="12">
                  <c:v>49</c:v>
                </c:pt>
              </c:numCache>
            </c:numRef>
          </c:cat>
          <c:val>
            <c:numRef>
              <c:f>'Roczniki 91-97'!$W$8:$W$20</c:f>
              <c:numCache>
                <c:formatCode>General</c:formatCode>
                <c:ptCount val="13"/>
                <c:pt idx="0">
                  <c:v>1</c:v>
                </c:pt>
                <c:pt idx="1">
                  <c:v>5</c:v>
                </c:pt>
                <c:pt idx="2">
                  <c:v>2</c:v>
                </c:pt>
                <c:pt idx="3">
                  <c:v>8</c:v>
                </c:pt>
                <c:pt idx="4">
                  <c:v>9</c:v>
                </c:pt>
                <c:pt idx="5">
                  <c:v>60</c:v>
                </c:pt>
                <c:pt idx="6">
                  <c:v>63</c:v>
                </c:pt>
                <c:pt idx="7">
                  <c:v>62</c:v>
                </c:pt>
                <c:pt idx="8">
                  <c:v>49</c:v>
                </c:pt>
                <c:pt idx="9">
                  <c:v>42</c:v>
                </c:pt>
                <c:pt idx="10">
                  <c:v>9</c:v>
                </c:pt>
                <c:pt idx="11">
                  <c:v>6</c:v>
                </c:pt>
                <c:pt idx="12">
                  <c:v>1</c:v>
                </c:pt>
              </c:numCache>
            </c:numRef>
          </c:val>
        </c:ser>
        <c:axId val="84931712"/>
        <c:axId val="84933632"/>
      </c:barChart>
      <c:catAx>
        <c:axId val="84931712"/>
        <c:scaling>
          <c:orientation val="minMax"/>
        </c:scaling>
        <c:axPos val="b"/>
        <c:title>
          <c:tx>
            <c:rich>
              <a:bodyPr/>
              <a:lstStyle/>
              <a:p>
                <a:pPr>
                  <a:defRPr sz="1100"/>
                </a:pPr>
                <a:r>
                  <a:rPr lang="pl-PL" sz="1100"/>
                  <a:t>Numer buta</a:t>
                </a:r>
              </a:p>
            </c:rich>
          </c:tx>
          <c:layout>
            <c:manualLayout>
              <c:xMode val="edge"/>
              <c:yMode val="edge"/>
              <c:x val="0.45681253561253582"/>
              <c:y val="0.91585483091787545"/>
            </c:manualLayout>
          </c:layout>
        </c:title>
        <c:numFmt formatCode="General" sourceLinked="1"/>
        <c:tickLblPos val="nextTo"/>
        <c:txPr>
          <a:bodyPr/>
          <a:lstStyle/>
          <a:p>
            <a:pPr>
              <a:defRPr b="1"/>
            </a:pPr>
            <a:endParaRPr lang="pl-PL"/>
          </a:p>
        </c:txPr>
        <c:crossAx val="84933632"/>
        <c:crosses val="autoZero"/>
        <c:auto val="1"/>
        <c:lblAlgn val="ctr"/>
        <c:lblOffset val="100"/>
      </c:catAx>
      <c:valAx>
        <c:axId val="84933632"/>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4931712"/>
        <c:crosses val="autoZero"/>
        <c:crossBetween val="between"/>
        <c:majorUnit val="4"/>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pl-PL"/>
  <c:style val="25"/>
  <c:chart>
    <c:title>
      <c:tx>
        <c:rich>
          <a:bodyPr/>
          <a:lstStyle/>
          <a:p>
            <a:pPr>
              <a:defRPr/>
            </a:pPr>
            <a:r>
              <a:rPr lang="pl-PL"/>
              <a:t>Wykres wskaźnika długość stopy/wzrost dla roczników 91-97</a:t>
            </a:r>
          </a:p>
        </c:rich>
      </c:tx>
    </c:title>
    <c:plotArea>
      <c:layout/>
      <c:scatterChart>
        <c:scatterStyle val="lineMarker"/>
        <c:ser>
          <c:idx val="0"/>
          <c:order val="0"/>
          <c:spPr>
            <a:ln w="66675">
              <a:noFill/>
            </a:ln>
          </c:spPr>
          <c:trendline>
            <c:spPr>
              <a:ln w="57150">
                <a:solidFill>
                  <a:srgbClr val="00B050"/>
                </a:solidFill>
              </a:ln>
            </c:spPr>
            <c:trendlineType val="movingAvg"/>
            <c:period val="2"/>
          </c:trendline>
          <c:xVal>
            <c:numRef>
              <c:f>'Roczniki 91-97'!$AG$8:$AG$131</c:f>
              <c:numCache>
                <c:formatCode>General</c:formatCode>
                <c:ptCount val="124"/>
                <c:pt idx="0">
                  <c:v>163</c:v>
                </c:pt>
                <c:pt idx="1">
                  <c:v>165</c:v>
                </c:pt>
                <c:pt idx="2">
                  <c:v>165</c:v>
                </c:pt>
                <c:pt idx="3">
                  <c:v>166</c:v>
                </c:pt>
                <c:pt idx="4">
                  <c:v>166</c:v>
                </c:pt>
                <c:pt idx="5">
                  <c:v>167</c:v>
                </c:pt>
                <c:pt idx="6">
                  <c:v>167</c:v>
                </c:pt>
                <c:pt idx="7">
                  <c:v>167</c:v>
                </c:pt>
                <c:pt idx="8">
                  <c:v>168</c:v>
                </c:pt>
                <c:pt idx="9">
                  <c:v>168</c:v>
                </c:pt>
                <c:pt idx="10" formatCode="[$-415]General">
                  <c:v>168</c:v>
                </c:pt>
                <c:pt idx="11">
                  <c:v>168</c:v>
                </c:pt>
                <c:pt idx="12">
                  <c:v>170</c:v>
                </c:pt>
                <c:pt idx="13">
                  <c:v>170</c:v>
                </c:pt>
                <c:pt idx="14">
                  <c:v>170</c:v>
                </c:pt>
                <c:pt idx="15">
                  <c:v>170</c:v>
                </c:pt>
                <c:pt idx="16">
                  <c:v>170</c:v>
                </c:pt>
                <c:pt idx="17">
                  <c:v>171</c:v>
                </c:pt>
                <c:pt idx="18">
                  <c:v>171</c:v>
                </c:pt>
                <c:pt idx="19">
                  <c:v>171</c:v>
                </c:pt>
                <c:pt idx="20">
                  <c:v>172</c:v>
                </c:pt>
                <c:pt idx="21">
                  <c:v>172</c:v>
                </c:pt>
                <c:pt idx="22">
                  <c:v>172</c:v>
                </c:pt>
                <c:pt idx="23">
                  <c:v>172</c:v>
                </c:pt>
                <c:pt idx="24">
                  <c:v>173</c:v>
                </c:pt>
                <c:pt idx="25">
                  <c:v>173</c:v>
                </c:pt>
                <c:pt idx="26">
                  <c:v>173</c:v>
                </c:pt>
                <c:pt idx="27">
                  <c:v>173</c:v>
                </c:pt>
                <c:pt idx="28">
                  <c:v>174</c:v>
                </c:pt>
                <c:pt idx="29">
                  <c:v>174</c:v>
                </c:pt>
                <c:pt idx="30">
                  <c:v>174</c:v>
                </c:pt>
                <c:pt idx="31">
                  <c:v>174</c:v>
                </c:pt>
                <c:pt idx="32" formatCode="[$-415]General">
                  <c:v>175</c:v>
                </c:pt>
                <c:pt idx="33">
                  <c:v>175</c:v>
                </c:pt>
                <c:pt idx="34">
                  <c:v>175</c:v>
                </c:pt>
                <c:pt idx="35">
                  <c:v>175</c:v>
                </c:pt>
                <c:pt idx="36">
                  <c:v>175</c:v>
                </c:pt>
                <c:pt idx="37">
                  <c:v>176</c:v>
                </c:pt>
                <c:pt idx="38">
                  <c:v>176</c:v>
                </c:pt>
                <c:pt idx="39">
                  <c:v>176</c:v>
                </c:pt>
                <c:pt idx="40">
                  <c:v>176</c:v>
                </c:pt>
                <c:pt idx="41">
                  <c:v>177</c:v>
                </c:pt>
                <c:pt idx="42">
                  <c:v>177</c:v>
                </c:pt>
                <c:pt idx="43">
                  <c:v>178</c:v>
                </c:pt>
                <c:pt idx="44">
                  <c:v>178</c:v>
                </c:pt>
                <c:pt idx="45">
                  <c:v>178</c:v>
                </c:pt>
                <c:pt idx="46">
                  <c:v>179</c:v>
                </c:pt>
                <c:pt idx="47">
                  <c:v>179</c:v>
                </c:pt>
                <c:pt idx="48">
                  <c:v>179</c:v>
                </c:pt>
                <c:pt idx="49">
                  <c:v>179</c:v>
                </c:pt>
                <c:pt idx="50">
                  <c:v>179</c:v>
                </c:pt>
                <c:pt idx="51">
                  <c:v>180</c:v>
                </c:pt>
                <c:pt idx="52">
                  <c:v>180</c:v>
                </c:pt>
                <c:pt idx="53">
                  <c:v>180</c:v>
                </c:pt>
                <c:pt idx="54">
                  <c:v>180</c:v>
                </c:pt>
                <c:pt idx="55">
                  <c:v>180</c:v>
                </c:pt>
                <c:pt idx="56">
                  <c:v>181</c:v>
                </c:pt>
                <c:pt idx="57">
                  <c:v>181</c:v>
                </c:pt>
                <c:pt idx="58">
                  <c:v>181</c:v>
                </c:pt>
                <c:pt idx="59">
                  <c:v>181</c:v>
                </c:pt>
                <c:pt idx="60">
                  <c:v>182</c:v>
                </c:pt>
                <c:pt idx="61">
                  <c:v>182</c:v>
                </c:pt>
                <c:pt idx="62">
                  <c:v>182</c:v>
                </c:pt>
                <c:pt idx="63">
                  <c:v>182</c:v>
                </c:pt>
                <c:pt idx="64">
                  <c:v>182</c:v>
                </c:pt>
                <c:pt idx="65">
                  <c:v>183</c:v>
                </c:pt>
                <c:pt idx="66">
                  <c:v>183</c:v>
                </c:pt>
                <c:pt idx="67">
                  <c:v>183</c:v>
                </c:pt>
                <c:pt idx="68">
                  <c:v>183</c:v>
                </c:pt>
                <c:pt idx="69">
                  <c:v>183</c:v>
                </c:pt>
                <c:pt idx="70">
                  <c:v>184</c:v>
                </c:pt>
                <c:pt idx="71">
                  <c:v>184</c:v>
                </c:pt>
                <c:pt idx="72">
                  <c:v>184</c:v>
                </c:pt>
                <c:pt idx="73">
                  <c:v>184</c:v>
                </c:pt>
                <c:pt idx="74">
                  <c:v>184</c:v>
                </c:pt>
                <c:pt idx="75" formatCode="[$-415]General">
                  <c:v>185</c:v>
                </c:pt>
                <c:pt idx="76">
                  <c:v>185</c:v>
                </c:pt>
                <c:pt idx="77">
                  <c:v>185</c:v>
                </c:pt>
                <c:pt idx="78">
                  <c:v>185</c:v>
                </c:pt>
                <c:pt idx="79">
                  <c:v>185</c:v>
                </c:pt>
                <c:pt idx="80">
                  <c:v>186</c:v>
                </c:pt>
                <c:pt idx="81">
                  <c:v>186</c:v>
                </c:pt>
                <c:pt idx="82">
                  <c:v>186</c:v>
                </c:pt>
                <c:pt idx="83" formatCode="[$-415]General">
                  <c:v>186</c:v>
                </c:pt>
                <c:pt idx="84">
                  <c:v>186</c:v>
                </c:pt>
                <c:pt idx="85">
                  <c:v>187</c:v>
                </c:pt>
                <c:pt idx="86">
                  <c:v>188</c:v>
                </c:pt>
                <c:pt idx="87">
                  <c:v>188</c:v>
                </c:pt>
                <c:pt idx="88">
                  <c:v>188</c:v>
                </c:pt>
                <c:pt idx="89">
                  <c:v>188</c:v>
                </c:pt>
                <c:pt idx="90" formatCode="[$-415]General">
                  <c:v>189</c:v>
                </c:pt>
                <c:pt idx="91">
                  <c:v>189</c:v>
                </c:pt>
                <c:pt idx="92">
                  <c:v>189</c:v>
                </c:pt>
                <c:pt idx="93">
                  <c:v>189</c:v>
                </c:pt>
                <c:pt idx="94" formatCode="[$-415]General">
                  <c:v>189</c:v>
                </c:pt>
                <c:pt idx="95">
                  <c:v>190</c:v>
                </c:pt>
                <c:pt idx="96" formatCode="[$-415]General">
                  <c:v>190</c:v>
                </c:pt>
                <c:pt idx="97">
                  <c:v>190</c:v>
                </c:pt>
                <c:pt idx="98">
                  <c:v>190</c:v>
                </c:pt>
                <c:pt idx="99">
                  <c:v>190</c:v>
                </c:pt>
                <c:pt idx="100">
                  <c:v>190</c:v>
                </c:pt>
                <c:pt idx="101">
                  <c:v>191</c:v>
                </c:pt>
                <c:pt idx="102">
                  <c:v>191</c:v>
                </c:pt>
                <c:pt idx="103">
                  <c:v>192</c:v>
                </c:pt>
                <c:pt idx="104">
                  <c:v>192</c:v>
                </c:pt>
                <c:pt idx="105">
                  <c:v>193</c:v>
                </c:pt>
                <c:pt idx="106">
                  <c:v>193</c:v>
                </c:pt>
                <c:pt idx="107">
                  <c:v>193</c:v>
                </c:pt>
                <c:pt idx="108">
                  <c:v>193</c:v>
                </c:pt>
                <c:pt idx="109">
                  <c:v>194</c:v>
                </c:pt>
                <c:pt idx="110">
                  <c:v>194</c:v>
                </c:pt>
                <c:pt idx="111">
                  <c:v>194</c:v>
                </c:pt>
                <c:pt idx="112">
                  <c:v>195</c:v>
                </c:pt>
                <c:pt idx="113">
                  <c:v>195</c:v>
                </c:pt>
                <c:pt idx="114">
                  <c:v>196</c:v>
                </c:pt>
                <c:pt idx="115" formatCode="[$-415]General">
                  <c:v>198</c:v>
                </c:pt>
                <c:pt idx="116">
                  <c:v>198</c:v>
                </c:pt>
                <c:pt idx="117">
                  <c:v>198</c:v>
                </c:pt>
                <c:pt idx="118">
                  <c:v>198</c:v>
                </c:pt>
                <c:pt idx="119">
                  <c:v>198</c:v>
                </c:pt>
                <c:pt idx="120">
                  <c:v>200</c:v>
                </c:pt>
                <c:pt idx="121">
                  <c:v>200</c:v>
                </c:pt>
                <c:pt idx="122">
                  <c:v>201</c:v>
                </c:pt>
                <c:pt idx="123">
                  <c:v>202</c:v>
                </c:pt>
              </c:numCache>
            </c:numRef>
          </c:xVal>
          <c:yVal>
            <c:numRef>
              <c:f>'Roczniki 91-97'!$AJ$8:$AJ$131</c:f>
              <c:numCache>
                <c:formatCode>0.0000</c:formatCode>
                <c:ptCount val="124"/>
                <c:pt idx="0">
                  <c:v>0.14539877300613496</c:v>
                </c:pt>
                <c:pt idx="1">
                  <c:v>0.15393939393939426</c:v>
                </c:pt>
                <c:pt idx="3">
                  <c:v>0.15873493975903638</c:v>
                </c:pt>
                <c:pt idx="5">
                  <c:v>0.15883233532934152</c:v>
                </c:pt>
                <c:pt idx="8">
                  <c:v>0.15214285714285727</c:v>
                </c:pt>
                <c:pt idx="12">
                  <c:v>0.15848739495798347</c:v>
                </c:pt>
                <c:pt idx="17">
                  <c:v>0.15511695906432768</c:v>
                </c:pt>
                <c:pt idx="20">
                  <c:v>0.15130813953488387</c:v>
                </c:pt>
                <c:pt idx="24">
                  <c:v>0.15520231213872851</c:v>
                </c:pt>
                <c:pt idx="28">
                  <c:v>0.1574074074074078</c:v>
                </c:pt>
                <c:pt idx="32">
                  <c:v>0.15503296703296723</c:v>
                </c:pt>
                <c:pt idx="37">
                  <c:v>0.15688502673796806</c:v>
                </c:pt>
                <c:pt idx="41">
                  <c:v>0.15550847457627151</c:v>
                </c:pt>
                <c:pt idx="43">
                  <c:v>0.15430711610486891</c:v>
                </c:pt>
                <c:pt idx="46">
                  <c:v>0.15770949720670407</c:v>
                </c:pt>
                <c:pt idx="51">
                  <c:v>0.15568965517241398</c:v>
                </c:pt>
                <c:pt idx="56">
                  <c:v>0.15539400988659513</c:v>
                </c:pt>
                <c:pt idx="60">
                  <c:v>0.15448235974551774</c:v>
                </c:pt>
                <c:pt idx="65">
                  <c:v>0.15526932084309161</c:v>
                </c:pt>
                <c:pt idx="70">
                  <c:v>0.15614548494983296</c:v>
                </c:pt>
                <c:pt idx="75">
                  <c:v>0.15454311454311476</c:v>
                </c:pt>
                <c:pt idx="80">
                  <c:v>0.15456989247311842</c:v>
                </c:pt>
                <c:pt idx="85">
                  <c:v>0.1588235294117647</c:v>
                </c:pt>
                <c:pt idx="86">
                  <c:v>0.15164893617021297</c:v>
                </c:pt>
                <c:pt idx="90">
                  <c:v>0.15204081632653071</c:v>
                </c:pt>
                <c:pt idx="95">
                  <c:v>0.15470760233918129</c:v>
                </c:pt>
                <c:pt idx="101">
                  <c:v>0.15641361256544531</c:v>
                </c:pt>
                <c:pt idx="103">
                  <c:v>0.15286458333333341</c:v>
                </c:pt>
                <c:pt idx="105">
                  <c:v>0.15556994818652881</c:v>
                </c:pt>
                <c:pt idx="109">
                  <c:v>0.15247422680412384</c:v>
                </c:pt>
                <c:pt idx="112">
                  <c:v>0.14717948717948734</c:v>
                </c:pt>
                <c:pt idx="114">
                  <c:v>0.15816326530612262</c:v>
                </c:pt>
                <c:pt idx="115">
                  <c:v>0.14941077441077441</c:v>
                </c:pt>
                <c:pt idx="120">
                  <c:v>0.14850000000000013</c:v>
                </c:pt>
                <c:pt idx="122">
                  <c:v>0.1542288557213933</c:v>
                </c:pt>
                <c:pt idx="123">
                  <c:v>0.15346534653465368</c:v>
                </c:pt>
              </c:numCache>
            </c:numRef>
          </c:yVal>
        </c:ser>
        <c:ser>
          <c:idx val="1"/>
          <c:order val="1"/>
          <c:spPr>
            <a:ln w="66675">
              <a:noFill/>
            </a:ln>
          </c:spPr>
          <c:xVal>
            <c:numRef>
              <c:f>'Roczniki 91-97'!$AG$8:$AG$131</c:f>
              <c:numCache>
                <c:formatCode>General</c:formatCode>
                <c:ptCount val="124"/>
                <c:pt idx="0">
                  <c:v>163</c:v>
                </c:pt>
                <c:pt idx="1">
                  <c:v>165</c:v>
                </c:pt>
                <c:pt idx="2">
                  <c:v>165</c:v>
                </c:pt>
                <c:pt idx="3">
                  <c:v>166</c:v>
                </c:pt>
                <c:pt idx="4">
                  <c:v>166</c:v>
                </c:pt>
                <c:pt idx="5">
                  <c:v>167</c:v>
                </c:pt>
                <c:pt idx="6">
                  <c:v>167</c:v>
                </c:pt>
                <c:pt idx="7">
                  <c:v>167</c:v>
                </c:pt>
                <c:pt idx="8">
                  <c:v>168</c:v>
                </c:pt>
                <c:pt idx="9">
                  <c:v>168</c:v>
                </c:pt>
                <c:pt idx="10" formatCode="[$-415]General">
                  <c:v>168</c:v>
                </c:pt>
                <c:pt idx="11">
                  <c:v>168</c:v>
                </c:pt>
                <c:pt idx="12">
                  <c:v>170</c:v>
                </c:pt>
                <c:pt idx="13">
                  <c:v>170</c:v>
                </c:pt>
                <c:pt idx="14">
                  <c:v>170</c:v>
                </c:pt>
                <c:pt idx="15">
                  <c:v>170</c:v>
                </c:pt>
                <c:pt idx="16">
                  <c:v>170</c:v>
                </c:pt>
                <c:pt idx="17">
                  <c:v>171</c:v>
                </c:pt>
                <c:pt idx="18">
                  <c:v>171</c:v>
                </c:pt>
                <c:pt idx="19">
                  <c:v>171</c:v>
                </c:pt>
                <c:pt idx="20">
                  <c:v>172</c:v>
                </c:pt>
                <c:pt idx="21">
                  <c:v>172</c:v>
                </c:pt>
                <c:pt idx="22">
                  <c:v>172</c:v>
                </c:pt>
                <c:pt idx="23">
                  <c:v>172</c:v>
                </c:pt>
                <c:pt idx="24">
                  <c:v>173</c:v>
                </c:pt>
                <c:pt idx="25">
                  <c:v>173</c:v>
                </c:pt>
                <c:pt idx="26">
                  <c:v>173</c:v>
                </c:pt>
                <c:pt idx="27">
                  <c:v>173</c:v>
                </c:pt>
                <c:pt idx="28">
                  <c:v>174</c:v>
                </c:pt>
                <c:pt idx="29">
                  <c:v>174</c:v>
                </c:pt>
                <c:pt idx="30">
                  <c:v>174</c:v>
                </c:pt>
                <c:pt idx="31">
                  <c:v>174</c:v>
                </c:pt>
                <c:pt idx="32" formatCode="[$-415]General">
                  <c:v>175</c:v>
                </c:pt>
                <c:pt idx="33">
                  <c:v>175</c:v>
                </c:pt>
                <c:pt idx="34">
                  <c:v>175</c:v>
                </c:pt>
                <c:pt idx="35">
                  <c:v>175</c:v>
                </c:pt>
                <c:pt idx="36">
                  <c:v>175</c:v>
                </c:pt>
                <c:pt idx="37">
                  <c:v>176</c:v>
                </c:pt>
                <c:pt idx="38">
                  <c:v>176</c:v>
                </c:pt>
                <c:pt idx="39">
                  <c:v>176</c:v>
                </c:pt>
                <c:pt idx="40">
                  <c:v>176</c:v>
                </c:pt>
                <c:pt idx="41">
                  <c:v>177</c:v>
                </c:pt>
                <c:pt idx="42">
                  <c:v>177</c:v>
                </c:pt>
                <c:pt idx="43">
                  <c:v>178</c:v>
                </c:pt>
                <c:pt idx="44">
                  <c:v>178</c:v>
                </c:pt>
                <c:pt idx="45">
                  <c:v>178</c:v>
                </c:pt>
                <c:pt idx="46">
                  <c:v>179</c:v>
                </c:pt>
                <c:pt idx="47">
                  <c:v>179</c:v>
                </c:pt>
                <c:pt idx="48">
                  <c:v>179</c:v>
                </c:pt>
                <c:pt idx="49">
                  <c:v>179</c:v>
                </c:pt>
                <c:pt idx="50">
                  <c:v>179</c:v>
                </c:pt>
                <c:pt idx="51">
                  <c:v>180</c:v>
                </c:pt>
                <c:pt idx="52">
                  <c:v>180</c:v>
                </c:pt>
                <c:pt idx="53">
                  <c:v>180</c:v>
                </c:pt>
                <c:pt idx="54">
                  <c:v>180</c:v>
                </c:pt>
                <c:pt idx="55">
                  <c:v>180</c:v>
                </c:pt>
                <c:pt idx="56">
                  <c:v>181</c:v>
                </c:pt>
                <c:pt idx="57">
                  <c:v>181</c:v>
                </c:pt>
                <c:pt idx="58">
                  <c:v>181</c:v>
                </c:pt>
                <c:pt idx="59">
                  <c:v>181</c:v>
                </c:pt>
                <c:pt idx="60">
                  <c:v>182</c:v>
                </c:pt>
                <c:pt idx="61">
                  <c:v>182</c:v>
                </c:pt>
                <c:pt idx="62">
                  <c:v>182</c:v>
                </c:pt>
                <c:pt idx="63">
                  <c:v>182</c:v>
                </c:pt>
                <c:pt idx="64">
                  <c:v>182</c:v>
                </c:pt>
                <c:pt idx="65">
                  <c:v>183</c:v>
                </c:pt>
                <c:pt idx="66">
                  <c:v>183</c:v>
                </c:pt>
                <c:pt idx="67">
                  <c:v>183</c:v>
                </c:pt>
                <c:pt idx="68">
                  <c:v>183</c:v>
                </c:pt>
                <c:pt idx="69">
                  <c:v>183</c:v>
                </c:pt>
                <c:pt idx="70">
                  <c:v>184</c:v>
                </c:pt>
                <c:pt idx="71">
                  <c:v>184</c:v>
                </c:pt>
                <c:pt idx="72">
                  <c:v>184</c:v>
                </c:pt>
                <c:pt idx="73">
                  <c:v>184</c:v>
                </c:pt>
                <c:pt idx="74">
                  <c:v>184</c:v>
                </c:pt>
                <c:pt idx="75" formatCode="[$-415]General">
                  <c:v>185</c:v>
                </c:pt>
                <c:pt idx="76">
                  <c:v>185</c:v>
                </c:pt>
                <c:pt idx="77">
                  <c:v>185</c:v>
                </c:pt>
                <c:pt idx="78">
                  <c:v>185</c:v>
                </c:pt>
                <c:pt idx="79">
                  <c:v>185</c:v>
                </c:pt>
                <c:pt idx="80">
                  <c:v>186</c:v>
                </c:pt>
                <c:pt idx="81">
                  <c:v>186</c:v>
                </c:pt>
                <c:pt idx="82">
                  <c:v>186</c:v>
                </c:pt>
                <c:pt idx="83" formatCode="[$-415]General">
                  <c:v>186</c:v>
                </c:pt>
                <c:pt idx="84">
                  <c:v>186</c:v>
                </c:pt>
                <c:pt idx="85">
                  <c:v>187</c:v>
                </c:pt>
                <c:pt idx="86">
                  <c:v>188</c:v>
                </c:pt>
                <c:pt idx="87">
                  <c:v>188</c:v>
                </c:pt>
                <c:pt idx="88">
                  <c:v>188</c:v>
                </c:pt>
                <c:pt idx="89">
                  <c:v>188</c:v>
                </c:pt>
                <c:pt idx="90" formatCode="[$-415]General">
                  <c:v>189</c:v>
                </c:pt>
                <c:pt idx="91">
                  <c:v>189</c:v>
                </c:pt>
                <c:pt idx="92">
                  <c:v>189</c:v>
                </c:pt>
                <c:pt idx="93">
                  <c:v>189</c:v>
                </c:pt>
                <c:pt idx="94" formatCode="[$-415]General">
                  <c:v>189</c:v>
                </c:pt>
                <c:pt idx="95">
                  <c:v>190</c:v>
                </c:pt>
                <c:pt idx="96" formatCode="[$-415]General">
                  <c:v>190</c:v>
                </c:pt>
                <c:pt idx="97">
                  <c:v>190</c:v>
                </c:pt>
                <c:pt idx="98">
                  <c:v>190</c:v>
                </c:pt>
                <c:pt idx="99">
                  <c:v>190</c:v>
                </c:pt>
                <c:pt idx="100">
                  <c:v>190</c:v>
                </c:pt>
                <c:pt idx="101">
                  <c:v>191</c:v>
                </c:pt>
                <c:pt idx="102">
                  <c:v>191</c:v>
                </c:pt>
                <c:pt idx="103">
                  <c:v>192</c:v>
                </c:pt>
                <c:pt idx="104">
                  <c:v>192</c:v>
                </c:pt>
                <c:pt idx="105">
                  <c:v>193</c:v>
                </c:pt>
                <c:pt idx="106">
                  <c:v>193</c:v>
                </c:pt>
                <c:pt idx="107">
                  <c:v>193</c:v>
                </c:pt>
                <c:pt idx="108">
                  <c:v>193</c:v>
                </c:pt>
                <c:pt idx="109">
                  <c:v>194</c:v>
                </c:pt>
                <c:pt idx="110">
                  <c:v>194</c:v>
                </c:pt>
                <c:pt idx="111">
                  <c:v>194</c:v>
                </c:pt>
                <c:pt idx="112">
                  <c:v>195</c:v>
                </c:pt>
                <c:pt idx="113">
                  <c:v>195</c:v>
                </c:pt>
                <c:pt idx="114">
                  <c:v>196</c:v>
                </c:pt>
                <c:pt idx="115" formatCode="[$-415]General">
                  <c:v>198</c:v>
                </c:pt>
                <c:pt idx="116">
                  <c:v>198</c:v>
                </c:pt>
                <c:pt idx="117">
                  <c:v>198</c:v>
                </c:pt>
                <c:pt idx="118">
                  <c:v>198</c:v>
                </c:pt>
                <c:pt idx="119">
                  <c:v>198</c:v>
                </c:pt>
                <c:pt idx="120">
                  <c:v>200</c:v>
                </c:pt>
                <c:pt idx="121">
                  <c:v>200</c:v>
                </c:pt>
                <c:pt idx="122">
                  <c:v>201</c:v>
                </c:pt>
                <c:pt idx="123">
                  <c:v>202</c:v>
                </c:pt>
              </c:numCache>
            </c:numRef>
          </c:xVal>
          <c:yVal>
            <c:numRef>
              <c:f>'Roczniki 91-97'!$AH$8:$AH$131</c:f>
              <c:numCache>
                <c:formatCode>0.0000</c:formatCode>
                <c:ptCount val="124"/>
                <c:pt idx="0">
                  <c:v>0.14539877300613496</c:v>
                </c:pt>
                <c:pt idx="1">
                  <c:v>0.14787878787878786</c:v>
                </c:pt>
                <c:pt idx="2">
                  <c:v>0.16</c:v>
                </c:pt>
                <c:pt idx="3">
                  <c:v>0.15481927710843396</c:v>
                </c:pt>
                <c:pt idx="4">
                  <c:v>0.16265060240963838</c:v>
                </c:pt>
                <c:pt idx="5">
                  <c:v>0.14610778443113787</c:v>
                </c:pt>
                <c:pt idx="6">
                  <c:v>0.16167664670658666</c:v>
                </c:pt>
                <c:pt idx="7">
                  <c:v>0.16586826347305389</c:v>
                </c:pt>
                <c:pt idx="8">
                  <c:v>0.14523809523809536</c:v>
                </c:pt>
                <c:pt idx="9">
                  <c:v>0.14880952380952381</c:v>
                </c:pt>
                <c:pt idx="10">
                  <c:v>0.15297619047619085</c:v>
                </c:pt>
                <c:pt idx="11">
                  <c:v>0.16071428571428586</c:v>
                </c:pt>
                <c:pt idx="12">
                  <c:v>0.14352941176470591</c:v>
                </c:pt>
                <c:pt idx="13">
                  <c:v>0.15529411764705894</c:v>
                </c:pt>
                <c:pt idx="14">
                  <c:v>0.1588235294117647</c:v>
                </c:pt>
                <c:pt idx="15">
                  <c:v>0.16705882352941176</c:v>
                </c:pt>
                <c:pt idx="16">
                  <c:v>0.17058823529411771</c:v>
                </c:pt>
                <c:pt idx="17">
                  <c:v>0.15029239766081884</c:v>
                </c:pt>
                <c:pt idx="18">
                  <c:v>0.15789473684210556</c:v>
                </c:pt>
                <c:pt idx="19">
                  <c:v>0.16198830409356724</c:v>
                </c:pt>
                <c:pt idx="20">
                  <c:v>0.14534883720930244</c:v>
                </c:pt>
                <c:pt idx="21">
                  <c:v>0.14941860465116302</c:v>
                </c:pt>
                <c:pt idx="22">
                  <c:v>0.15348837209302346</c:v>
                </c:pt>
                <c:pt idx="23">
                  <c:v>0.15697674418604673</c:v>
                </c:pt>
                <c:pt idx="24">
                  <c:v>0.1485549132947977</c:v>
                </c:pt>
                <c:pt idx="25">
                  <c:v>0.15260115606936431</c:v>
                </c:pt>
                <c:pt idx="26">
                  <c:v>0.15606936416184997</c:v>
                </c:pt>
                <c:pt idx="27">
                  <c:v>0.16011560693641619</c:v>
                </c:pt>
                <c:pt idx="28">
                  <c:v>0.15172413793103462</c:v>
                </c:pt>
                <c:pt idx="29">
                  <c:v>0.15517241379310345</c:v>
                </c:pt>
                <c:pt idx="30">
                  <c:v>0.15919540229885071</c:v>
                </c:pt>
                <c:pt idx="31">
                  <c:v>0.16666666666666666</c:v>
                </c:pt>
                <c:pt idx="32">
                  <c:v>0.14685714285714302</c:v>
                </c:pt>
                <c:pt idx="33">
                  <c:v>0.15085714285714308</c:v>
                </c:pt>
                <c:pt idx="34">
                  <c:v>0.15428571428571428</c:v>
                </c:pt>
                <c:pt idx="35">
                  <c:v>0.15828571428571428</c:v>
                </c:pt>
                <c:pt idx="36">
                  <c:v>0.16228571428571417</c:v>
                </c:pt>
                <c:pt idx="37">
                  <c:v>0.15340909090909113</c:v>
                </c:pt>
                <c:pt idx="38">
                  <c:v>0.15738636363636388</c:v>
                </c:pt>
                <c:pt idx="39">
                  <c:v>0.16136363636363635</c:v>
                </c:pt>
                <c:pt idx="40">
                  <c:v>0.17272727272727287</c:v>
                </c:pt>
                <c:pt idx="41">
                  <c:v>0.15254237288135619</c:v>
                </c:pt>
                <c:pt idx="42">
                  <c:v>0.1564971751412432</c:v>
                </c:pt>
                <c:pt idx="43">
                  <c:v>0.15168539325842711</c:v>
                </c:pt>
                <c:pt idx="44">
                  <c:v>0.1556179775280899</c:v>
                </c:pt>
                <c:pt idx="45">
                  <c:v>0.15955056179775279</c:v>
                </c:pt>
                <c:pt idx="46">
                  <c:v>0.15083798882681582</c:v>
                </c:pt>
                <c:pt idx="47">
                  <c:v>0.15474860335195548</c:v>
                </c:pt>
                <c:pt idx="48">
                  <c:v>0.15865921787709525</c:v>
                </c:pt>
                <c:pt idx="49">
                  <c:v>0.16201117318435754</c:v>
                </c:pt>
                <c:pt idx="50">
                  <c:v>0.16592178770949734</c:v>
                </c:pt>
                <c:pt idx="51">
                  <c:v>0.1355555555555554</c:v>
                </c:pt>
                <c:pt idx="52">
                  <c:v>0.15000000000000013</c:v>
                </c:pt>
                <c:pt idx="53">
                  <c:v>0.15388888888888891</c:v>
                </c:pt>
                <c:pt idx="54">
                  <c:v>0.15777777777777779</c:v>
                </c:pt>
                <c:pt idx="55">
                  <c:v>0.1611111111111112</c:v>
                </c:pt>
                <c:pt idx="56">
                  <c:v>0.14917127071823205</c:v>
                </c:pt>
                <c:pt idx="57">
                  <c:v>0.15303867403314916</c:v>
                </c:pt>
                <c:pt idx="58">
                  <c:v>0.15690607734806641</c:v>
                </c:pt>
                <c:pt idx="59">
                  <c:v>0.16022099447513821</c:v>
                </c:pt>
                <c:pt idx="60">
                  <c:v>0.14835164835164835</c:v>
                </c:pt>
                <c:pt idx="61">
                  <c:v>0.15219780219780243</c:v>
                </c:pt>
                <c:pt idx="62">
                  <c:v>0.15604395604395604</c:v>
                </c:pt>
                <c:pt idx="63">
                  <c:v>0.15934065934065933</c:v>
                </c:pt>
                <c:pt idx="64">
                  <c:v>0.16318681318681319</c:v>
                </c:pt>
                <c:pt idx="65">
                  <c:v>0.1475409836065574</c:v>
                </c:pt>
                <c:pt idx="66">
                  <c:v>0.15136612021857918</c:v>
                </c:pt>
                <c:pt idx="67">
                  <c:v>0.15519125683060128</c:v>
                </c:pt>
                <c:pt idx="68">
                  <c:v>0.1584699453551916</c:v>
                </c:pt>
                <c:pt idx="69">
                  <c:v>0.16229508196721332</c:v>
                </c:pt>
                <c:pt idx="70">
                  <c:v>0.14673913043478282</c:v>
                </c:pt>
                <c:pt idx="71">
                  <c:v>0.15054347826086972</c:v>
                </c:pt>
                <c:pt idx="72">
                  <c:v>0.15434782608695666</c:v>
                </c:pt>
                <c:pt idx="73">
                  <c:v>0.15760869565217406</c:v>
                </c:pt>
                <c:pt idx="74">
                  <c:v>0.16141304347826102</c:v>
                </c:pt>
                <c:pt idx="75">
                  <c:v>0.14594594594594612</c:v>
                </c:pt>
                <c:pt idx="76">
                  <c:v>0.14972972972972973</c:v>
                </c:pt>
                <c:pt idx="77">
                  <c:v>0.1535135135135135</c:v>
                </c:pt>
                <c:pt idx="78">
                  <c:v>0.15675675675675679</c:v>
                </c:pt>
                <c:pt idx="79">
                  <c:v>0.16054054054054054</c:v>
                </c:pt>
                <c:pt idx="80">
                  <c:v>0.14892473118279601</c:v>
                </c:pt>
                <c:pt idx="81">
                  <c:v>0.15268817204301072</c:v>
                </c:pt>
                <c:pt idx="82">
                  <c:v>0.15591397849462388</c:v>
                </c:pt>
                <c:pt idx="83">
                  <c:v>0.1596774193548387</c:v>
                </c:pt>
                <c:pt idx="84">
                  <c:v>0.16344086021505375</c:v>
                </c:pt>
                <c:pt idx="85">
                  <c:v>0.1588235294117647</c:v>
                </c:pt>
                <c:pt idx="86">
                  <c:v>0.14734042553191504</c:v>
                </c:pt>
                <c:pt idx="87">
                  <c:v>0.15106382978723426</c:v>
                </c:pt>
                <c:pt idx="88">
                  <c:v>0.15425531914893634</c:v>
                </c:pt>
                <c:pt idx="89">
                  <c:v>0.15797872340425531</c:v>
                </c:pt>
                <c:pt idx="90">
                  <c:v>0.13968253968253969</c:v>
                </c:pt>
                <c:pt idx="91">
                  <c:v>0.14656084656084672</c:v>
                </c:pt>
                <c:pt idx="92">
                  <c:v>0.15026455026455027</c:v>
                </c:pt>
                <c:pt idx="93">
                  <c:v>0.15343915343915357</c:v>
                </c:pt>
                <c:pt idx="94">
                  <c:v>0.15714285714285731</c:v>
                </c:pt>
                <c:pt idx="95">
                  <c:v>0.14210526315789493</c:v>
                </c:pt>
                <c:pt idx="96">
                  <c:v>0.14947368421052631</c:v>
                </c:pt>
                <c:pt idx="97">
                  <c:v>0.15263157894736842</c:v>
                </c:pt>
                <c:pt idx="98">
                  <c:v>0.15631578947368421</c:v>
                </c:pt>
                <c:pt idx="99">
                  <c:v>0.16</c:v>
                </c:pt>
                <c:pt idx="100">
                  <c:v>0.16684210526315787</c:v>
                </c:pt>
                <c:pt idx="101">
                  <c:v>0.15549738219895323</c:v>
                </c:pt>
                <c:pt idx="102">
                  <c:v>0.15916230366492162</c:v>
                </c:pt>
                <c:pt idx="103">
                  <c:v>0.15104166666666671</c:v>
                </c:pt>
                <c:pt idx="104">
                  <c:v>0.15468750000000001</c:v>
                </c:pt>
                <c:pt idx="105">
                  <c:v>0.15025906735751296</c:v>
                </c:pt>
                <c:pt idx="106">
                  <c:v>0.15388601036269445</c:v>
                </c:pt>
                <c:pt idx="107">
                  <c:v>0.15751295336787588</c:v>
                </c:pt>
                <c:pt idx="108">
                  <c:v>0.16062176165803088</c:v>
                </c:pt>
                <c:pt idx="109">
                  <c:v>0.14639175257731979</c:v>
                </c:pt>
                <c:pt idx="110">
                  <c:v>0.15309278350515482</c:v>
                </c:pt>
                <c:pt idx="111">
                  <c:v>0.15670103092783533</c:v>
                </c:pt>
                <c:pt idx="112">
                  <c:v>0.14564102564102571</c:v>
                </c:pt>
                <c:pt idx="113">
                  <c:v>0.14871794871794897</c:v>
                </c:pt>
                <c:pt idx="114">
                  <c:v>0.15816326530612262</c:v>
                </c:pt>
                <c:pt idx="115">
                  <c:v>0.13636363636363635</c:v>
                </c:pt>
                <c:pt idx="116">
                  <c:v>0.14646464646464646</c:v>
                </c:pt>
                <c:pt idx="117">
                  <c:v>0.15000000000000013</c:v>
                </c:pt>
                <c:pt idx="118">
                  <c:v>0.1535353535353538</c:v>
                </c:pt>
                <c:pt idx="119">
                  <c:v>0.15656565656565671</c:v>
                </c:pt>
                <c:pt idx="120">
                  <c:v>0.14200000000000004</c:v>
                </c:pt>
                <c:pt idx="121">
                  <c:v>0.15500000000000014</c:v>
                </c:pt>
                <c:pt idx="122">
                  <c:v>0.1542288557213933</c:v>
                </c:pt>
                <c:pt idx="123">
                  <c:v>0.15346534653465368</c:v>
                </c:pt>
              </c:numCache>
            </c:numRef>
          </c:yVal>
        </c:ser>
        <c:axId val="85055360"/>
        <c:axId val="85061632"/>
      </c:scatterChart>
      <c:valAx>
        <c:axId val="85055360"/>
        <c:scaling>
          <c:orientation val="minMax"/>
          <c:max val="205"/>
          <c:min val="160"/>
        </c:scaling>
        <c:axPos val="b"/>
        <c:majorGridlines/>
        <c:title>
          <c:tx>
            <c:rich>
              <a:bodyPr/>
              <a:lstStyle/>
              <a:p>
                <a:pPr>
                  <a:defRPr sz="1100"/>
                </a:pPr>
                <a:r>
                  <a:rPr lang="pl-PL" sz="1100"/>
                  <a:t>Wzrost</a:t>
                </a:r>
                <a:r>
                  <a:rPr lang="pl-PL" sz="1100" baseline="0"/>
                  <a:t> [cm]</a:t>
                </a:r>
                <a:endParaRPr lang="pl-PL" sz="1100"/>
              </a:p>
            </c:rich>
          </c:tx>
        </c:title>
        <c:numFmt formatCode="General" sourceLinked="1"/>
        <c:majorTickMark val="none"/>
        <c:tickLblPos val="nextTo"/>
        <c:txPr>
          <a:bodyPr/>
          <a:lstStyle/>
          <a:p>
            <a:pPr>
              <a:defRPr b="1"/>
            </a:pPr>
            <a:endParaRPr lang="pl-PL"/>
          </a:p>
        </c:txPr>
        <c:crossAx val="85061632"/>
        <c:crosses val="autoZero"/>
        <c:crossBetween val="midCat"/>
        <c:majorUnit val="2"/>
      </c:valAx>
      <c:valAx>
        <c:axId val="85061632"/>
        <c:scaling>
          <c:orientation val="minMax"/>
          <c:max val="0.17500000000000004"/>
          <c:min val="0.13"/>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5055360"/>
        <c:crosses val="autoZero"/>
        <c:crossBetween val="midCat"/>
        <c:majorUnit val="2.0000000000000052E-3"/>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wzrostu dla pokolenia &lt;1991</a:t>
            </a:r>
          </a:p>
        </c:rich>
      </c:tx>
    </c:title>
    <c:plotArea>
      <c:layout/>
      <c:barChart>
        <c:barDir val="col"/>
        <c:grouping val="clustered"/>
        <c:ser>
          <c:idx val="0"/>
          <c:order val="0"/>
          <c:cat>
            <c:numRef>
              <c:f>'Pokolenie &lt;1991'!$K$8:$K$41</c:f>
              <c:numCache>
                <c:formatCode>General</c:formatCode>
                <c:ptCount val="34"/>
                <c:pt idx="0">
                  <c:v>162</c:v>
                </c:pt>
                <c:pt idx="1">
                  <c:v>164</c:v>
                </c:pt>
                <c:pt idx="2">
                  <c:v>165</c:v>
                </c:pt>
                <c:pt idx="3">
                  <c:v>167</c:v>
                </c:pt>
                <c:pt idx="4">
                  <c:v>168</c:v>
                </c:pt>
                <c:pt idx="5">
                  <c:v>169</c:v>
                </c:pt>
                <c:pt idx="6">
                  <c:v>170</c:v>
                </c:pt>
                <c:pt idx="7">
                  <c:v>171</c:v>
                </c:pt>
                <c:pt idx="8">
                  <c:v>172</c:v>
                </c:pt>
                <c:pt idx="9">
                  <c:v>173</c:v>
                </c:pt>
                <c:pt idx="10">
                  <c:v>174</c:v>
                </c:pt>
                <c:pt idx="11">
                  <c:v>175</c:v>
                </c:pt>
                <c:pt idx="12">
                  <c:v>176</c:v>
                </c:pt>
                <c:pt idx="13">
                  <c:v>177</c:v>
                </c:pt>
                <c:pt idx="14">
                  <c:v>178</c:v>
                </c:pt>
                <c:pt idx="15">
                  <c:v>179</c:v>
                </c:pt>
                <c:pt idx="16">
                  <c:v>180</c:v>
                </c:pt>
                <c:pt idx="17">
                  <c:v>181</c:v>
                </c:pt>
                <c:pt idx="18">
                  <c:v>182</c:v>
                </c:pt>
                <c:pt idx="19">
                  <c:v>183</c:v>
                </c:pt>
                <c:pt idx="20">
                  <c:v>184</c:v>
                </c:pt>
                <c:pt idx="21">
                  <c:v>185</c:v>
                </c:pt>
                <c:pt idx="22">
                  <c:v>186</c:v>
                </c:pt>
                <c:pt idx="23">
                  <c:v>187</c:v>
                </c:pt>
                <c:pt idx="24">
                  <c:v>188</c:v>
                </c:pt>
                <c:pt idx="25">
                  <c:v>189</c:v>
                </c:pt>
                <c:pt idx="26">
                  <c:v>190</c:v>
                </c:pt>
                <c:pt idx="27">
                  <c:v>191</c:v>
                </c:pt>
                <c:pt idx="28">
                  <c:v>192</c:v>
                </c:pt>
                <c:pt idx="29">
                  <c:v>193</c:v>
                </c:pt>
                <c:pt idx="30">
                  <c:v>194</c:v>
                </c:pt>
                <c:pt idx="31">
                  <c:v>195</c:v>
                </c:pt>
                <c:pt idx="32">
                  <c:v>198</c:v>
                </c:pt>
                <c:pt idx="33">
                  <c:v>200</c:v>
                </c:pt>
              </c:numCache>
            </c:numRef>
          </c:cat>
          <c:val>
            <c:numRef>
              <c:f>'Pokolenie &lt;1991'!$L$8:$L$41</c:f>
              <c:numCache>
                <c:formatCode>General</c:formatCode>
                <c:ptCount val="34"/>
                <c:pt idx="0">
                  <c:v>1</c:v>
                </c:pt>
                <c:pt idx="1">
                  <c:v>2</c:v>
                </c:pt>
                <c:pt idx="2">
                  <c:v>3</c:v>
                </c:pt>
                <c:pt idx="3">
                  <c:v>1</c:v>
                </c:pt>
                <c:pt idx="4">
                  <c:v>4</c:v>
                </c:pt>
                <c:pt idx="5">
                  <c:v>2</c:v>
                </c:pt>
                <c:pt idx="6">
                  <c:v>13</c:v>
                </c:pt>
                <c:pt idx="7">
                  <c:v>3</c:v>
                </c:pt>
                <c:pt idx="8">
                  <c:v>7</c:v>
                </c:pt>
                <c:pt idx="9">
                  <c:v>5</c:v>
                </c:pt>
                <c:pt idx="10">
                  <c:v>12</c:v>
                </c:pt>
                <c:pt idx="11">
                  <c:v>16</c:v>
                </c:pt>
                <c:pt idx="12">
                  <c:v>23</c:v>
                </c:pt>
                <c:pt idx="13">
                  <c:v>10</c:v>
                </c:pt>
                <c:pt idx="14">
                  <c:v>25</c:v>
                </c:pt>
                <c:pt idx="15">
                  <c:v>5</c:v>
                </c:pt>
                <c:pt idx="16">
                  <c:v>29</c:v>
                </c:pt>
                <c:pt idx="17">
                  <c:v>7</c:v>
                </c:pt>
                <c:pt idx="18">
                  <c:v>21</c:v>
                </c:pt>
                <c:pt idx="19">
                  <c:v>10</c:v>
                </c:pt>
                <c:pt idx="20">
                  <c:v>10</c:v>
                </c:pt>
                <c:pt idx="21">
                  <c:v>14</c:v>
                </c:pt>
                <c:pt idx="22">
                  <c:v>11</c:v>
                </c:pt>
                <c:pt idx="23">
                  <c:v>11</c:v>
                </c:pt>
                <c:pt idx="24">
                  <c:v>8</c:v>
                </c:pt>
                <c:pt idx="25">
                  <c:v>4</c:v>
                </c:pt>
                <c:pt idx="26">
                  <c:v>7</c:v>
                </c:pt>
                <c:pt idx="27">
                  <c:v>2</c:v>
                </c:pt>
                <c:pt idx="28">
                  <c:v>3</c:v>
                </c:pt>
                <c:pt idx="29">
                  <c:v>4</c:v>
                </c:pt>
                <c:pt idx="30">
                  <c:v>3</c:v>
                </c:pt>
                <c:pt idx="31">
                  <c:v>2</c:v>
                </c:pt>
                <c:pt idx="32">
                  <c:v>2</c:v>
                </c:pt>
                <c:pt idx="33">
                  <c:v>1</c:v>
                </c:pt>
              </c:numCache>
            </c:numRef>
          </c:val>
        </c:ser>
        <c:axId val="85110784"/>
        <c:axId val="85112704"/>
      </c:barChart>
      <c:catAx>
        <c:axId val="85110784"/>
        <c:scaling>
          <c:orientation val="minMax"/>
        </c:scaling>
        <c:axPos val="b"/>
        <c:title>
          <c:tx>
            <c:rich>
              <a:bodyPr/>
              <a:lstStyle/>
              <a:p>
                <a:pPr>
                  <a:defRPr sz="1100"/>
                </a:pPr>
                <a:r>
                  <a:rPr lang="pl-PL" sz="1100"/>
                  <a:t>Wzrost</a:t>
                </a:r>
                <a:r>
                  <a:rPr lang="pl-PL" sz="1100" baseline="0"/>
                  <a:t> [cm]</a:t>
                </a:r>
                <a:endParaRPr lang="pl-PL" sz="1100"/>
              </a:p>
            </c:rich>
          </c:tx>
        </c:title>
        <c:numFmt formatCode="General" sourceLinked="1"/>
        <c:tickLblPos val="nextTo"/>
        <c:txPr>
          <a:bodyPr/>
          <a:lstStyle/>
          <a:p>
            <a:pPr>
              <a:defRPr b="1"/>
            </a:pPr>
            <a:endParaRPr lang="pl-PL"/>
          </a:p>
        </c:txPr>
        <c:crossAx val="85112704"/>
        <c:crosses val="autoZero"/>
        <c:auto val="1"/>
        <c:lblAlgn val="ctr"/>
        <c:lblOffset val="100"/>
      </c:catAx>
      <c:valAx>
        <c:axId val="85112704"/>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5110784"/>
        <c:crosses val="autoZero"/>
        <c:crossBetween val="between"/>
        <c:majorUnit val="2"/>
      </c:valAx>
    </c:plotArea>
    <c:plotVisOnly val="1"/>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numeru buta dla pokolenia &lt;1991</a:t>
            </a:r>
          </a:p>
        </c:rich>
      </c:tx>
    </c:title>
    <c:plotArea>
      <c:layout>
        <c:manualLayout>
          <c:layoutTarget val="inner"/>
          <c:xMode val="edge"/>
          <c:yMode val="edge"/>
          <c:x val="7.2386028669493313E-2"/>
          <c:y val="0.14769426643340672"/>
          <c:w val="0.89855414227067776"/>
          <c:h val="0.71902999066728779"/>
        </c:manualLayout>
      </c:layout>
      <c:barChart>
        <c:barDir val="col"/>
        <c:grouping val="clustered"/>
        <c:ser>
          <c:idx val="0"/>
          <c:order val="0"/>
          <c:cat>
            <c:numRef>
              <c:f>'Pokolenie &lt;1991'!$V$8:$V$17</c:f>
              <c:numCache>
                <c:formatCode>General</c:formatCode>
                <c:ptCount val="10"/>
                <c:pt idx="0">
                  <c:v>39</c:v>
                </c:pt>
                <c:pt idx="1">
                  <c:v>40</c:v>
                </c:pt>
                <c:pt idx="2">
                  <c:v>41</c:v>
                </c:pt>
                <c:pt idx="3">
                  <c:v>42</c:v>
                </c:pt>
                <c:pt idx="4">
                  <c:v>43</c:v>
                </c:pt>
                <c:pt idx="5">
                  <c:v>44</c:v>
                </c:pt>
                <c:pt idx="6">
                  <c:v>45</c:v>
                </c:pt>
                <c:pt idx="7">
                  <c:v>46</c:v>
                </c:pt>
                <c:pt idx="8">
                  <c:v>47</c:v>
                </c:pt>
                <c:pt idx="9">
                  <c:v>48</c:v>
                </c:pt>
              </c:numCache>
            </c:numRef>
          </c:cat>
          <c:val>
            <c:numRef>
              <c:f>'Pokolenie &lt;1991'!$W$8:$W$17</c:f>
              <c:numCache>
                <c:formatCode>General</c:formatCode>
                <c:ptCount val="10"/>
                <c:pt idx="0">
                  <c:v>2</c:v>
                </c:pt>
                <c:pt idx="1">
                  <c:v>11</c:v>
                </c:pt>
                <c:pt idx="2">
                  <c:v>28</c:v>
                </c:pt>
                <c:pt idx="3">
                  <c:v>76</c:v>
                </c:pt>
                <c:pt idx="4">
                  <c:v>49</c:v>
                </c:pt>
                <c:pt idx="5">
                  <c:v>52</c:v>
                </c:pt>
                <c:pt idx="6">
                  <c:v>38</c:v>
                </c:pt>
                <c:pt idx="7">
                  <c:v>18</c:v>
                </c:pt>
                <c:pt idx="8">
                  <c:v>5</c:v>
                </c:pt>
                <c:pt idx="9">
                  <c:v>2</c:v>
                </c:pt>
              </c:numCache>
            </c:numRef>
          </c:val>
        </c:ser>
        <c:axId val="85136128"/>
        <c:axId val="85138048"/>
      </c:barChart>
      <c:catAx>
        <c:axId val="85136128"/>
        <c:scaling>
          <c:orientation val="minMax"/>
        </c:scaling>
        <c:axPos val="b"/>
        <c:title>
          <c:tx>
            <c:rich>
              <a:bodyPr/>
              <a:lstStyle/>
              <a:p>
                <a:pPr>
                  <a:defRPr sz="1100"/>
                </a:pPr>
                <a:r>
                  <a:rPr lang="pl-PL" sz="1100"/>
                  <a:t>Numer</a:t>
                </a:r>
                <a:r>
                  <a:rPr lang="pl-PL" sz="1100" baseline="0"/>
                  <a:t> buta</a:t>
                </a:r>
                <a:endParaRPr lang="pl-PL" sz="1100"/>
              </a:p>
            </c:rich>
          </c:tx>
        </c:title>
        <c:numFmt formatCode="General" sourceLinked="1"/>
        <c:tickLblPos val="nextTo"/>
        <c:txPr>
          <a:bodyPr/>
          <a:lstStyle/>
          <a:p>
            <a:pPr>
              <a:defRPr b="1"/>
            </a:pPr>
            <a:endParaRPr lang="pl-PL"/>
          </a:p>
        </c:txPr>
        <c:crossAx val="85138048"/>
        <c:crosses val="autoZero"/>
        <c:auto val="1"/>
        <c:lblAlgn val="ctr"/>
        <c:lblOffset val="100"/>
      </c:catAx>
      <c:valAx>
        <c:axId val="85138048"/>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5136128"/>
        <c:crosses val="autoZero"/>
        <c:crossBetween val="between"/>
        <c:majorUnit val="5"/>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35.xml><?xml version="1.0" encoding="utf-8"?>
<c:chartSpace xmlns:c="http://schemas.openxmlformats.org/drawingml/2006/chart" xmlns:a="http://schemas.openxmlformats.org/drawingml/2006/main" xmlns:r="http://schemas.openxmlformats.org/officeDocument/2006/relationships">
  <c:lang val="pl-PL"/>
  <c:style val="25"/>
  <c:chart>
    <c:title>
      <c:tx>
        <c:rich>
          <a:bodyPr/>
          <a:lstStyle/>
          <a:p>
            <a:pPr>
              <a:defRPr/>
            </a:pPr>
            <a:r>
              <a:rPr lang="pl-PL"/>
              <a:t>Wykres wskaźnika długość stopy/wzrost dla pokolenia &lt;1991</a:t>
            </a:r>
          </a:p>
        </c:rich>
      </c:tx>
    </c:title>
    <c:plotArea>
      <c:layout>
        <c:manualLayout>
          <c:layoutTarget val="inner"/>
          <c:xMode val="edge"/>
          <c:yMode val="edge"/>
          <c:x val="8.2266398929049786E-2"/>
          <c:y val="8.737561050061049E-2"/>
          <c:w val="0.88712762159750114"/>
          <c:h val="0.8264038461538471"/>
        </c:manualLayout>
      </c:layout>
      <c:scatterChart>
        <c:scatterStyle val="lineMarker"/>
        <c:ser>
          <c:idx val="0"/>
          <c:order val="0"/>
          <c:spPr>
            <a:ln w="66675">
              <a:noFill/>
            </a:ln>
          </c:spPr>
          <c:trendline>
            <c:spPr>
              <a:ln w="57150">
                <a:solidFill>
                  <a:srgbClr val="00B050"/>
                </a:solidFill>
              </a:ln>
            </c:spPr>
            <c:trendlineType val="movingAvg"/>
            <c:period val="2"/>
          </c:trendline>
          <c:xVal>
            <c:numRef>
              <c:f>'Pokolenie &lt;1991'!$AG$8:$AG$124</c:f>
              <c:numCache>
                <c:formatCode>General</c:formatCode>
                <c:ptCount val="117"/>
                <c:pt idx="0" formatCode="[$-415]General">
                  <c:v>162</c:v>
                </c:pt>
                <c:pt idx="1">
                  <c:v>164</c:v>
                </c:pt>
                <c:pt idx="2">
                  <c:v>165</c:v>
                </c:pt>
                <c:pt idx="3" formatCode="[$-415]General">
                  <c:v>165</c:v>
                </c:pt>
                <c:pt idx="4">
                  <c:v>165</c:v>
                </c:pt>
                <c:pt idx="5">
                  <c:v>167</c:v>
                </c:pt>
                <c:pt idx="6">
                  <c:v>168</c:v>
                </c:pt>
                <c:pt idx="7">
                  <c:v>168</c:v>
                </c:pt>
                <c:pt idx="8">
                  <c:v>169</c:v>
                </c:pt>
                <c:pt idx="9" formatCode="[$-415]General">
                  <c:v>170</c:v>
                </c:pt>
                <c:pt idx="10">
                  <c:v>170</c:v>
                </c:pt>
                <c:pt idx="11">
                  <c:v>170</c:v>
                </c:pt>
                <c:pt idx="12">
                  <c:v>170</c:v>
                </c:pt>
                <c:pt idx="13">
                  <c:v>171</c:v>
                </c:pt>
                <c:pt idx="14">
                  <c:v>171</c:v>
                </c:pt>
                <c:pt idx="15">
                  <c:v>172</c:v>
                </c:pt>
                <c:pt idx="16">
                  <c:v>172</c:v>
                </c:pt>
                <c:pt idx="17">
                  <c:v>172</c:v>
                </c:pt>
                <c:pt idx="18">
                  <c:v>173</c:v>
                </c:pt>
                <c:pt idx="19">
                  <c:v>173</c:v>
                </c:pt>
                <c:pt idx="20">
                  <c:v>173</c:v>
                </c:pt>
                <c:pt idx="21">
                  <c:v>174</c:v>
                </c:pt>
                <c:pt idx="22">
                  <c:v>174</c:v>
                </c:pt>
                <c:pt idx="23">
                  <c:v>174</c:v>
                </c:pt>
                <c:pt idx="24">
                  <c:v>174</c:v>
                </c:pt>
                <c:pt idx="25">
                  <c:v>174</c:v>
                </c:pt>
                <c:pt idx="26">
                  <c:v>175</c:v>
                </c:pt>
                <c:pt idx="27">
                  <c:v>175</c:v>
                </c:pt>
                <c:pt idx="28">
                  <c:v>175</c:v>
                </c:pt>
                <c:pt idx="29">
                  <c:v>175</c:v>
                </c:pt>
                <c:pt idx="30">
                  <c:v>175</c:v>
                </c:pt>
                <c:pt idx="31">
                  <c:v>176</c:v>
                </c:pt>
                <c:pt idx="32">
                  <c:v>176</c:v>
                </c:pt>
                <c:pt idx="33">
                  <c:v>176</c:v>
                </c:pt>
                <c:pt idx="34">
                  <c:v>176</c:v>
                </c:pt>
                <c:pt idx="35">
                  <c:v>176</c:v>
                </c:pt>
                <c:pt idx="36">
                  <c:v>176</c:v>
                </c:pt>
                <c:pt idx="37">
                  <c:v>177</c:v>
                </c:pt>
                <c:pt idx="38">
                  <c:v>177</c:v>
                </c:pt>
                <c:pt idx="39">
                  <c:v>177</c:v>
                </c:pt>
                <c:pt idx="40">
                  <c:v>177</c:v>
                </c:pt>
                <c:pt idx="41">
                  <c:v>177</c:v>
                </c:pt>
                <c:pt idx="42">
                  <c:v>178</c:v>
                </c:pt>
                <c:pt idx="43">
                  <c:v>178</c:v>
                </c:pt>
                <c:pt idx="44">
                  <c:v>178</c:v>
                </c:pt>
                <c:pt idx="45">
                  <c:v>178</c:v>
                </c:pt>
                <c:pt idx="46">
                  <c:v>178</c:v>
                </c:pt>
                <c:pt idx="47">
                  <c:v>179</c:v>
                </c:pt>
                <c:pt idx="48">
                  <c:v>179</c:v>
                </c:pt>
                <c:pt idx="49">
                  <c:v>179</c:v>
                </c:pt>
                <c:pt idx="50">
                  <c:v>179</c:v>
                </c:pt>
                <c:pt idx="51">
                  <c:v>180</c:v>
                </c:pt>
                <c:pt idx="52">
                  <c:v>180</c:v>
                </c:pt>
                <c:pt idx="53">
                  <c:v>180</c:v>
                </c:pt>
                <c:pt idx="54">
                  <c:v>180</c:v>
                </c:pt>
                <c:pt idx="55">
                  <c:v>180</c:v>
                </c:pt>
                <c:pt idx="56">
                  <c:v>180</c:v>
                </c:pt>
                <c:pt idx="57">
                  <c:v>181</c:v>
                </c:pt>
                <c:pt idx="58">
                  <c:v>181</c:v>
                </c:pt>
                <c:pt idx="59">
                  <c:v>181</c:v>
                </c:pt>
                <c:pt idx="60">
                  <c:v>181</c:v>
                </c:pt>
                <c:pt idx="61">
                  <c:v>182</c:v>
                </c:pt>
                <c:pt idx="62">
                  <c:v>182</c:v>
                </c:pt>
                <c:pt idx="63" formatCode="[$-415]General">
                  <c:v>182</c:v>
                </c:pt>
                <c:pt idx="64">
                  <c:v>182</c:v>
                </c:pt>
                <c:pt idx="65">
                  <c:v>183</c:v>
                </c:pt>
                <c:pt idx="66">
                  <c:v>183</c:v>
                </c:pt>
                <c:pt idx="67">
                  <c:v>183</c:v>
                </c:pt>
                <c:pt idx="68">
                  <c:v>183</c:v>
                </c:pt>
                <c:pt idx="69">
                  <c:v>183</c:v>
                </c:pt>
                <c:pt idx="70" formatCode="[$-415]General">
                  <c:v>184</c:v>
                </c:pt>
                <c:pt idx="71">
                  <c:v>184</c:v>
                </c:pt>
                <c:pt idx="72">
                  <c:v>184</c:v>
                </c:pt>
                <c:pt idx="73">
                  <c:v>184</c:v>
                </c:pt>
                <c:pt idx="74">
                  <c:v>184</c:v>
                </c:pt>
                <c:pt idx="75">
                  <c:v>185</c:v>
                </c:pt>
                <c:pt idx="76">
                  <c:v>185</c:v>
                </c:pt>
                <c:pt idx="77">
                  <c:v>185</c:v>
                </c:pt>
                <c:pt idx="78">
                  <c:v>185</c:v>
                </c:pt>
                <c:pt idx="79">
                  <c:v>185</c:v>
                </c:pt>
                <c:pt idx="80">
                  <c:v>186</c:v>
                </c:pt>
                <c:pt idx="81">
                  <c:v>186</c:v>
                </c:pt>
                <c:pt idx="82">
                  <c:v>186</c:v>
                </c:pt>
                <c:pt idx="83">
                  <c:v>186</c:v>
                </c:pt>
                <c:pt idx="84">
                  <c:v>186</c:v>
                </c:pt>
                <c:pt idx="85" formatCode="[$-415]General">
                  <c:v>187</c:v>
                </c:pt>
                <c:pt idx="86">
                  <c:v>187</c:v>
                </c:pt>
                <c:pt idx="87">
                  <c:v>187</c:v>
                </c:pt>
                <c:pt idx="88">
                  <c:v>187</c:v>
                </c:pt>
                <c:pt idx="89">
                  <c:v>187</c:v>
                </c:pt>
                <c:pt idx="90">
                  <c:v>187</c:v>
                </c:pt>
                <c:pt idx="91">
                  <c:v>188</c:v>
                </c:pt>
                <c:pt idx="92">
                  <c:v>188</c:v>
                </c:pt>
                <c:pt idx="93">
                  <c:v>188</c:v>
                </c:pt>
                <c:pt idx="94">
                  <c:v>189</c:v>
                </c:pt>
                <c:pt idx="95">
                  <c:v>189</c:v>
                </c:pt>
                <c:pt idx="96">
                  <c:v>189</c:v>
                </c:pt>
                <c:pt idx="97">
                  <c:v>190</c:v>
                </c:pt>
                <c:pt idx="98">
                  <c:v>190</c:v>
                </c:pt>
                <c:pt idx="99">
                  <c:v>190</c:v>
                </c:pt>
                <c:pt idx="100">
                  <c:v>190</c:v>
                </c:pt>
                <c:pt idx="101">
                  <c:v>191</c:v>
                </c:pt>
                <c:pt idx="102">
                  <c:v>191</c:v>
                </c:pt>
                <c:pt idx="103">
                  <c:v>192</c:v>
                </c:pt>
                <c:pt idx="104">
                  <c:v>192</c:v>
                </c:pt>
                <c:pt idx="105">
                  <c:v>192</c:v>
                </c:pt>
                <c:pt idx="106" formatCode="[$-415]General">
                  <c:v>193</c:v>
                </c:pt>
                <c:pt idx="107">
                  <c:v>193</c:v>
                </c:pt>
                <c:pt idx="108">
                  <c:v>193</c:v>
                </c:pt>
                <c:pt idx="109">
                  <c:v>194</c:v>
                </c:pt>
                <c:pt idx="110">
                  <c:v>194</c:v>
                </c:pt>
                <c:pt idx="111">
                  <c:v>194</c:v>
                </c:pt>
                <c:pt idx="112">
                  <c:v>195</c:v>
                </c:pt>
                <c:pt idx="113">
                  <c:v>195</c:v>
                </c:pt>
                <c:pt idx="114">
                  <c:v>198</c:v>
                </c:pt>
                <c:pt idx="115">
                  <c:v>198</c:v>
                </c:pt>
                <c:pt idx="116">
                  <c:v>200</c:v>
                </c:pt>
              </c:numCache>
            </c:numRef>
          </c:xVal>
          <c:yVal>
            <c:numRef>
              <c:f>'Pokolenie &lt;1991'!$AJ$8:$AJ$124</c:f>
              <c:numCache>
                <c:formatCode>0.0000</c:formatCode>
                <c:ptCount val="117"/>
                <c:pt idx="0">
                  <c:v>0.16666666666666666</c:v>
                </c:pt>
                <c:pt idx="1">
                  <c:v>0.16097560975609759</c:v>
                </c:pt>
                <c:pt idx="2">
                  <c:v>0.16646464646464645</c:v>
                </c:pt>
                <c:pt idx="5">
                  <c:v>0.16586826347305389</c:v>
                </c:pt>
                <c:pt idx="6">
                  <c:v>0.15610119047619075</c:v>
                </c:pt>
                <c:pt idx="8">
                  <c:v>0.15621301775147953</c:v>
                </c:pt>
                <c:pt idx="9">
                  <c:v>0.15742081447963804</c:v>
                </c:pt>
                <c:pt idx="13">
                  <c:v>0.15672514619883057</c:v>
                </c:pt>
                <c:pt idx="15">
                  <c:v>0.15705980066445191</c:v>
                </c:pt>
                <c:pt idx="18">
                  <c:v>0.15549132947976899</c:v>
                </c:pt>
                <c:pt idx="21">
                  <c:v>0.15239463601532593</c:v>
                </c:pt>
                <c:pt idx="26">
                  <c:v>0.15460714285714314</c:v>
                </c:pt>
                <c:pt idx="31">
                  <c:v>0.15469367588932822</c:v>
                </c:pt>
                <c:pt idx="37">
                  <c:v>0.15384180790960453</c:v>
                </c:pt>
                <c:pt idx="42">
                  <c:v>0.15352808988764075</c:v>
                </c:pt>
                <c:pt idx="47">
                  <c:v>0.15407821229050278</c:v>
                </c:pt>
                <c:pt idx="51">
                  <c:v>0.15542145593869741</c:v>
                </c:pt>
                <c:pt idx="57">
                  <c:v>0.15035516969218626</c:v>
                </c:pt>
                <c:pt idx="61">
                  <c:v>0.15429094714809027</c:v>
                </c:pt>
                <c:pt idx="65">
                  <c:v>0.15431693989071057</c:v>
                </c:pt>
                <c:pt idx="70">
                  <c:v>0.1541847826086957</c:v>
                </c:pt>
                <c:pt idx="75">
                  <c:v>0.154903474903475</c:v>
                </c:pt>
                <c:pt idx="80">
                  <c:v>0.15635386119257091</c:v>
                </c:pt>
                <c:pt idx="85">
                  <c:v>0.15036460865337872</c:v>
                </c:pt>
                <c:pt idx="91">
                  <c:v>0.15478723404255337</c:v>
                </c:pt>
                <c:pt idx="94">
                  <c:v>0.15000000000000013</c:v>
                </c:pt>
                <c:pt idx="97">
                  <c:v>0.15330827067669187</c:v>
                </c:pt>
                <c:pt idx="101">
                  <c:v>0.15026178010471217</c:v>
                </c:pt>
                <c:pt idx="103">
                  <c:v>0.15468750000000001</c:v>
                </c:pt>
                <c:pt idx="106">
                  <c:v>0.14961139896373071</c:v>
                </c:pt>
                <c:pt idx="109">
                  <c:v>0.15309278350515482</c:v>
                </c:pt>
                <c:pt idx="112">
                  <c:v>0.14897435897435896</c:v>
                </c:pt>
                <c:pt idx="114">
                  <c:v>0.15176767676767691</c:v>
                </c:pt>
                <c:pt idx="116">
                  <c:v>0.15500000000000014</c:v>
                </c:pt>
              </c:numCache>
            </c:numRef>
          </c:yVal>
        </c:ser>
        <c:ser>
          <c:idx val="1"/>
          <c:order val="1"/>
          <c:spPr>
            <a:ln w="66675">
              <a:noFill/>
            </a:ln>
          </c:spPr>
          <c:xVal>
            <c:numRef>
              <c:f>'Pokolenie &lt;1991'!$AG$8:$AG$124</c:f>
              <c:numCache>
                <c:formatCode>General</c:formatCode>
                <c:ptCount val="117"/>
                <c:pt idx="0" formatCode="[$-415]General">
                  <c:v>162</c:v>
                </c:pt>
                <c:pt idx="1">
                  <c:v>164</c:v>
                </c:pt>
                <c:pt idx="2">
                  <c:v>165</c:v>
                </c:pt>
                <c:pt idx="3" formatCode="[$-415]General">
                  <c:v>165</c:v>
                </c:pt>
                <c:pt idx="4">
                  <c:v>165</c:v>
                </c:pt>
                <c:pt idx="5">
                  <c:v>167</c:v>
                </c:pt>
                <c:pt idx="6">
                  <c:v>168</c:v>
                </c:pt>
                <c:pt idx="7">
                  <c:v>168</c:v>
                </c:pt>
                <c:pt idx="8">
                  <c:v>169</c:v>
                </c:pt>
                <c:pt idx="9" formatCode="[$-415]General">
                  <c:v>170</c:v>
                </c:pt>
                <c:pt idx="10">
                  <c:v>170</c:v>
                </c:pt>
                <c:pt idx="11">
                  <c:v>170</c:v>
                </c:pt>
                <c:pt idx="12">
                  <c:v>170</c:v>
                </c:pt>
                <c:pt idx="13">
                  <c:v>171</c:v>
                </c:pt>
                <c:pt idx="14">
                  <c:v>171</c:v>
                </c:pt>
                <c:pt idx="15">
                  <c:v>172</c:v>
                </c:pt>
                <c:pt idx="16">
                  <c:v>172</c:v>
                </c:pt>
                <c:pt idx="17">
                  <c:v>172</c:v>
                </c:pt>
                <c:pt idx="18">
                  <c:v>173</c:v>
                </c:pt>
                <c:pt idx="19">
                  <c:v>173</c:v>
                </c:pt>
                <c:pt idx="20">
                  <c:v>173</c:v>
                </c:pt>
                <c:pt idx="21">
                  <c:v>174</c:v>
                </c:pt>
                <c:pt idx="22">
                  <c:v>174</c:v>
                </c:pt>
                <c:pt idx="23">
                  <c:v>174</c:v>
                </c:pt>
                <c:pt idx="24">
                  <c:v>174</c:v>
                </c:pt>
                <c:pt idx="25">
                  <c:v>174</c:v>
                </c:pt>
                <c:pt idx="26">
                  <c:v>175</c:v>
                </c:pt>
                <c:pt idx="27">
                  <c:v>175</c:v>
                </c:pt>
                <c:pt idx="28">
                  <c:v>175</c:v>
                </c:pt>
                <c:pt idx="29">
                  <c:v>175</c:v>
                </c:pt>
                <c:pt idx="30">
                  <c:v>175</c:v>
                </c:pt>
                <c:pt idx="31">
                  <c:v>176</c:v>
                </c:pt>
                <c:pt idx="32">
                  <c:v>176</c:v>
                </c:pt>
                <c:pt idx="33">
                  <c:v>176</c:v>
                </c:pt>
                <c:pt idx="34">
                  <c:v>176</c:v>
                </c:pt>
                <c:pt idx="35">
                  <c:v>176</c:v>
                </c:pt>
                <c:pt idx="36">
                  <c:v>176</c:v>
                </c:pt>
                <c:pt idx="37">
                  <c:v>177</c:v>
                </c:pt>
                <c:pt idx="38">
                  <c:v>177</c:v>
                </c:pt>
                <c:pt idx="39">
                  <c:v>177</c:v>
                </c:pt>
                <c:pt idx="40">
                  <c:v>177</c:v>
                </c:pt>
                <c:pt idx="41">
                  <c:v>177</c:v>
                </c:pt>
                <c:pt idx="42">
                  <c:v>178</c:v>
                </c:pt>
                <c:pt idx="43">
                  <c:v>178</c:v>
                </c:pt>
                <c:pt idx="44">
                  <c:v>178</c:v>
                </c:pt>
                <c:pt idx="45">
                  <c:v>178</c:v>
                </c:pt>
                <c:pt idx="46">
                  <c:v>178</c:v>
                </c:pt>
                <c:pt idx="47">
                  <c:v>179</c:v>
                </c:pt>
                <c:pt idx="48">
                  <c:v>179</c:v>
                </c:pt>
                <c:pt idx="49">
                  <c:v>179</c:v>
                </c:pt>
                <c:pt idx="50">
                  <c:v>179</c:v>
                </c:pt>
                <c:pt idx="51">
                  <c:v>180</c:v>
                </c:pt>
                <c:pt idx="52">
                  <c:v>180</c:v>
                </c:pt>
                <c:pt idx="53">
                  <c:v>180</c:v>
                </c:pt>
                <c:pt idx="54">
                  <c:v>180</c:v>
                </c:pt>
                <c:pt idx="55">
                  <c:v>180</c:v>
                </c:pt>
                <c:pt idx="56">
                  <c:v>180</c:v>
                </c:pt>
                <c:pt idx="57">
                  <c:v>181</c:v>
                </c:pt>
                <c:pt idx="58">
                  <c:v>181</c:v>
                </c:pt>
                <c:pt idx="59">
                  <c:v>181</c:v>
                </c:pt>
                <c:pt idx="60">
                  <c:v>181</c:v>
                </c:pt>
                <c:pt idx="61">
                  <c:v>182</c:v>
                </c:pt>
                <c:pt idx="62">
                  <c:v>182</c:v>
                </c:pt>
                <c:pt idx="63" formatCode="[$-415]General">
                  <c:v>182</c:v>
                </c:pt>
                <c:pt idx="64">
                  <c:v>182</c:v>
                </c:pt>
                <c:pt idx="65">
                  <c:v>183</c:v>
                </c:pt>
                <c:pt idx="66">
                  <c:v>183</c:v>
                </c:pt>
                <c:pt idx="67">
                  <c:v>183</c:v>
                </c:pt>
                <c:pt idx="68">
                  <c:v>183</c:v>
                </c:pt>
                <c:pt idx="69">
                  <c:v>183</c:v>
                </c:pt>
                <c:pt idx="70" formatCode="[$-415]General">
                  <c:v>184</c:v>
                </c:pt>
                <c:pt idx="71">
                  <c:v>184</c:v>
                </c:pt>
                <c:pt idx="72">
                  <c:v>184</c:v>
                </c:pt>
                <c:pt idx="73">
                  <c:v>184</c:v>
                </c:pt>
                <c:pt idx="74">
                  <c:v>184</c:v>
                </c:pt>
                <c:pt idx="75">
                  <c:v>185</c:v>
                </c:pt>
                <c:pt idx="76">
                  <c:v>185</c:v>
                </c:pt>
                <c:pt idx="77">
                  <c:v>185</c:v>
                </c:pt>
                <c:pt idx="78">
                  <c:v>185</c:v>
                </c:pt>
                <c:pt idx="79">
                  <c:v>185</c:v>
                </c:pt>
                <c:pt idx="80">
                  <c:v>186</c:v>
                </c:pt>
                <c:pt idx="81">
                  <c:v>186</c:v>
                </c:pt>
                <c:pt idx="82">
                  <c:v>186</c:v>
                </c:pt>
                <c:pt idx="83">
                  <c:v>186</c:v>
                </c:pt>
                <c:pt idx="84">
                  <c:v>186</c:v>
                </c:pt>
                <c:pt idx="85" formatCode="[$-415]General">
                  <c:v>187</c:v>
                </c:pt>
                <c:pt idx="86">
                  <c:v>187</c:v>
                </c:pt>
                <c:pt idx="87">
                  <c:v>187</c:v>
                </c:pt>
                <c:pt idx="88">
                  <c:v>187</c:v>
                </c:pt>
                <c:pt idx="89">
                  <c:v>187</c:v>
                </c:pt>
                <c:pt idx="90">
                  <c:v>187</c:v>
                </c:pt>
                <c:pt idx="91">
                  <c:v>188</c:v>
                </c:pt>
                <c:pt idx="92">
                  <c:v>188</c:v>
                </c:pt>
                <c:pt idx="93">
                  <c:v>188</c:v>
                </c:pt>
                <c:pt idx="94">
                  <c:v>189</c:v>
                </c:pt>
                <c:pt idx="95">
                  <c:v>189</c:v>
                </c:pt>
                <c:pt idx="96">
                  <c:v>189</c:v>
                </c:pt>
                <c:pt idx="97">
                  <c:v>190</c:v>
                </c:pt>
                <c:pt idx="98">
                  <c:v>190</c:v>
                </c:pt>
                <c:pt idx="99">
                  <c:v>190</c:v>
                </c:pt>
                <c:pt idx="100">
                  <c:v>190</c:v>
                </c:pt>
                <c:pt idx="101">
                  <c:v>191</c:v>
                </c:pt>
                <c:pt idx="102">
                  <c:v>191</c:v>
                </c:pt>
                <c:pt idx="103">
                  <c:v>192</c:v>
                </c:pt>
                <c:pt idx="104">
                  <c:v>192</c:v>
                </c:pt>
                <c:pt idx="105">
                  <c:v>192</c:v>
                </c:pt>
                <c:pt idx="106" formatCode="[$-415]General">
                  <c:v>193</c:v>
                </c:pt>
                <c:pt idx="107">
                  <c:v>193</c:v>
                </c:pt>
                <c:pt idx="108">
                  <c:v>193</c:v>
                </c:pt>
                <c:pt idx="109">
                  <c:v>194</c:v>
                </c:pt>
                <c:pt idx="110">
                  <c:v>194</c:v>
                </c:pt>
                <c:pt idx="111">
                  <c:v>194</c:v>
                </c:pt>
                <c:pt idx="112">
                  <c:v>195</c:v>
                </c:pt>
                <c:pt idx="113">
                  <c:v>195</c:v>
                </c:pt>
                <c:pt idx="114">
                  <c:v>198</c:v>
                </c:pt>
                <c:pt idx="115">
                  <c:v>198</c:v>
                </c:pt>
                <c:pt idx="116">
                  <c:v>200</c:v>
                </c:pt>
              </c:numCache>
            </c:numRef>
          </c:xVal>
          <c:yVal>
            <c:numRef>
              <c:f>'Pokolenie &lt;1991'!$AH$8:$AH$124</c:f>
              <c:numCache>
                <c:formatCode>0.0000</c:formatCode>
                <c:ptCount val="117"/>
                <c:pt idx="0">
                  <c:v>0.16666666666666666</c:v>
                </c:pt>
                <c:pt idx="1">
                  <c:v>0.16097560975609759</c:v>
                </c:pt>
                <c:pt idx="2">
                  <c:v>0.16</c:v>
                </c:pt>
                <c:pt idx="3">
                  <c:v>0.16363636363636377</c:v>
                </c:pt>
                <c:pt idx="4">
                  <c:v>0.17575757575757575</c:v>
                </c:pt>
                <c:pt idx="5">
                  <c:v>0.16586826347305389</c:v>
                </c:pt>
                <c:pt idx="6">
                  <c:v>0.15297619047619085</c:v>
                </c:pt>
                <c:pt idx="7">
                  <c:v>0.15714285714285731</c:v>
                </c:pt>
                <c:pt idx="8">
                  <c:v>0.15621301775147953</c:v>
                </c:pt>
                <c:pt idx="9">
                  <c:v>0.15117647058823541</c:v>
                </c:pt>
                <c:pt idx="10">
                  <c:v>0.15529411764705894</c:v>
                </c:pt>
                <c:pt idx="11">
                  <c:v>0.1588235294117647</c:v>
                </c:pt>
                <c:pt idx="12">
                  <c:v>0.16705882352941176</c:v>
                </c:pt>
                <c:pt idx="13">
                  <c:v>0.15438596491228071</c:v>
                </c:pt>
                <c:pt idx="14">
                  <c:v>0.15789473684210556</c:v>
                </c:pt>
                <c:pt idx="15">
                  <c:v>0.15348837209302346</c:v>
                </c:pt>
                <c:pt idx="16">
                  <c:v>0.15697674418604673</c:v>
                </c:pt>
                <c:pt idx="17">
                  <c:v>0.16104651162790698</c:v>
                </c:pt>
                <c:pt idx="18">
                  <c:v>0.15260115606936431</c:v>
                </c:pt>
                <c:pt idx="19">
                  <c:v>0.15606936416184997</c:v>
                </c:pt>
                <c:pt idx="20">
                  <c:v>0.16011560693641619</c:v>
                </c:pt>
                <c:pt idx="21">
                  <c:v>0.14367816091954017</c:v>
                </c:pt>
                <c:pt idx="22">
                  <c:v>0.1477011494252875</c:v>
                </c:pt>
                <c:pt idx="23">
                  <c:v>0.15172413793103462</c:v>
                </c:pt>
                <c:pt idx="24">
                  <c:v>0.15517241379310345</c:v>
                </c:pt>
                <c:pt idx="25">
                  <c:v>0.15919540229885071</c:v>
                </c:pt>
                <c:pt idx="26">
                  <c:v>0.14685714285714302</c:v>
                </c:pt>
                <c:pt idx="27">
                  <c:v>0.15085714285714308</c:v>
                </c:pt>
                <c:pt idx="28">
                  <c:v>0.15428571428571428</c:v>
                </c:pt>
                <c:pt idx="29">
                  <c:v>0.15828571428571428</c:v>
                </c:pt>
                <c:pt idx="30">
                  <c:v>0.16228571428571417</c:v>
                </c:pt>
                <c:pt idx="31">
                  <c:v>0.14602272727272728</c:v>
                </c:pt>
                <c:pt idx="32">
                  <c:v>0.15000000000000013</c:v>
                </c:pt>
                <c:pt idx="33">
                  <c:v>0.15340909090909113</c:v>
                </c:pt>
                <c:pt idx="34">
                  <c:v>0.15738636363636388</c:v>
                </c:pt>
                <c:pt idx="35">
                  <c:v>0.16136363636363635</c:v>
                </c:pt>
                <c:pt idx="36">
                  <c:v>0.16477272727272727</c:v>
                </c:pt>
                <c:pt idx="37">
                  <c:v>0.14519774011299458</c:v>
                </c:pt>
                <c:pt idx="38">
                  <c:v>0.14915254237288134</c:v>
                </c:pt>
                <c:pt idx="39">
                  <c:v>0.15254237288135619</c:v>
                </c:pt>
                <c:pt idx="40">
                  <c:v>0.1564971751412432</c:v>
                </c:pt>
                <c:pt idx="41">
                  <c:v>0.16045197740112993</c:v>
                </c:pt>
                <c:pt idx="42">
                  <c:v>0.1443820224719102</c:v>
                </c:pt>
                <c:pt idx="43">
                  <c:v>0.14831460674157301</c:v>
                </c:pt>
                <c:pt idx="44">
                  <c:v>0.15168539325842711</c:v>
                </c:pt>
                <c:pt idx="45">
                  <c:v>0.1556179775280899</c:v>
                </c:pt>
                <c:pt idx="46">
                  <c:v>0.15955056179775279</c:v>
                </c:pt>
                <c:pt idx="47">
                  <c:v>0.14748603351955322</c:v>
                </c:pt>
                <c:pt idx="48">
                  <c:v>0.15083798882681582</c:v>
                </c:pt>
                <c:pt idx="49">
                  <c:v>0.15474860335195548</c:v>
                </c:pt>
                <c:pt idx="50">
                  <c:v>0.15865921787709525</c:v>
                </c:pt>
                <c:pt idx="51">
                  <c:v>0.1466666666666667</c:v>
                </c:pt>
                <c:pt idx="52">
                  <c:v>0.15000000000000013</c:v>
                </c:pt>
                <c:pt idx="53">
                  <c:v>0.15388888888888891</c:v>
                </c:pt>
                <c:pt idx="54">
                  <c:v>0.15777777777777779</c:v>
                </c:pt>
                <c:pt idx="55">
                  <c:v>0.1611111111111112</c:v>
                </c:pt>
                <c:pt idx="56">
                  <c:v>0.16500000000000001</c:v>
                </c:pt>
                <c:pt idx="57">
                  <c:v>0.1458563535911605</c:v>
                </c:pt>
                <c:pt idx="58">
                  <c:v>0.14917127071823205</c:v>
                </c:pt>
                <c:pt idx="59">
                  <c:v>0.15303867403314916</c:v>
                </c:pt>
                <c:pt idx="60">
                  <c:v>0.15690607734806641</c:v>
                </c:pt>
                <c:pt idx="61">
                  <c:v>0.14835164835164835</c:v>
                </c:pt>
                <c:pt idx="62">
                  <c:v>0.15219780219780243</c:v>
                </c:pt>
                <c:pt idx="63">
                  <c:v>0.15604395604395604</c:v>
                </c:pt>
                <c:pt idx="64">
                  <c:v>0.15934065934065933</c:v>
                </c:pt>
                <c:pt idx="65">
                  <c:v>0.1475409836065574</c:v>
                </c:pt>
                <c:pt idx="66">
                  <c:v>0.15136612021857918</c:v>
                </c:pt>
                <c:pt idx="67">
                  <c:v>0.15519125683060128</c:v>
                </c:pt>
                <c:pt idx="68">
                  <c:v>0.1584699453551916</c:v>
                </c:pt>
                <c:pt idx="69">
                  <c:v>0.16229508196721332</c:v>
                </c:pt>
                <c:pt idx="70">
                  <c:v>0.14673913043478282</c:v>
                </c:pt>
                <c:pt idx="71">
                  <c:v>0.15054347826086972</c:v>
                </c:pt>
                <c:pt idx="72">
                  <c:v>0.15434782608695666</c:v>
                </c:pt>
                <c:pt idx="73">
                  <c:v>0.15760869565217406</c:v>
                </c:pt>
                <c:pt idx="74">
                  <c:v>0.16141304347826102</c:v>
                </c:pt>
                <c:pt idx="75">
                  <c:v>0.14594594594594612</c:v>
                </c:pt>
                <c:pt idx="76">
                  <c:v>0.14972972972972973</c:v>
                </c:pt>
                <c:pt idx="77">
                  <c:v>0.1535135135135135</c:v>
                </c:pt>
                <c:pt idx="78">
                  <c:v>0.15675675675675679</c:v>
                </c:pt>
                <c:pt idx="79">
                  <c:v>0.16054054054054054</c:v>
                </c:pt>
                <c:pt idx="80">
                  <c:v>0.14892473118279601</c:v>
                </c:pt>
                <c:pt idx="81">
                  <c:v>0.15268817204301072</c:v>
                </c:pt>
                <c:pt idx="82">
                  <c:v>0.15591397849462388</c:v>
                </c:pt>
                <c:pt idx="83">
                  <c:v>0.1596774193548387</c:v>
                </c:pt>
                <c:pt idx="84">
                  <c:v>0.16344086021505375</c:v>
                </c:pt>
                <c:pt idx="85">
                  <c:v>0.13743315508021403</c:v>
                </c:pt>
                <c:pt idx="86">
                  <c:v>0.14438502673796791</c:v>
                </c:pt>
                <c:pt idx="87">
                  <c:v>0.14812834224598931</c:v>
                </c:pt>
                <c:pt idx="88">
                  <c:v>0.15187165775401068</c:v>
                </c:pt>
                <c:pt idx="89">
                  <c:v>0.15508021390374332</c:v>
                </c:pt>
                <c:pt idx="90">
                  <c:v>0.1588235294117647</c:v>
                </c:pt>
                <c:pt idx="91">
                  <c:v>0.15106382978723426</c:v>
                </c:pt>
                <c:pt idx="92">
                  <c:v>0.15425531914893634</c:v>
                </c:pt>
                <c:pt idx="93">
                  <c:v>0.16170212765957437</c:v>
                </c:pt>
                <c:pt idx="94">
                  <c:v>0.14285714285714302</c:v>
                </c:pt>
                <c:pt idx="95">
                  <c:v>0.15026455026455027</c:v>
                </c:pt>
                <c:pt idx="96">
                  <c:v>0.15343915343915357</c:v>
                </c:pt>
                <c:pt idx="97">
                  <c:v>0.14947368421052631</c:v>
                </c:pt>
                <c:pt idx="98">
                  <c:v>0.15263157894736842</c:v>
                </c:pt>
                <c:pt idx="99">
                  <c:v>0.15631578947368421</c:v>
                </c:pt>
                <c:pt idx="100">
                  <c:v>0.16</c:v>
                </c:pt>
                <c:pt idx="101">
                  <c:v>0.14869109947643999</c:v>
                </c:pt>
                <c:pt idx="102">
                  <c:v>0.15183246073298445</c:v>
                </c:pt>
                <c:pt idx="103">
                  <c:v>0.14791666666666684</c:v>
                </c:pt>
                <c:pt idx="104">
                  <c:v>0.15468750000000001</c:v>
                </c:pt>
                <c:pt idx="105">
                  <c:v>0.16145833333333351</c:v>
                </c:pt>
                <c:pt idx="106">
                  <c:v>0.14715025906735751</c:v>
                </c:pt>
                <c:pt idx="107">
                  <c:v>0.15025906735751296</c:v>
                </c:pt>
                <c:pt idx="108">
                  <c:v>0.15388601036269445</c:v>
                </c:pt>
                <c:pt idx="109">
                  <c:v>0.1494845360824745</c:v>
                </c:pt>
                <c:pt idx="110">
                  <c:v>0.15309278350515482</c:v>
                </c:pt>
                <c:pt idx="111">
                  <c:v>0.15670103092783533</c:v>
                </c:pt>
                <c:pt idx="112">
                  <c:v>0.14564102564102571</c:v>
                </c:pt>
                <c:pt idx="113">
                  <c:v>0.15230769230769248</c:v>
                </c:pt>
                <c:pt idx="114">
                  <c:v>0.15000000000000013</c:v>
                </c:pt>
                <c:pt idx="115">
                  <c:v>0.1535353535353538</c:v>
                </c:pt>
                <c:pt idx="116">
                  <c:v>0.15500000000000014</c:v>
                </c:pt>
              </c:numCache>
            </c:numRef>
          </c:yVal>
        </c:ser>
        <c:axId val="85190144"/>
        <c:axId val="85192064"/>
      </c:scatterChart>
      <c:valAx>
        <c:axId val="85190144"/>
        <c:scaling>
          <c:orientation val="minMax"/>
          <c:max val="202"/>
          <c:min val="160"/>
        </c:scaling>
        <c:axPos val="b"/>
        <c:majorGridlines/>
        <c:title>
          <c:tx>
            <c:rich>
              <a:bodyPr/>
              <a:lstStyle/>
              <a:p>
                <a:pPr>
                  <a:defRPr sz="1100"/>
                </a:pPr>
                <a:r>
                  <a:rPr lang="pl-PL" sz="1100"/>
                  <a:t>Wzrost [cm]</a:t>
                </a:r>
              </a:p>
            </c:rich>
          </c:tx>
        </c:title>
        <c:numFmt formatCode="[$-415]General" sourceLinked="1"/>
        <c:majorTickMark val="none"/>
        <c:tickLblPos val="nextTo"/>
        <c:txPr>
          <a:bodyPr/>
          <a:lstStyle/>
          <a:p>
            <a:pPr>
              <a:defRPr b="1"/>
            </a:pPr>
            <a:endParaRPr lang="pl-PL"/>
          </a:p>
        </c:txPr>
        <c:crossAx val="85192064"/>
        <c:crosses val="autoZero"/>
        <c:crossBetween val="midCat"/>
        <c:majorUnit val="2"/>
      </c:valAx>
      <c:valAx>
        <c:axId val="85192064"/>
        <c:scaling>
          <c:orientation val="minMax"/>
          <c:max val="0.18000000000000024"/>
          <c:min val="0.13500000000000001"/>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85190144"/>
        <c:crosses val="autoZero"/>
        <c:crossBetween val="midCat"/>
        <c:majorUnit val="2.0000000000000052E-3"/>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numeru buta w klasie 2b</a:t>
            </a:r>
          </a:p>
        </c:rich>
      </c:tx>
      <c:overlay val="1"/>
    </c:title>
    <c:plotArea>
      <c:layout>
        <c:manualLayout>
          <c:layoutTarget val="inner"/>
          <c:xMode val="edge"/>
          <c:yMode val="edge"/>
          <c:x val="8.0053322861585008E-2"/>
          <c:y val="0.22381086203516121"/>
          <c:w val="0.89204852606255969"/>
          <c:h val="0.56211587477942615"/>
        </c:manualLayout>
      </c:layout>
      <c:barChart>
        <c:barDir val="col"/>
        <c:grouping val="clustered"/>
        <c:ser>
          <c:idx val="0"/>
          <c:order val="0"/>
          <c:cat>
            <c:numRef>
              <c:f>'2b'!$Q$8:$Q$11</c:f>
              <c:numCache>
                <c:formatCode>General</c:formatCode>
                <c:ptCount val="4"/>
                <c:pt idx="0">
                  <c:v>42</c:v>
                </c:pt>
                <c:pt idx="1">
                  <c:v>43</c:v>
                </c:pt>
                <c:pt idx="2">
                  <c:v>44</c:v>
                </c:pt>
                <c:pt idx="3">
                  <c:v>45</c:v>
                </c:pt>
              </c:numCache>
            </c:numRef>
          </c:cat>
          <c:val>
            <c:numRef>
              <c:f>'2b'!$R$8:$R$11</c:f>
              <c:numCache>
                <c:formatCode>General</c:formatCode>
                <c:ptCount val="4"/>
                <c:pt idx="0">
                  <c:v>2</c:v>
                </c:pt>
                <c:pt idx="1">
                  <c:v>1</c:v>
                </c:pt>
                <c:pt idx="2">
                  <c:v>7</c:v>
                </c:pt>
                <c:pt idx="3">
                  <c:v>1</c:v>
                </c:pt>
              </c:numCache>
            </c:numRef>
          </c:val>
        </c:ser>
        <c:axId val="74258304"/>
        <c:axId val="74268672"/>
      </c:barChart>
      <c:catAx>
        <c:axId val="74258304"/>
        <c:scaling>
          <c:orientation val="minMax"/>
        </c:scaling>
        <c:axPos val="b"/>
        <c:title>
          <c:tx>
            <c:rich>
              <a:bodyPr/>
              <a:lstStyle/>
              <a:p>
                <a:pPr>
                  <a:defRPr sz="1100"/>
                </a:pPr>
                <a:r>
                  <a:rPr lang="pl-PL" sz="1100"/>
                  <a:t>Numet buta</a:t>
                </a:r>
              </a:p>
            </c:rich>
          </c:tx>
          <c:layout>
            <c:manualLayout>
              <c:xMode val="edge"/>
              <c:yMode val="edge"/>
              <c:x val="0.44014342001576029"/>
              <c:y val="0.8628722222222226"/>
            </c:manualLayout>
          </c:layout>
        </c:title>
        <c:numFmt formatCode="General" sourceLinked="1"/>
        <c:tickLblPos val="nextTo"/>
        <c:txPr>
          <a:bodyPr/>
          <a:lstStyle/>
          <a:p>
            <a:pPr>
              <a:defRPr b="1"/>
            </a:pPr>
            <a:endParaRPr lang="pl-PL"/>
          </a:p>
        </c:txPr>
        <c:crossAx val="74268672"/>
        <c:crosses val="autoZero"/>
        <c:auto val="1"/>
        <c:lblAlgn val="ctr"/>
        <c:lblOffset val="100"/>
      </c:catAx>
      <c:valAx>
        <c:axId val="74268672"/>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74258304"/>
        <c:crosses val="autoZero"/>
        <c:crossBetween val="between"/>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l-PL"/>
  <c:style val="1"/>
  <c:chart>
    <c:title>
      <c:tx>
        <c:rich>
          <a:bodyPr/>
          <a:lstStyle/>
          <a:p>
            <a:pPr>
              <a:defRPr/>
            </a:pPr>
            <a:r>
              <a:rPr lang="pl-PL"/>
              <a:t>Wykres wskaźnika długość stopy/wzrost w klasie 2b</a:t>
            </a:r>
          </a:p>
        </c:rich>
      </c:tx>
    </c:title>
    <c:plotArea>
      <c:layout>
        <c:manualLayout>
          <c:layoutTarget val="inner"/>
          <c:xMode val="edge"/>
          <c:yMode val="edge"/>
          <c:x val="9.7605039465695223E-2"/>
          <c:y val="0.18727881944444444"/>
          <c:w val="0.87543341358718074"/>
          <c:h val="0.61654627678078444"/>
        </c:manualLayout>
      </c:layout>
      <c:scatterChart>
        <c:scatterStyle val="lineMarker"/>
        <c:ser>
          <c:idx val="0"/>
          <c:order val="0"/>
          <c:spPr>
            <a:ln w="28575">
              <a:noFill/>
            </a:ln>
          </c:spPr>
          <c:dLbls>
            <c:dLblPos val="l"/>
            <c:showCatName val="1"/>
          </c:dLbls>
          <c:xVal>
            <c:numRef>
              <c:f>'2b'!$X$8:$X$18</c:f>
              <c:numCache>
                <c:formatCode>General</c:formatCode>
                <c:ptCount val="11"/>
                <c:pt idx="0">
                  <c:v>170</c:v>
                </c:pt>
                <c:pt idx="1">
                  <c:v>172</c:v>
                </c:pt>
                <c:pt idx="2">
                  <c:v>175</c:v>
                </c:pt>
                <c:pt idx="3">
                  <c:v>175</c:v>
                </c:pt>
                <c:pt idx="4">
                  <c:v>179</c:v>
                </c:pt>
                <c:pt idx="5">
                  <c:v>180</c:v>
                </c:pt>
                <c:pt idx="6">
                  <c:v>181</c:v>
                </c:pt>
                <c:pt idx="7">
                  <c:v>182</c:v>
                </c:pt>
                <c:pt idx="8">
                  <c:v>183</c:v>
                </c:pt>
                <c:pt idx="9">
                  <c:v>184</c:v>
                </c:pt>
                <c:pt idx="10">
                  <c:v>185</c:v>
                </c:pt>
              </c:numCache>
            </c:numRef>
          </c:xVal>
          <c:yVal>
            <c:numRef>
              <c:f>'2b'!$Y$8:$Y$18</c:f>
              <c:numCache>
                <c:formatCode>0.0000</c:formatCode>
                <c:ptCount val="11"/>
                <c:pt idx="0">
                  <c:v>0.16705882352941176</c:v>
                </c:pt>
                <c:pt idx="1">
                  <c:v>0.15697674418604676</c:v>
                </c:pt>
                <c:pt idx="2">
                  <c:v>0.15428571428571428</c:v>
                </c:pt>
                <c:pt idx="3">
                  <c:v>0.15828571428571428</c:v>
                </c:pt>
                <c:pt idx="4">
                  <c:v>0.16201117318435754</c:v>
                </c:pt>
                <c:pt idx="5">
                  <c:v>0.15777777777777779</c:v>
                </c:pt>
                <c:pt idx="6">
                  <c:v>0.15690607734806641</c:v>
                </c:pt>
                <c:pt idx="7">
                  <c:v>0.15604395604395604</c:v>
                </c:pt>
                <c:pt idx="8">
                  <c:v>0.15519125683060131</c:v>
                </c:pt>
                <c:pt idx="9">
                  <c:v>0.15434782608695669</c:v>
                </c:pt>
                <c:pt idx="10">
                  <c:v>0.1535135135135135</c:v>
                </c:pt>
              </c:numCache>
            </c:numRef>
          </c:yVal>
        </c:ser>
        <c:axId val="76219520"/>
        <c:axId val="76221440"/>
      </c:scatterChart>
      <c:valAx>
        <c:axId val="76219520"/>
        <c:scaling>
          <c:orientation val="minMax"/>
        </c:scaling>
        <c:axPos val="b"/>
        <c:majorGridlines/>
        <c:title>
          <c:tx>
            <c:rich>
              <a:bodyPr/>
              <a:lstStyle/>
              <a:p>
                <a:pPr>
                  <a:defRPr sz="1100"/>
                </a:pPr>
                <a:r>
                  <a:rPr lang="pl-PL" sz="1100"/>
                  <a:t>Wzrost [cm]</a:t>
                </a:r>
              </a:p>
            </c:rich>
          </c:tx>
          <c:layout>
            <c:manualLayout>
              <c:xMode val="edge"/>
              <c:yMode val="edge"/>
              <c:x val="0.46519534534534535"/>
              <c:y val="0.89224722222222219"/>
            </c:manualLayout>
          </c:layout>
        </c:title>
        <c:numFmt formatCode="General" sourceLinked="1"/>
        <c:majorTickMark val="none"/>
        <c:tickLblPos val="nextTo"/>
        <c:txPr>
          <a:bodyPr/>
          <a:lstStyle/>
          <a:p>
            <a:pPr>
              <a:defRPr b="1"/>
            </a:pPr>
            <a:endParaRPr lang="pl-PL"/>
          </a:p>
        </c:txPr>
        <c:crossAx val="76221440"/>
        <c:crosses val="autoZero"/>
        <c:crossBetween val="midCat"/>
        <c:majorUnit val="2"/>
      </c:valAx>
      <c:valAx>
        <c:axId val="76221440"/>
        <c:scaling>
          <c:orientation val="minMax"/>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76219520"/>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wzrostu w klasie 2c</a:t>
            </a:r>
          </a:p>
        </c:rich>
      </c:tx>
    </c:title>
    <c:plotArea>
      <c:layout>
        <c:manualLayout>
          <c:layoutTarget val="inner"/>
          <c:xMode val="edge"/>
          <c:yMode val="edge"/>
          <c:x val="8.656644606540774E-2"/>
          <c:y val="0.16363745130149362"/>
          <c:w val="0.86680778706342765"/>
          <c:h val="0.65979406420351527"/>
        </c:manualLayout>
      </c:layout>
      <c:barChart>
        <c:barDir val="col"/>
        <c:grouping val="clustered"/>
        <c:ser>
          <c:idx val="0"/>
          <c:order val="0"/>
          <c:cat>
            <c:numRef>
              <c:f>'2c'!$J$8:$J$21</c:f>
              <c:numCache>
                <c:formatCode>General</c:formatCode>
                <c:ptCount val="14"/>
                <c:pt idx="0">
                  <c:v>167</c:v>
                </c:pt>
                <c:pt idx="1">
                  <c:v>174</c:v>
                </c:pt>
                <c:pt idx="2">
                  <c:v>176</c:v>
                </c:pt>
                <c:pt idx="3">
                  <c:v>179</c:v>
                </c:pt>
                <c:pt idx="4">
                  <c:v>180</c:v>
                </c:pt>
                <c:pt idx="5">
                  <c:v>181</c:v>
                </c:pt>
                <c:pt idx="6">
                  <c:v>182</c:v>
                </c:pt>
                <c:pt idx="7">
                  <c:v>183</c:v>
                </c:pt>
                <c:pt idx="8">
                  <c:v>184</c:v>
                </c:pt>
                <c:pt idx="9">
                  <c:v>186</c:v>
                </c:pt>
                <c:pt idx="10">
                  <c:v>188</c:v>
                </c:pt>
                <c:pt idx="11">
                  <c:v>189</c:v>
                </c:pt>
                <c:pt idx="12">
                  <c:v>190</c:v>
                </c:pt>
                <c:pt idx="13">
                  <c:v>191</c:v>
                </c:pt>
              </c:numCache>
            </c:numRef>
          </c:cat>
          <c:val>
            <c:numRef>
              <c:f>'2c'!$K$8:$K$21</c:f>
              <c:numCache>
                <c:formatCode>General</c:formatCode>
                <c:ptCount val="14"/>
                <c:pt idx="0">
                  <c:v>1</c:v>
                </c:pt>
                <c:pt idx="1">
                  <c:v>1</c:v>
                </c:pt>
                <c:pt idx="2">
                  <c:v>1</c:v>
                </c:pt>
                <c:pt idx="3">
                  <c:v>2</c:v>
                </c:pt>
                <c:pt idx="4">
                  <c:v>1</c:v>
                </c:pt>
                <c:pt idx="5">
                  <c:v>1</c:v>
                </c:pt>
                <c:pt idx="6">
                  <c:v>1</c:v>
                </c:pt>
                <c:pt idx="7">
                  <c:v>1</c:v>
                </c:pt>
                <c:pt idx="8">
                  <c:v>2</c:v>
                </c:pt>
                <c:pt idx="9">
                  <c:v>1</c:v>
                </c:pt>
                <c:pt idx="10">
                  <c:v>1</c:v>
                </c:pt>
                <c:pt idx="11">
                  <c:v>1</c:v>
                </c:pt>
                <c:pt idx="12">
                  <c:v>5</c:v>
                </c:pt>
                <c:pt idx="13">
                  <c:v>1</c:v>
                </c:pt>
              </c:numCache>
            </c:numRef>
          </c:val>
        </c:ser>
        <c:axId val="76262016"/>
        <c:axId val="76276480"/>
      </c:barChart>
      <c:catAx>
        <c:axId val="76262016"/>
        <c:scaling>
          <c:orientation val="minMax"/>
        </c:scaling>
        <c:axPos val="b"/>
        <c:title>
          <c:tx>
            <c:rich>
              <a:bodyPr/>
              <a:lstStyle/>
              <a:p>
                <a:pPr>
                  <a:defRPr sz="1100"/>
                </a:pPr>
                <a:r>
                  <a:rPr lang="pl-PL" sz="1100"/>
                  <a:t>Wzrost</a:t>
                </a:r>
                <a:r>
                  <a:rPr lang="pl-PL" sz="1100" baseline="0"/>
                  <a:t> [cm]</a:t>
                </a:r>
                <a:endParaRPr lang="pl-PL" sz="1100"/>
              </a:p>
            </c:rich>
          </c:tx>
        </c:title>
        <c:numFmt formatCode="General" sourceLinked="1"/>
        <c:tickLblPos val="nextTo"/>
        <c:txPr>
          <a:bodyPr/>
          <a:lstStyle/>
          <a:p>
            <a:pPr>
              <a:defRPr b="1"/>
            </a:pPr>
            <a:endParaRPr lang="pl-PL"/>
          </a:p>
        </c:txPr>
        <c:crossAx val="76276480"/>
        <c:crosses val="autoZero"/>
        <c:auto val="1"/>
        <c:lblAlgn val="ctr"/>
        <c:lblOffset val="100"/>
      </c:catAx>
      <c:valAx>
        <c:axId val="76276480"/>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76262016"/>
        <c:crosses val="autoZero"/>
        <c:crossBetween val="between"/>
      </c:valAx>
    </c:plotArea>
    <c:plotVisOnly val="1"/>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pl-PL"/>
  <c:chart>
    <c:title>
      <c:tx>
        <c:rich>
          <a:bodyPr/>
          <a:lstStyle/>
          <a:p>
            <a:pPr>
              <a:defRPr/>
            </a:pPr>
            <a:r>
              <a:rPr lang="pl-PL"/>
              <a:t>Wykres rozkładu numeru buta w klasie 2c</a:t>
            </a:r>
          </a:p>
        </c:rich>
      </c:tx>
    </c:title>
    <c:plotArea>
      <c:layout>
        <c:manualLayout>
          <c:layoutTarget val="inner"/>
          <c:xMode val="edge"/>
          <c:yMode val="edge"/>
          <c:x val="9.0530241096912226E-2"/>
          <c:y val="0.16843620353907404"/>
          <c:w val="0.86818257007491551"/>
          <c:h val="0.64981735054379375"/>
        </c:manualLayout>
      </c:layout>
      <c:barChart>
        <c:barDir val="col"/>
        <c:grouping val="clustered"/>
        <c:ser>
          <c:idx val="0"/>
          <c:order val="0"/>
          <c:cat>
            <c:numRef>
              <c:f>'2c'!$Q$8:$Q$13</c:f>
              <c:numCache>
                <c:formatCode>General</c:formatCode>
                <c:ptCount val="6"/>
                <c:pt idx="0">
                  <c:v>42</c:v>
                </c:pt>
                <c:pt idx="1">
                  <c:v>43</c:v>
                </c:pt>
                <c:pt idx="2">
                  <c:v>44</c:v>
                </c:pt>
                <c:pt idx="3">
                  <c:v>45</c:v>
                </c:pt>
                <c:pt idx="4">
                  <c:v>46</c:v>
                </c:pt>
                <c:pt idx="5">
                  <c:v>47</c:v>
                </c:pt>
              </c:numCache>
            </c:numRef>
          </c:cat>
          <c:val>
            <c:numRef>
              <c:f>'2c'!$R$8:$R$13</c:f>
              <c:numCache>
                <c:formatCode>General</c:formatCode>
                <c:ptCount val="6"/>
                <c:pt idx="0">
                  <c:v>1</c:v>
                </c:pt>
                <c:pt idx="1">
                  <c:v>4</c:v>
                </c:pt>
                <c:pt idx="2">
                  <c:v>4</c:v>
                </c:pt>
                <c:pt idx="3">
                  <c:v>5</c:v>
                </c:pt>
                <c:pt idx="4">
                  <c:v>5</c:v>
                </c:pt>
                <c:pt idx="5">
                  <c:v>1</c:v>
                </c:pt>
              </c:numCache>
            </c:numRef>
          </c:val>
        </c:ser>
        <c:axId val="75846400"/>
        <c:axId val="75848320"/>
      </c:barChart>
      <c:catAx>
        <c:axId val="75846400"/>
        <c:scaling>
          <c:orientation val="minMax"/>
        </c:scaling>
        <c:axPos val="b"/>
        <c:title>
          <c:tx>
            <c:rich>
              <a:bodyPr/>
              <a:lstStyle/>
              <a:p>
                <a:pPr>
                  <a:defRPr sz="1100"/>
                </a:pPr>
                <a:r>
                  <a:rPr lang="pl-PL" sz="1100"/>
                  <a:t>Numer buta</a:t>
                </a:r>
              </a:p>
            </c:rich>
          </c:tx>
        </c:title>
        <c:numFmt formatCode="General" sourceLinked="1"/>
        <c:tickLblPos val="nextTo"/>
        <c:txPr>
          <a:bodyPr/>
          <a:lstStyle/>
          <a:p>
            <a:pPr>
              <a:defRPr b="1"/>
            </a:pPr>
            <a:endParaRPr lang="pl-PL"/>
          </a:p>
        </c:txPr>
        <c:crossAx val="75848320"/>
        <c:crosses val="autoZero"/>
        <c:auto val="1"/>
        <c:lblAlgn val="ctr"/>
        <c:lblOffset val="100"/>
      </c:catAx>
      <c:valAx>
        <c:axId val="75848320"/>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75846400"/>
        <c:crosses val="autoZero"/>
        <c:crossBetween val="between"/>
      </c:valAx>
    </c:plotArea>
    <c:plotVisOnly val="1"/>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l-PL"/>
  <c:style val="1"/>
  <c:chart>
    <c:title>
      <c:tx>
        <c:rich>
          <a:bodyPr/>
          <a:lstStyle/>
          <a:p>
            <a:pPr>
              <a:defRPr/>
            </a:pPr>
            <a:r>
              <a:rPr lang="pl-PL"/>
              <a:t>Wykres wskaźnika długość stopy/wzrost dla klasy 2c</a:t>
            </a:r>
          </a:p>
        </c:rich>
      </c:tx>
    </c:title>
    <c:plotArea>
      <c:layout>
        <c:manualLayout>
          <c:layoutTarget val="inner"/>
          <c:xMode val="edge"/>
          <c:yMode val="edge"/>
          <c:x val="0.10533874083530102"/>
          <c:y val="0.14276344910567917"/>
          <c:w val="0.84759761557782365"/>
          <c:h val="0.7163603718181305"/>
        </c:manualLayout>
      </c:layout>
      <c:scatterChart>
        <c:scatterStyle val="lineMarker"/>
        <c:ser>
          <c:idx val="0"/>
          <c:order val="0"/>
          <c:spPr>
            <a:ln w="28575">
              <a:noFill/>
            </a:ln>
          </c:spPr>
          <c:dLbls>
            <c:dLblPos val="l"/>
            <c:showCatName val="1"/>
          </c:dLbls>
          <c:xVal>
            <c:numRef>
              <c:f>'2c'!$X$8:$X$24</c:f>
              <c:numCache>
                <c:formatCode>General</c:formatCode>
                <c:ptCount val="17"/>
                <c:pt idx="0">
                  <c:v>167</c:v>
                </c:pt>
                <c:pt idx="1">
                  <c:v>174</c:v>
                </c:pt>
                <c:pt idx="2">
                  <c:v>176</c:v>
                </c:pt>
                <c:pt idx="3">
                  <c:v>179</c:v>
                </c:pt>
                <c:pt idx="4">
                  <c:v>179</c:v>
                </c:pt>
                <c:pt idx="5">
                  <c:v>180</c:v>
                </c:pt>
                <c:pt idx="6">
                  <c:v>181</c:v>
                </c:pt>
                <c:pt idx="7">
                  <c:v>182</c:v>
                </c:pt>
                <c:pt idx="8">
                  <c:v>183</c:v>
                </c:pt>
                <c:pt idx="9">
                  <c:v>184</c:v>
                </c:pt>
                <c:pt idx="10">
                  <c:v>184</c:v>
                </c:pt>
                <c:pt idx="11">
                  <c:v>186</c:v>
                </c:pt>
                <c:pt idx="12">
                  <c:v>188</c:v>
                </c:pt>
                <c:pt idx="13">
                  <c:v>189</c:v>
                </c:pt>
                <c:pt idx="14">
                  <c:v>190</c:v>
                </c:pt>
                <c:pt idx="15">
                  <c:v>190</c:v>
                </c:pt>
                <c:pt idx="16">
                  <c:v>191</c:v>
                </c:pt>
              </c:numCache>
            </c:numRef>
          </c:xVal>
          <c:yVal>
            <c:numRef>
              <c:f>'2c'!$Y$8:$Y$24</c:f>
              <c:numCache>
                <c:formatCode>0.0000</c:formatCode>
                <c:ptCount val="17"/>
                <c:pt idx="0">
                  <c:v>0.16586826347305389</c:v>
                </c:pt>
                <c:pt idx="1">
                  <c:v>0.16666666666666666</c:v>
                </c:pt>
                <c:pt idx="2">
                  <c:v>0.15340909090909119</c:v>
                </c:pt>
                <c:pt idx="3">
                  <c:v>0.1547486033519555</c:v>
                </c:pt>
                <c:pt idx="4">
                  <c:v>0.1586592178770953</c:v>
                </c:pt>
                <c:pt idx="5">
                  <c:v>0.15777777777777779</c:v>
                </c:pt>
                <c:pt idx="6">
                  <c:v>0.15303867403314916</c:v>
                </c:pt>
                <c:pt idx="7">
                  <c:v>0.15934065934065933</c:v>
                </c:pt>
                <c:pt idx="8">
                  <c:v>0.16229508196721337</c:v>
                </c:pt>
                <c:pt idx="9">
                  <c:v>0.15054347826086975</c:v>
                </c:pt>
                <c:pt idx="10">
                  <c:v>0.16141304347826108</c:v>
                </c:pt>
                <c:pt idx="11">
                  <c:v>0.15268817204301072</c:v>
                </c:pt>
                <c:pt idx="12">
                  <c:v>0.15106382978723429</c:v>
                </c:pt>
                <c:pt idx="13">
                  <c:v>0.15343915343915362</c:v>
                </c:pt>
                <c:pt idx="14">
                  <c:v>0.15263157894736842</c:v>
                </c:pt>
                <c:pt idx="15">
                  <c:v>0.15631578947368421</c:v>
                </c:pt>
                <c:pt idx="16">
                  <c:v>0.15916230366492168</c:v>
                </c:pt>
              </c:numCache>
            </c:numRef>
          </c:yVal>
        </c:ser>
        <c:axId val="75865472"/>
        <c:axId val="75888128"/>
      </c:scatterChart>
      <c:valAx>
        <c:axId val="75865472"/>
        <c:scaling>
          <c:orientation val="minMax"/>
        </c:scaling>
        <c:axPos val="b"/>
        <c:majorGridlines/>
        <c:title>
          <c:tx>
            <c:rich>
              <a:bodyPr/>
              <a:lstStyle/>
              <a:p>
                <a:pPr>
                  <a:defRPr sz="1100"/>
                </a:pPr>
                <a:r>
                  <a:rPr lang="pl-PL" sz="1100"/>
                  <a:t>Wzrost [cm]</a:t>
                </a:r>
              </a:p>
            </c:rich>
          </c:tx>
        </c:title>
        <c:numFmt formatCode="General" sourceLinked="1"/>
        <c:majorTickMark val="none"/>
        <c:tickLblPos val="nextTo"/>
        <c:txPr>
          <a:bodyPr/>
          <a:lstStyle/>
          <a:p>
            <a:pPr>
              <a:defRPr b="1"/>
            </a:pPr>
            <a:endParaRPr lang="pl-PL"/>
          </a:p>
        </c:txPr>
        <c:crossAx val="75888128"/>
        <c:crosses val="autoZero"/>
        <c:crossBetween val="midCat"/>
        <c:majorUnit val="2"/>
      </c:valAx>
      <c:valAx>
        <c:axId val="75888128"/>
        <c:scaling>
          <c:orientation val="minMax"/>
        </c:scaling>
        <c:axPos val="l"/>
        <c:majorGridlines/>
        <c:title>
          <c:tx>
            <c:rich>
              <a:bodyPr rot="-5400000" vert="horz"/>
              <a:lstStyle/>
              <a:p>
                <a:pPr>
                  <a:defRPr sz="1100"/>
                </a:pPr>
                <a:r>
                  <a:rPr lang="pl-PL" sz="1100"/>
                  <a:t>Wskaźnik</a:t>
                </a:r>
              </a:p>
            </c:rich>
          </c:tx>
        </c:title>
        <c:numFmt formatCode="0.000" sourceLinked="0"/>
        <c:majorTickMark val="none"/>
        <c:tickLblPos val="nextTo"/>
        <c:txPr>
          <a:bodyPr/>
          <a:lstStyle/>
          <a:p>
            <a:pPr>
              <a:defRPr b="1"/>
            </a:pPr>
            <a:endParaRPr lang="pl-PL"/>
          </a:p>
        </c:txPr>
        <c:crossAx val="75865472"/>
        <c:crosses val="autoZero"/>
        <c:crossBetween val="midCat"/>
      </c:valAx>
    </c:plotArea>
    <c:plotVisOnly val="1"/>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defRPr/>
            </a:pPr>
            <a:r>
              <a:rPr lang="pl-PL"/>
              <a:t>Wykres rozkładu wzrostu w klasie 2d</a:t>
            </a:r>
          </a:p>
        </c:rich>
      </c:tx>
    </c:title>
    <c:plotArea>
      <c:layout>
        <c:manualLayout>
          <c:layoutTarget val="inner"/>
          <c:xMode val="edge"/>
          <c:yMode val="edge"/>
          <c:x val="0.11956305351228202"/>
          <c:y val="0.19195742733993121"/>
          <c:w val="0.835194108330509"/>
          <c:h val="0.63482482120927708"/>
        </c:manualLayout>
      </c:layout>
      <c:barChart>
        <c:barDir val="col"/>
        <c:grouping val="clustered"/>
        <c:ser>
          <c:idx val="0"/>
          <c:order val="0"/>
          <c:cat>
            <c:numRef>
              <c:f>'2d'!$J$8:$J$15</c:f>
              <c:numCache>
                <c:formatCode>General</c:formatCode>
                <c:ptCount val="8"/>
                <c:pt idx="0">
                  <c:v>175</c:v>
                </c:pt>
                <c:pt idx="1">
                  <c:v>178</c:v>
                </c:pt>
                <c:pt idx="2">
                  <c:v>180</c:v>
                </c:pt>
                <c:pt idx="3">
                  <c:v>182</c:v>
                </c:pt>
                <c:pt idx="4">
                  <c:v>183</c:v>
                </c:pt>
                <c:pt idx="5">
                  <c:v>184</c:v>
                </c:pt>
                <c:pt idx="6">
                  <c:v>185</c:v>
                </c:pt>
                <c:pt idx="7">
                  <c:v>188</c:v>
                </c:pt>
              </c:numCache>
            </c:numRef>
          </c:cat>
          <c:val>
            <c:numRef>
              <c:f>'2d'!$K$8:$K$15</c:f>
              <c:numCache>
                <c:formatCode>General</c:formatCode>
                <c:ptCount val="8"/>
                <c:pt idx="0">
                  <c:v>2</c:v>
                </c:pt>
                <c:pt idx="1">
                  <c:v>1</c:v>
                </c:pt>
                <c:pt idx="2">
                  <c:v>2</c:v>
                </c:pt>
                <c:pt idx="3">
                  <c:v>1</c:v>
                </c:pt>
                <c:pt idx="4">
                  <c:v>1</c:v>
                </c:pt>
                <c:pt idx="5">
                  <c:v>1</c:v>
                </c:pt>
                <c:pt idx="6">
                  <c:v>4</c:v>
                </c:pt>
                <c:pt idx="7">
                  <c:v>1</c:v>
                </c:pt>
              </c:numCache>
            </c:numRef>
          </c:val>
        </c:ser>
        <c:axId val="80086528"/>
        <c:axId val="80088448"/>
      </c:barChart>
      <c:catAx>
        <c:axId val="80086528"/>
        <c:scaling>
          <c:orientation val="minMax"/>
        </c:scaling>
        <c:axPos val="b"/>
        <c:title>
          <c:tx>
            <c:rich>
              <a:bodyPr/>
              <a:lstStyle/>
              <a:p>
                <a:pPr>
                  <a:defRPr sz="1100"/>
                </a:pPr>
                <a:r>
                  <a:rPr lang="pl-PL" sz="1100"/>
                  <a:t>Wzrost [cm]</a:t>
                </a:r>
              </a:p>
            </c:rich>
          </c:tx>
        </c:title>
        <c:numFmt formatCode="General" sourceLinked="1"/>
        <c:tickLblPos val="nextTo"/>
        <c:txPr>
          <a:bodyPr/>
          <a:lstStyle/>
          <a:p>
            <a:pPr>
              <a:defRPr b="1"/>
            </a:pPr>
            <a:endParaRPr lang="pl-PL"/>
          </a:p>
        </c:txPr>
        <c:crossAx val="80088448"/>
        <c:crosses val="autoZero"/>
        <c:auto val="1"/>
        <c:lblAlgn val="ctr"/>
        <c:lblOffset val="100"/>
      </c:catAx>
      <c:valAx>
        <c:axId val="80088448"/>
        <c:scaling>
          <c:orientation val="minMax"/>
        </c:scaling>
        <c:axPos val="l"/>
        <c:majorGridlines/>
        <c:title>
          <c:tx>
            <c:rich>
              <a:bodyPr rot="-5400000" vert="horz"/>
              <a:lstStyle/>
              <a:p>
                <a:pPr>
                  <a:defRPr sz="1100"/>
                </a:pPr>
                <a:r>
                  <a:rPr lang="pl-PL" sz="1100"/>
                  <a:t>Liczebność</a:t>
                </a:r>
              </a:p>
            </c:rich>
          </c:tx>
        </c:title>
        <c:numFmt formatCode="General" sourceLinked="1"/>
        <c:tickLblPos val="nextTo"/>
        <c:txPr>
          <a:bodyPr/>
          <a:lstStyle/>
          <a:p>
            <a:pPr>
              <a:defRPr b="1"/>
            </a:pPr>
            <a:endParaRPr lang="pl-PL"/>
          </a:p>
        </c:txPr>
        <c:crossAx val="80086528"/>
        <c:crosses val="autoZero"/>
        <c:crossBetween val="between"/>
      </c:valAx>
    </c:plotArea>
    <c:plotVisOnly val="1"/>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pl-PL"/>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612514-3A52-4A67-B2BB-97429B0CCB2C}" type="datetimeFigureOut">
              <a:rPr lang="pl-PL" smtClean="0"/>
              <a:pPr/>
              <a:t>2015-01-20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DDDEF4-CE1B-47D0-9B45-8672F0120F6A}"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FDDDEF4-CE1B-47D0-9B45-8672F0120F6A}" type="slidenum">
              <a:rPr lang="pl-PL" smtClean="0"/>
              <a:pPr/>
              <a:t>96</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9B4BD559-5631-4EBC-ADF2-FEE79578810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4BD559-5631-4EBC-ADF2-FEE79578810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4BD559-5631-4EBC-ADF2-FEE79578810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4BD559-5631-4EBC-ADF2-FEE79578810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4BD559-5631-4EBC-ADF2-FEE79578810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B4BD559-5631-4EBC-ADF2-FEE79578810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B4BD559-5631-4EBC-ADF2-FEE795788105}"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B4BD559-5631-4EBC-ADF2-FEE79578810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B4BD559-5631-4EBC-ADF2-FEE79578810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B4BD559-5631-4EBC-ADF2-FEE79578810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510BF3B8-96CA-40D0-AD77-FB0F897CF31B}" type="datetimeFigureOut">
              <a:rPr lang="pl-PL" smtClean="0"/>
              <a:pPr/>
              <a:t>2015-01-20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9B4BD559-5631-4EBC-ADF2-FEE795788105}"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0BF3B8-96CA-40D0-AD77-FB0F897CF31B}" type="datetimeFigureOut">
              <a:rPr lang="pl-PL" smtClean="0"/>
              <a:pPr/>
              <a:t>2015-01-20</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4BD559-5631-4EBC-ADF2-FEE795788105}"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6000" dirty="0" smtClean="0"/>
              <a:t>Statystyka 3 LO </a:t>
            </a:r>
            <a:r>
              <a:rPr lang="pl-PL" sz="6000" smtClean="0"/>
              <a:t>w Poznaniu</a:t>
            </a:r>
            <a:endParaRPr lang="pl-PL" sz="6000" dirty="0"/>
          </a:p>
        </p:txBody>
      </p:sp>
      <p:sp>
        <p:nvSpPr>
          <p:cNvPr id="3" name="Podtytuł 2"/>
          <p:cNvSpPr>
            <a:spLocks noGrp="1"/>
          </p:cNvSpPr>
          <p:nvPr>
            <p:ph type="subTitle" idx="1"/>
          </p:nvPr>
        </p:nvSpPr>
        <p:spPr/>
        <p:txBody>
          <a:bodyPr/>
          <a:lstStyle/>
          <a:p>
            <a:endParaRPr lang="pl-P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646331"/>
          </a:xfrm>
          <a:prstGeom prst="rect">
            <a:avLst/>
          </a:prstGeom>
          <a:noFill/>
        </p:spPr>
        <p:txBody>
          <a:bodyPr wrap="square" rtlCol="0">
            <a:spAutoFit/>
          </a:bodyPr>
          <a:lstStyle/>
          <a:p>
            <a:pPr algn="just"/>
            <a:r>
              <a:rPr lang="pl-PL" dirty="0" smtClean="0"/>
              <a:t>Na podstawie szeregu rozdzielczego punktowego wzrostu został narysowany wykres przedstawiający rozłożenie wzrostu w klasie</a:t>
            </a:r>
            <a:endParaRPr lang="pl-PL" dirty="0"/>
          </a:p>
        </p:txBody>
      </p:sp>
      <p:graphicFrame>
        <p:nvGraphicFramePr>
          <p:cNvPr id="3" name="Wykres 2"/>
          <p:cNvGraphicFramePr/>
          <p:nvPr/>
        </p:nvGraphicFramePr>
        <p:xfrm>
          <a:off x="1673678" y="1538790"/>
          <a:ext cx="5796644" cy="37804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pPr algn="just"/>
            <a:r>
              <a:rPr lang="pl-PL" dirty="0" smtClean="0"/>
              <a:t>Między rocznikiem 1991 a 1997 zostało przebadanych łącznie trzystu siedemnastu chłopaków. Na podstawie zbioru danych narysowano wykresy przedstawiające rozłożenie wzrostu oraz numeru buta wśród tej grupy chłopaków. Wyliczono także średnie arytmetyczne, odchylenia przeciętne i wariancje dla tych danych.</a:t>
            </a:r>
          </a:p>
          <a:p>
            <a:pPr algn="just"/>
            <a:endParaRPr lang="pl-PL" dirty="0"/>
          </a:p>
        </p:txBody>
      </p:sp>
      <p:graphicFrame>
        <p:nvGraphicFramePr>
          <p:cNvPr id="3" name="Wykres 2"/>
          <p:cNvGraphicFramePr/>
          <p:nvPr/>
        </p:nvGraphicFramePr>
        <p:xfrm>
          <a:off x="53814" y="1988840"/>
          <a:ext cx="9036372" cy="43204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Wykres 3"/>
          <p:cNvGraphicFramePr/>
          <p:nvPr/>
        </p:nvGraphicFramePr>
        <p:xfrm>
          <a:off x="544150" y="841270"/>
          <a:ext cx="8055700" cy="51754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369332"/>
          </a:xfrm>
          <a:prstGeom prst="rect">
            <a:avLst/>
          </a:prstGeom>
          <a:noFill/>
        </p:spPr>
        <p:txBody>
          <a:bodyPr wrap="square" rtlCol="0">
            <a:spAutoFit/>
          </a:bodyPr>
          <a:lstStyle/>
          <a:p>
            <a:r>
              <a:rPr lang="pl-PL" dirty="0" smtClean="0"/>
              <a:t>a) Parametry dla wzrostu:</a:t>
            </a:r>
            <a:endParaRPr lang="pl-PL" dirty="0"/>
          </a:p>
        </p:txBody>
      </p:sp>
      <p:sp>
        <p:nvSpPr>
          <p:cNvPr id="4" name="pole tekstowe 3"/>
          <p:cNvSpPr txBox="1"/>
          <p:nvPr/>
        </p:nvSpPr>
        <p:spPr>
          <a:xfrm>
            <a:off x="251520" y="342900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052000" y="1052736"/>
          <a:ext cx="5040000" cy="1800201"/>
        </p:xfrm>
        <a:graphic>
          <a:graphicData uri="http://schemas.openxmlformats.org/drawingml/2006/table">
            <a:tbl>
              <a:tblPr/>
              <a:tblGrid>
                <a:gridCol w="1829631"/>
                <a:gridCol w="1390519"/>
                <a:gridCol w="1819850"/>
              </a:tblGrid>
              <a:tr h="377288">
                <a:tc>
                  <a:txBody>
                    <a:bodyPr/>
                    <a:lstStyle/>
                    <a:p>
                      <a:pPr algn="ctr" fontAlgn="ctr"/>
                      <a:r>
                        <a:rPr lang="pl-PL" sz="12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395254">
                <a:tc>
                  <a:txBody>
                    <a:bodyPr/>
                    <a:lstStyle/>
                    <a:p>
                      <a:pPr algn="ctr" fontAlgn="ctr"/>
                      <a:r>
                        <a:rPr lang="pl-PL" sz="1200" b="0" i="0" u="none" strike="noStrike" dirty="0">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a:solidFill>
                            <a:srgbClr val="FF0000"/>
                          </a:solidFill>
                          <a:latin typeface="Czcionka tekstu podstawowego"/>
                        </a:rPr>
                        <a:t>181,8612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a:solidFill>
                            <a:srgbClr val="FF0000"/>
                          </a:solidFill>
                          <a:latin typeface="Czcionka tekstu podstawowego"/>
                        </a:rPr>
                        <a:t>181,86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632405">
                <a:tc>
                  <a:txBody>
                    <a:bodyPr/>
                    <a:lstStyle/>
                    <a:p>
                      <a:pPr algn="ctr" fontAlgn="ctr"/>
                      <a:r>
                        <a:rPr lang="pl-PL" sz="1200" b="0" i="0" u="none" strike="noStrike" dirty="0">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5,7346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5,73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95254">
                <a:tc>
                  <a:txBody>
                    <a:bodyPr/>
                    <a:lstStyle/>
                    <a:p>
                      <a:pPr algn="ctr" fontAlgn="ctr"/>
                      <a:r>
                        <a:rPr lang="pl-PL" sz="12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a:solidFill>
                            <a:srgbClr val="FF0000"/>
                          </a:solidFill>
                          <a:latin typeface="Czcionka tekstu podstawowego"/>
                        </a:rPr>
                        <a:t>52,7126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52,71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052000" y="3933056"/>
          <a:ext cx="5040000" cy="1800001"/>
        </p:xfrm>
        <a:graphic>
          <a:graphicData uri="http://schemas.openxmlformats.org/drawingml/2006/table">
            <a:tbl>
              <a:tblPr/>
              <a:tblGrid>
                <a:gridCol w="1930312"/>
                <a:gridCol w="1358367"/>
                <a:gridCol w="1751321"/>
              </a:tblGrid>
              <a:tr h="434482">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455173">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43,6845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43,68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55173">
                <a:tc>
                  <a:txBody>
                    <a:bodyPr/>
                    <a:lstStyle/>
                    <a:p>
                      <a:pPr algn="ctr" fontAlgn="ctr"/>
                      <a:r>
                        <a:rPr lang="pl-PL" sz="1100" b="0" i="0" u="none" strike="noStrike" dirty="0">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1,5288</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55173">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3,7175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3,72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a:t>
            </a:r>
          </a:p>
          <a:p>
            <a:pPr algn="just"/>
            <a:endParaRPr lang="pl-PL" dirty="0"/>
          </a:p>
        </p:txBody>
      </p:sp>
      <p:graphicFrame>
        <p:nvGraphicFramePr>
          <p:cNvPr id="6" name="Tabela 5"/>
          <p:cNvGraphicFramePr>
            <a:graphicFrameLocks noGrp="1"/>
          </p:cNvGraphicFramePr>
          <p:nvPr/>
        </p:nvGraphicFramePr>
        <p:xfrm>
          <a:off x="2395302" y="2582714"/>
          <a:ext cx="4353397" cy="1692573"/>
        </p:xfrm>
        <a:graphic>
          <a:graphicData uri="http://schemas.openxmlformats.org/drawingml/2006/table">
            <a:tbl>
              <a:tblPr/>
              <a:tblGrid>
                <a:gridCol w="1586407"/>
                <a:gridCol w="1038798"/>
                <a:gridCol w="1728192"/>
              </a:tblGrid>
              <a:tr h="670642">
                <a:tc>
                  <a:txBody>
                    <a:bodyPr/>
                    <a:lstStyle/>
                    <a:p>
                      <a:pPr algn="ctr" fontAlgn="ctr"/>
                      <a:r>
                        <a:rPr lang="pl-PL" sz="12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2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2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1021931">
                <a:tc>
                  <a:txBody>
                    <a:bodyPr/>
                    <a:lstStyle/>
                    <a:p>
                      <a:pPr algn="ctr" fontAlgn="ctr"/>
                      <a:r>
                        <a:rPr lang="pl-PL" sz="1200" b="0" i="0" u="none" strike="noStrike" dirty="0">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600" b="1" i="0" u="none" strike="noStrike" dirty="0">
                          <a:solidFill>
                            <a:srgbClr val="FF0000"/>
                          </a:solidFill>
                          <a:latin typeface="Czcionka tekstu podstawowego"/>
                        </a:rPr>
                        <a:t>0,1548</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600" b="1" i="0" u="none" strike="noStrike" dirty="0">
                          <a:solidFill>
                            <a:srgbClr val="FF0000"/>
                          </a:solidFill>
                          <a:latin typeface="Czcionka tekstu podstawowego"/>
                        </a:rPr>
                        <a:t>0,155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0"/>
            <a:ext cx="8640960" cy="369332"/>
          </a:xfrm>
          <a:prstGeom prst="rect">
            <a:avLst/>
          </a:prstGeom>
          <a:noFill/>
        </p:spPr>
        <p:txBody>
          <a:bodyPr wrap="square" rtlCol="0">
            <a:spAutoFit/>
          </a:bodyPr>
          <a:lstStyle/>
          <a:p>
            <a:pPr algn="just"/>
            <a:r>
              <a:rPr lang="pl-PL" dirty="0" smtClean="0"/>
              <a:t>A także sporządzenie wykresu przedstawiającego rozłożenie tego wskaźnika</a:t>
            </a:r>
            <a:endParaRPr lang="pl-PL" dirty="0"/>
          </a:p>
        </p:txBody>
      </p:sp>
      <p:graphicFrame>
        <p:nvGraphicFramePr>
          <p:cNvPr id="3" name="Wykres 2"/>
          <p:cNvGraphicFramePr/>
          <p:nvPr/>
        </p:nvGraphicFramePr>
        <p:xfrm>
          <a:off x="98760" y="476672"/>
          <a:ext cx="8946480" cy="62098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Pokolenie &lt;1991</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pPr algn="just"/>
            <a:r>
              <a:rPr lang="pl-PL" dirty="0" smtClean="0"/>
              <a:t>W rocznikach starszych niż 1991 zebrano łącznie dwieście osiemdziesiąt jeden danych. Na podstawie zbioru tych danych narysowano wykresy przedstawiające rozłożenie wzrostu oraz numeru buta wśród tej grupy mężczyzn. Wyliczono także średnie arytmetyczne, odchylenia przeciętne i wariancje dla tych danych.</a:t>
            </a:r>
          </a:p>
          <a:p>
            <a:pPr algn="just"/>
            <a:endParaRPr lang="pl-PL" dirty="0"/>
          </a:p>
        </p:txBody>
      </p:sp>
      <p:graphicFrame>
        <p:nvGraphicFramePr>
          <p:cNvPr id="3" name="Wykres 2"/>
          <p:cNvGraphicFramePr/>
          <p:nvPr/>
        </p:nvGraphicFramePr>
        <p:xfrm>
          <a:off x="71500" y="1988840"/>
          <a:ext cx="9001000" cy="41764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Wykres 1"/>
          <p:cNvGraphicFramePr/>
          <p:nvPr/>
        </p:nvGraphicFramePr>
        <p:xfrm>
          <a:off x="158341" y="904801"/>
          <a:ext cx="8827318" cy="50483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369332"/>
          </a:xfrm>
          <a:prstGeom prst="rect">
            <a:avLst/>
          </a:prstGeom>
          <a:noFill/>
        </p:spPr>
        <p:txBody>
          <a:bodyPr wrap="square" rtlCol="0">
            <a:spAutoFit/>
          </a:bodyPr>
          <a:lstStyle/>
          <a:p>
            <a:r>
              <a:rPr lang="pl-PL" dirty="0" smtClean="0"/>
              <a:t>a) Parametry dla wzrostu:</a:t>
            </a:r>
            <a:endParaRPr lang="pl-PL" dirty="0"/>
          </a:p>
        </p:txBody>
      </p:sp>
      <p:sp>
        <p:nvSpPr>
          <p:cNvPr id="3" name="pole tekstowe 2"/>
          <p:cNvSpPr txBox="1"/>
          <p:nvPr/>
        </p:nvSpPr>
        <p:spPr>
          <a:xfrm>
            <a:off x="251520" y="342900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4" name="Tabela 3"/>
          <p:cNvGraphicFramePr>
            <a:graphicFrameLocks noGrp="1"/>
          </p:cNvGraphicFramePr>
          <p:nvPr/>
        </p:nvGraphicFramePr>
        <p:xfrm>
          <a:off x="2052000" y="1484784"/>
          <a:ext cx="5040000" cy="1800001"/>
        </p:xfrm>
        <a:graphic>
          <a:graphicData uri="http://schemas.openxmlformats.org/drawingml/2006/table">
            <a:tbl>
              <a:tblPr/>
              <a:tblGrid>
                <a:gridCol w="1890000"/>
                <a:gridCol w="1201730"/>
                <a:gridCol w="1948270"/>
              </a:tblGrid>
              <a:tr h="377245">
                <a:tc>
                  <a:txBody>
                    <a:bodyPr/>
                    <a:lstStyle/>
                    <a:p>
                      <a:pPr algn="ctr" fontAlgn="ctr"/>
                      <a:r>
                        <a:rPr lang="pl-PL" sz="12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395210">
                <a:tc>
                  <a:txBody>
                    <a:bodyPr/>
                    <a:lstStyle/>
                    <a:p>
                      <a:pPr algn="ctr" fontAlgn="ctr"/>
                      <a:r>
                        <a:rPr lang="pl-PL" sz="1200" b="0" i="0" u="none" strike="noStrike" dirty="0">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179,9466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179,95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632336">
                <a:tc>
                  <a:txBody>
                    <a:bodyPr/>
                    <a:lstStyle/>
                    <a:p>
                      <a:pPr algn="ctr" fontAlgn="ctr"/>
                      <a:r>
                        <a:rPr lang="pl-PL" sz="12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5,3235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5,32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95210">
                <a:tc>
                  <a:txBody>
                    <a:bodyPr/>
                    <a:lstStyle/>
                    <a:p>
                      <a:pPr algn="ctr" fontAlgn="ctr"/>
                      <a:r>
                        <a:rPr lang="pl-PL" sz="12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a:solidFill>
                            <a:srgbClr val="FF0000"/>
                          </a:solidFill>
                          <a:latin typeface="Czcionka tekstu podstawowego"/>
                        </a:rPr>
                        <a:t>45,2890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45,29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5" name="Tabela 4"/>
          <p:cNvGraphicFramePr>
            <a:graphicFrameLocks noGrp="1"/>
          </p:cNvGraphicFramePr>
          <p:nvPr/>
        </p:nvGraphicFramePr>
        <p:xfrm>
          <a:off x="2052001" y="4149080"/>
          <a:ext cx="5039999" cy="1799999"/>
        </p:xfrm>
        <a:graphic>
          <a:graphicData uri="http://schemas.openxmlformats.org/drawingml/2006/table">
            <a:tbl>
              <a:tblPr/>
              <a:tblGrid>
                <a:gridCol w="2050758"/>
                <a:gridCol w="1100690"/>
                <a:gridCol w="1888551"/>
              </a:tblGrid>
              <a:tr h="434483">
                <a:tc>
                  <a:txBody>
                    <a:bodyPr/>
                    <a:lstStyle/>
                    <a:p>
                      <a:pPr algn="ctr" fontAlgn="ctr"/>
                      <a:r>
                        <a:rPr lang="pl-PL" sz="12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2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2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455172">
                <a:tc>
                  <a:txBody>
                    <a:bodyPr/>
                    <a:lstStyle/>
                    <a:p>
                      <a:pPr algn="ctr" fontAlgn="ctr"/>
                      <a:r>
                        <a:rPr lang="pl-PL" sz="1200" b="0" i="0" u="none" strike="noStrike" dirty="0">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200" b="1" i="0" u="none" strike="noStrike">
                          <a:solidFill>
                            <a:srgbClr val="FF0000"/>
                          </a:solidFill>
                          <a:latin typeface="Czcionka tekstu podstawowego"/>
                        </a:rPr>
                        <a:t>43,1388</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200" b="1" i="0" u="none" strike="noStrike" dirty="0">
                          <a:solidFill>
                            <a:srgbClr val="FF0000"/>
                          </a:solidFill>
                          <a:latin typeface="Czcionka tekstu podstawowego"/>
                        </a:rPr>
                        <a:t>43,14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55172">
                <a:tc>
                  <a:txBody>
                    <a:bodyPr/>
                    <a:lstStyle/>
                    <a:p>
                      <a:pPr algn="ctr" fontAlgn="ctr"/>
                      <a:r>
                        <a:rPr lang="pl-PL" sz="12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200" b="1" i="0" u="none" strike="noStrike" dirty="0">
                          <a:solidFill>
                            <a:srgbClr val="FF0000"/>
                          </a:solidFill>
                          <a:latin typeface="Czcionka tekstu podstawowego"/>
                        </a:rPr>
                        <a:t>1,3953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200" b="1" i="0" u="none" strike="noStrike" dirty="0">
                          <a:solidFill>
                            <a:srgbClr val="FF0000"/>
                          </a:solidFill>
                          <a:latin typeface="Czcionka tekstu podstawowego"/>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55172">
                <a:tc>
                  <a:txBody>
                    <a:bodyPr/>
                    <a:lstStyle/>
                    <a:p>
                      <a:pPr algn="ctr" fontAlgn="ctr"/>
                      <a:r>
                        <a:rPr lang="pl-PL" sz="12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200" b="1" i="0" u="none" strike="noStrike">
                          <a:solidFill>
                            <a:srgbClr val="FF0000"/>
                          </a:solidFill>
                          <a:latin typeface="Czcionka tekstu podstawowego"/>
                        </a:rPr>
                        <a:t>2,8811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200" b="1" i="0" u="none" strike="noStrike" dirty="0">
                          <a:solidFill>
                            <a:srgbClr val="FF0000"/>
                          </a:solidFill>
                          <a:latin typeface="Czcionka tekstu podstawowego"/>
                        </a:rPr>
                        <a:t>2,88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a:t>
            </a:r>
          </a:p>
          <a:p>
            <a:pPr algn="just"/>
            <a:endParaRPr lang="pl-PL" dirty="0"/>
          </a:p>
        </p:txBody>
      </p:sp>
      <p:graphicFrame>
        <p:nvGraphicFramePr>
          <p:cNvPr id="3" name="Tabela 2"/>
          <p:cNvGraphicFramePr>
            <a:graphicFrameLocks noGrp="1"/>
          </p:cNvGraphicFramePr>
          <p:nvPr/>
        </p:nvGraphicFramePr>
        <p:xfrm>
          <a:off x="2539318" y="2924944"/>
          <a:ext cx="4065364" cy="1260525"/>
        </p:xfrm>
        <a:graphic>
          <a:graphicData uri="http://schemas.openxmlformats.org/drawingml/2006/table">
            <a:tbl>
              <a:tblPr/>
              <a:tblGrid>
                <a:gridCol w="1481446"/>
                <a:gridCol w="1010599"/>
                <a:gridCol w="1573319"/>
              </a:tblGrid>
              <a:tr h="499453">
                <a:tc>
                  <a:txBody>
                    <a:bodyPr/>
                    <a:lstStyle/>
                    <a:p>
                      <a:pPr algn="ctr" fontAlgn="ctr"/>
                      <a:r>
                        <a:rPr lang="pl-PL" sz="105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2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50" b="0" i="0" u="none" strike="noStrike" dirty="0">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761072">
                <a:tc>
                  <a:txBody>
                    <a:bodyPr/>
                    <a:lstStyle/>
                    <a:p>
                      <a:pPr algn="ctr" fontAlgn="ctr"/>
                      <a:r>
                        <a:rPr lang="pl-PL" sz="1050" b="0" i="0" u="none" strike="noStrike" dirty="0">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200" b="1" i="0" u="none" strike="noStrike" dirty="0">
                          <a:solidFill>
                            <a:srgbClr val="FF0000"/>
                          </a:solidFill>
                          <a:latin typeface="Czcionka tekstu podstawowego"/>
                        </a:rPr>
                        <a:t>0,1545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200" b="1" i="0" u="none" strike="noStrike" dirty="0">
                          <a:solidFill>
                            <a:srgbClr val="FF0000"/>
                          </a:solidFill>
                          <a:latin typeface="Czcionka tekstu podstawowego"/>
                        </a:rPr>
                        <a:t>0,154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3" name="Tabela 2"/>
          <p:cNvGraphicFramePr>
            <a:graphicFrameLocks noGrp="1"/>
          </p:cNvGraphicFramePr>
          <p:nvPr/>
        </p:nvGraphicFramePr>
        <p:xfrm>
          <a:off x="1997714" y="1988840"/>
          <a:ext cx="5148572" cy="2880321"/>
        </p:xfrm>
        <a:graphic>
          <a:graphicData uri="http://schemas.openxmlformats.org/drawingml/2006/table">
            <a:tbl>
              <a:tblPr/>
              <a:tblGrid>
                <a:gridCol w="1347713"/>
                <a:gridCol w="1332573"/>
                <a:gridCol w="1317429"/>
                <a:gridCol w="1150857"/>
              </a:tblGrid>
              <a:tr h="359639">
                <a:tc gridSpan="4">
                  <a:txBody>
                    <a:bodyPr/>
                    <a:lstStyle/>
                    <a:p>
                      <a:pPr algn="ctr" fontAlgn="ctr"/>
                      <a:r>
                        <a:rPr lang="pl-PL" sz="14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642212">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21105">
                <a:tc>
                  <a:txBody>
                    <a:bodyPr/>
                    <a:lstStyle/>
                    <a:p>
                      <a:pPr algn="ctr" fontAlgn="ctr"/>
                      <a:r>
                        <a:rPr lang="pl-PL" sz="1100" b="1"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8,7059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18,9481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05051">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3,5294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4,1522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05051">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0,5294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0,0934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05051">
                <a:tc>
                  <a:txBody>
                    <a:bodyPr/>
                    <a:lstStyle/>
                    <a:p>
                      <a:pPr algn="ctr" fontAlgn="ctr"/>
                      <a:r>
                        <a:rPr lang="pl-PL" sz="1100" b="0" i="0" u="none" strike="noStrike">
                          <a:solidFill>
                            <a:srgbClr val="000000"/>
                          </a:solidFill>
                          <a:latin typeface="Czcionka tekstu podstawowego"/>
                        </a:rPr>
                        <a:t>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1,6471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1,3564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05051">
                <a:tc>
                  <a:txBody>
                    <a:bodyPr/>
                    <a:lstStyle/>
                    <a:p>
                      <a:pPr algn="ctr" fontAlgn="ctr"/>
                      <a:r>
                        <a:rPr lang="pl-PL" sz="1100" b="0" i="0" u="none" strike="noStrike">
                          <a:solidFill>
                            <a:srgbClr val="000000"/>
                          </a:solidFill>
                          <a:latin typeface="Czcionka tekstu podstawowego"/>
                        </a:rPr>
                        <a:t>46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5,4706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9,9758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37161">
                <a:tc>
                  <a:txBody>
                    <a:bodyPr/>
                    <a:lstStyle/>
                    <a:p>
                      <a:pPr algn="ctr" fontAlgn="ctr"/>
                      <a:r>
                        <a:rPr lang="pl-PL" sz="1100" b="1" i="0" u="none" strike="noStrike">
                          <a:solidFill>
                            <a:srgbClr val="000000"/>
                          </a:solidFill>
                          <a:latin typeface="Czcionka tekstu podstawowego"/>
                        </a:rPr>
                        <a:t>47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5,6471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15,9446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0"/>
            <a:ext cx="8640960" cy="369332"/>
          </a:xfrm>
          <a:prstGeom prst="rect">
            <a:avLst/>
          </a:prstGeom>
          <a:noFill/>
        </p:spPr>
        <p:txBody>
          <a:bodyPr wrap="square" rtlCol="0">
            <a:spAutoFit/>
          </a:bodyPr>
          <a:lstStyle/>
          <a:p>
            <a:pPr algn="just"/>
            <a:r>
              <a:rPr lang="pl-PL" dirty="0" smtClean="0"/>
              <a:t>A także sporządzenie wykresu przedstawiającego rozłożenie tego wskaźnika</a:t>
            </a:r>
            <a:endParaRPr lang="pl-PL" dirty="0"/>
          </a:p>
        </p:txBody>
      </p:sp>
      <p:graphicFrame>
        <p:nvGraphicFramePr>
          <p:cNvPr id="3" name="Wykres 2"/>
          <p:cNvGraphicFramePr/>
          <p:nvPr/>
        </p:nvGraphicFramePr>
        <p:xfrm>
          <a:off x="206764" y="476672"/>
          <a:ext cx="8730472" cy="62283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Bibliografia</a:t>
            </a:r>
            <a:endParaRPr lang="pl-PL" dirty="0"/>
          </a:p>
        </p:txBody>
      </p:sp>
      <p:sp>
        <p:nvSpPr>
          <p:cNvPr id="3" name="Symbol zastępczy zawartości 2"/>
          <p:cNvSpPr>
            <a:spLocks noGrp="1"/>
          </p:cNvSpPr>
          <p:nvPr>
            <p:ph idx="1"/>
          </p:nvPr>
        </p:nvSpPr>
        <p:spPr/>
        <p:txBody>
          <a:bodyPr/>
          <a:lstStyle/>
          <a:p>
            <a:r>
              <a:rPr lang="pl-PL" dirty="0" smtClean="0"/>
              <a:t>Dane do sporządzenia statystyki – ankieta </a:t>
            </a:r>
          </a:p>
          <a:p>
            <a:r>
              <a:rPr lang="pl-PL" dirty="0" smtClean="0"/>
              <a:t>Dane do wniosków – odczytane z wyników badań; dane zaczerpnięte z opublikowań GUS-u</a:t>
            </a:r>
          </a:p>
          <a:p>
            <a:r>
              <a:rPr lang="pl-PL" dirty="0" smtClean="0"/>
              <a:t>Dane sporządzone korzystając z programów Microsoft Excel </a:t>
            </a:r>
            <a:r>
              <a:rPr lang="pl-PL" smtClean="0"/>
              <a:t>oraz Power Point.</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r>
              <a:rPr lang="pl-PL" dirty="0" smtClean="0"/>
              <a:t>Na podstawie szeregu rozdzielczego punktowego numeru buta został narysowany wykres przedstawiający rozłożenie numeru buta w klasie</a:t>
            </a:r>
          </a:p>
          <a:p>
            <a:endParaRPr lang="pl-PL" dirty="0"/>
          </a:p>
        </p:txBody>
      </p:sp>
      <p:graphicFrame>
        <p:nvGraphicFramePr>
          <p:cNvPr id="3" name="Wykres 2"/>
          <p:cNvGraphicFramePr/>
          <p:nvPr/>
        </p:nvGraphicFramePr>
        <p:xfrm>
          <a:off x="1962000" y="1629000"/>
          <a:ext cx="5220000" cy="360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graphicFrame>
        <p:nvGraphicFramePr>
          <p:cNvPr id="3" name="Tabela 2"/>
          <p:cNvGraphicFramePr>
            <a:graphicFrameLocks noGrp="1"/>
          </p:cNvGraphicFramePr>
          <p:nvPr/>
        </p:nvGraphicFramePr>
        <p:xfrm>
          <a:off x="2411760" y="2492896"/>
          <a:ext cx="4320481" cy="936104"/>
        </p:xfrm>
        <a:graphic>
          <a:graphicData uri="http://schemas.openxmlformats.org/drawingml/2006/table">
            <a:tbl>
              <a:tblPr/>
              <a:tblGrid>
                <a:gridCol w="1656184"/>
                <a:gridCol w="994166"/>
                <a:gridCol w="1670131"/>
              </a:tblGrid>
              <a:tr h="225956">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181,8824</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5,0519</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42,9273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42,93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5" name="Tabela 4"/>
          <p:cNvGraphicFramePr>
            <a:graphicFrameLocks noGrp="1"/>
          </p:cNvGraphicFramePr>
          <p:nvPr/>
        </p:nvGraphicFramePr>
        <p:xfrm>
          <a:off x="2411760" y="4869160"/>
          <a:ext cx="4320480" cy="828675"/>
        </p:xfrm>
        <a:graphic>
          <a:graphicData uri="http://schemas.openxmlformats.org/drawingml/2006/table">
            <a:tbl>
              <a:tblPr/>
              <a:tblGrid>
                <a:gridCol w="1656184"/>
                <a:gridCol w="1045358"/>
                <a:gridCol w="1618938"/>
              </a:tblGrid>
              <a:tr h="200025">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09550">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44,1765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9550">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1,5017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9550">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2,9689</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2,97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graphicFrame>
        <p:nvGraphicFramePr>
          <p:cNvPr id="3" name="Tabela 2"/>
          <p:cNvGraphicFramePr>
            <a:graphicFrameLocks noGrp="1"/>
          </p:cNvGraphicFramePr>
          <p:nvPr/>
        </p:nvGraphicFramePr>
        <p:xfrm>
          <a:off x="2682000" y="1412776"/>
          <a:ext cx="3780000" cy="756000"/>
        </p:xfrm>
        <a:graphic>
          <a:graphicData uri="http://schemas.openxmlformats.org/drawingml/2006/table">
            <a:tbl>
              <a:tblPr/>
              <a:tblGrid>
                <a:gridCol w="1377457"/>
                <a:gridCol w="939662"/>
                <a:gridCol w="1462881"/>
              </a:tblGrid>
              <a:tr h="308000">
                <a:tc>
                  <a:txBody>
                    <a:bodyPr/>
                    <a:lstStyle/>
                    <a:p>
                      <a:pPr algn="ctr" fontAlgn="ctr"/>
                      <a:r>
                        <a:rPr lang="pl-PL" sz="10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dirty="0">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48000">
                <a:tc>
                  <a:txBody>
                    <a:bodyPr/>
                    <a:lstStyle/>
                    <a:p>
                      <a:pPr algn="ctr" fontAlgn="ctr"/>
                      <a:r>
                        <a:rPr lang="pl-PL" sz="1000" b="0" i="0" u="none" strike="noStrike" dirty="0">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0,1566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sp>
        <p:nvSpPr>
          <p:cNvPr id="4" name="pole tekstowe 3"/>
          <p:cNvSpPr txBox="1"/>
          <p:nvPr/>
        </p:nvSpPr>
        <p:spPr>
          <a:xfrm>
            <a:off x="251520" y="270892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5" name="Wykres 4"/>
          <p:cNvGraphicFramePr/>
          <p:nvPr/>
        </p:nvGraphicFramePr>
        <p:xfrm>
          <a:off x="1350000" y="3140968"/>
          <a:ext cx="6444000" cy="35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2b</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2b zostało przebadanych jedenastu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3365128" y="1988840"/>
          <a:ext cx="2413745" cy="3464978"/>
        </p:xfrm>
        <a:graphic>
          <a:graphicData uri="http://schemas.openxmlformats.org/drawingml/2006/table">
            <a:tbl>
              <a:tblPr/>
              <a:tblGrid>
                <a:gridCol w="918048"/>
                <a:gridCol w="577649"/>
                <a:gridCol w="918048"/>
              </a:tblGrid>
              <a:tr h="400944">
                <a:tc gridSpan="3">
                  <a:txBody>
                    <a:bodyPr/>
                    <a:lstStyle/>
                    <a:p>
                      <a:pPr algn="ctr" fontAlgn="ctr"/>
                      <a:r>
                        <a:rPr lang="pl-PL" sz="1100" b="1" i="0" u="none" strike="noStrike">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455618">
                <a:tc>
                  <a:txBody>
                    <a:bodyPr/>
                    <a:lstStyle/>
                    <a:p>
                      <a:pPr algn="ctr" fontAlgn="ctr"/>
                      <a:r>
                        <a:rPr lang="pl-PL" sz="11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7809">
                <a:tc>
                  <a:txBody>
                    <a:bodyPr/>
                    <a:lstStyle/>
                    <a:p>
                      <a:pPr algn="ctr" fontAlgn="ctr"/>
                      <a:r>
                        <a:rPr lang="pl-PL" sz="11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16419">
                <a:tc>
                  <a:txBody>
                    <a:bodyPr/>
                    <a:lstStyle/>
                    <a:p>
                      <a:pPr algn="ctr" fontAlgn="ctr"/>
                      <a:r>
                        <a:rPr lang="pl-PL" sz="11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16419">
                <a:tc>
                  <a:txBody>
                    <a:bodyPr/>
                    <a:lstStyle/>
                    <a:p>
                      <a:pPr algn="ctr" fontAlgn="ctr"/>
                      <a:r>
                        <a:rPr lang="pl-PL" sz="11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39200">
                <a:tc>
                  <a:txBody>
                    <a:bodyPr/>
                    <a:lstStyle/>
                    <a:p>
                      <a:pPr algn="ctr" fontAlgn="ctr"/>
                      <a:r>
                        <a:rPr lang="pl-PL" sz="11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7809">
                <a:tc>
                  <a:txBody>
                    <a:bodyPr/>
                    <a:lstStyle/>
                    <a:p>
                      <a:pPr algn="ctr" fontAlgn="ctr"/>
                      <a:r>
                        <a:rPr lang="pl-PL" sz="11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39200">
                <a:tc>
                  <a:txBody>
                    <a:bodyPr/>
                    <a:lstStyle/>
                    <a:p>
                      <a:pPr algn="ctr" fontAlgn="ctr"/>
                      <a:r>
                        <a:rPr lang="pl-PL" sz="11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0590">
                <a:tc>
                  <a:txBody>
                    <a:bodyPr/>
                    <a:lstStyle/>
                    <a:p>
                      <a:pPr algn="ctr" fontAlgn="ctr"/>
                      <a:r>
                        <a:rPr lang="pl-PL" sz="1100" b="0" i="0" u="none" strike="noStrike">
                          <a:solidFill>
                            <a:srgbClr val="000000"/>
                          </a:solidFill>
                          <a:latin typeface="Czcionka tekstu podstawowego"/>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0590">
                <a:tc>
                  <a:txBody>
                    <a:bodyPr/>
                    <a:lstStyle/>
                    <a:p>
                      <a:pPr algn="ctr" fontAlgn="ctr"/>
                      <a:r>
                        <a:rPr lang="pl-PL" sz="1100" b="0" i="0" u="none" strike="noStrike">
                          <a:solidFill>
                            <a:srgbClr val="000000"/>
                          </a:solidFill>
                          <a:latin typeface="Czcionka tekstu podstawowego"/>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0590">
                <a:tc>
                  <a:txBody>
                    <a:bodyPr/>
                    <a:lstStyle/>
                    <a:p>
                      <a:pPr algn="ctr" fontAlgn="ctr"/>
                      <a:r>
                        <a:rPr lang="pl-PL" sz="1100" b="0" i="0" u="none" strike="noStrike">
                          <a:solidFill>
                            <a:srgbClr val="000000"/>
                          </a:solidFill>
                          <a:latin typeface="Czcionka tekstu podstawowego"/>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0590">
                <a:tc>
                  <a:txBody>
                    <a:bodyPr/>
                    <a:lstStyle/>
                    <a:p>
                      <a:pPr algn="ctr" fontAlgn="ctr"/>
                      <a:r>
                        <a:rPr lang="pl-PL" sz="1100" b="0" i="0" u="none" strike="noStrike">
                          <a:solidFill>
                            <a:srgbClr val="000000"/>
                          </a:solidFill>
                          <a:latin typeface="Czcionka tekstu podstawowego"/>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39200">
                <a:tc>
                  <a:txBody>
                    <a:bodyPr/>
                    <a:lstStyle/>
                    <a:p>
                      <a:pPr algn="ctr" fontAlgn="ctr"/>
                      <a:r>
                        <a:rPr lang="pl-PL" sz="1100" b="0" i="0" u="none" strike="noStrike">
                          <a:solidFill>
                            <a:srgbClr val="000000"/>
                          </a:solidFill>
                          <a:latin typeface="Czcionka tekstu podstawowego"/>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627784" y="1988840"/>
          <a:ext cx="3888433" cy="3312367"/>
        </p:xfrm>
        <a:graphic>
          <a:graphicData uri="http://schemas.openxmlformats.org/drawingml/2006/table">
            <a:tbl>
              <a:tblPr/>
              <a:tblGrid>
                <a:gridCol w="709291"/>
                <a:gridCol w="1114600"/>
                <a:gridCol w="1101933"/>
                <a:gridCol w="962609"/>
              </a:tblGrid>
              <a:tr h="274397">
                <a:tc gridSpan="4">
                  <a:txBody>
                    <a:bodyPr/>
                    <a:lstStyle/>
                    <a:p>
                      <a:pPr algn="ctr" fontAlgn="ctr"/>
                      <a:r>
                        <a:rPr lang="pl-PL" sz="14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489994">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4998">
                <a:tc>
                  <a:txBody>
                    <a:bodyPr/>
                    <a:lstStyle/>
                    <a:p>
                      <a:pPr algn="ctr" fontAlgn="ctr"/>
                      <a:r>
                        <a:rPr lang="pl-PL" sz="1100" b="1" i="0" u="none" strike="noStrike">
                          <a:solidFill>
                            <a:srgbClr val="000000"/>
                          </a:solidFill>
                          <a:latin typeface="Czcionka tekstu podstawowego"/>
                        </a:rPr>
                        <a:t>170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8,7273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76,1653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2748">
                <a:tc>
                  <a:txBody>
                    <a:bodyPr/>
                    <a:lstStyle/>
                    <a:p>
                      <a:pPr algn="ctr" fontAlgn="ctr"/>
                      <a:r>
                        <a:rPr lang="pl-PL" sz="1100" b="0" i="0" u="none" strike="noStrike">
                          <a:solidFill>
                            <a:srgbClr val="000000"/>
                          </a:solidFill>
                          <a:latin typeface="Czcionka tekstu podstawowego"/>
                        </a:rPr>
                        <a:t>172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6,7273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45,2562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2748">
                <a:tc>
                  <a:txBody>
                    <a:bodyPr/>
                    <a:lstStyle/>
                    <a:p>
                      <a:pPr algn="ctr" fontAlgn="ctr"/>
                      <a:r>
                        <a:rPr lang="pl-PL" sz="1100" b="0" i="0" u="none" strike="noStrike">
                          <a:solidFill>
                            <a:srgbClr val="000000"/>
                          </a:solidFill>
                          <a:latin typeface="Czcionka tekstu podstawowego"/>
                        </a:rPr>
                        <a:t>175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7,4545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27,7851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57248">
                <a:tc>
                  <a:txBody>
                    <a:bodyPr/>
                    <a:lstStyle/>
                    <a:p>
                      <a:pPr algn="ctr" fontAlgn="ctr"/>
                      <a:r>
                        <a:rPr lang="pl-PL" sz="1100" b="0" i="0" u="none" strike="noStrike">
                          <a:solidFill>
                            <a:srgbClr val="000000"/>
                          </a:solidFill>
                          <a:latin typeface="Czcionka tekstu podstawowego"/>
                        </a:rPr>
                        <a:t>179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0,2727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0,0744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4998">
                <a:tc>
                  <a:txBody>
                    <a:bodyPr/>
                    <a:lstStyle/>
                    <a:p>
                      <a:pPr algn="ctr" fontAlgn="ctr"/>
                      <a:r>
                        <a:rPr lang="pl-PL" sz="1100" b="0" i="0" u="none" strike="noStrike">
                          <a:solidFill>
                            <a:srgbClr val="000000"/>
                          </a:solidFill>
                          <a:latin typeface="Czcionka tekstu podstawowego"/>
                        </a:rPr>
                        <a:t>180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1,2727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1,6198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57248">
                <a:tc>
                  <a:txBody>
                    <a:bodyPr/>
                    <a:lstStyle/>
                    <a:p>
                      <a:pPr algn="ctr" fontAlgn="ctr"/>
                      <a:r>
                        <a:rPr lang="pl-PL" sz="1100" b="0" i="0" u="none" strike="noStrike">
                          <a:solidFill>
                            <a:srgbClr val="000000"/>
                          </a:solidFill>
                          <a:latin typeface="Czcionka tekstu podstawowego"/>
                        </a:rPr>
                        <a:t>181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2,2727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5,1653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69497">
                <a:tc>
                  <a:txBody>
                    <a:bodyPr/>
                    <a:lstStyle/>
                    <a:p>
                      <a:pPr algn="ctr" fontAlgn="ctr"/>
                      <a:r>
                        <a:rPr lang="pl-PL" sz="1100" b="0" i="0" u="none" strike="noStrike">
                          <a:solidFill>
                            <a:srgbClr val="000000"/>
                          </a:solidFill>
                          <a:latin typeface="Czcionka tekstu podstawowego"/>
                        </a:rPr>
                        <a:t>182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3,2727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10,7107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69497">
                <a:tc>
                  <a:txBody>
                    <a:bodyPr/>
                    <a:lstStyle/>
                    <a:p>
                      <a:pPr algn="ctr" fontAlgn="ctr"/>
                      <a:r>
                        <a:rPr lang="pl-PL" sz="1100" b="0" i="0" u="none" strike="noStrike">
                          <a:solidFill>
                            <a:srgbClr val="000000"/>
                          </a:solidFill>
                          <a:latin typeface="Czcionka tekstu podstawowego"/>
                        </a:rPr>
                        <a:t>183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4,2727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18,2562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69497">
                <a:tc>
                  <a:txBody>
                    <a:bodyPr/>
                    <a:lstStyle/>
                    <a:p>
                      <a:pPr algn="ctr" fontAlgn="ctr"/>
                      <a:r>
                        <a:rPr lang="pl-PL" sz="1100" b="0" i="0" u="none" strike="noStrike">
                          <a:solidFill>
                            <a:srgbClr val="000000"/>
                          </a:solidFill>
                          <a:latin typeface="Czcionka tekstu podstawowego"/>
                        </a:rPr>
                        <a:t>184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5,2727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27,8017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69497">
                <a:tc>
                  <a:txBody>
                    <a:bodyPr/>
                    <a:lstStyle/>
                    <a:p>
                      <a:pPr algn="ctr" fontAlgn="ctr"/>
                      <a:r>
                        <a:rPr lang="pl-PL" sz="1100" b="1" i="0" u="none" strike="noStrike">
                          <a:solidFill>
                            <a:srgbClr val="000000"/>
                          </a:solidFill>
                          <a:latin typeface="Czcionka tekstu podstawowego"/>
                        </a:rPr>
                        <a:t>185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6,2727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39,3471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488302" y="1964502"/>
          <a:ext cx="4167397" cy="2928997"/>
        </p:xfrm>
        <a:graphic>
          <a:graphicData uri="http://schemas.openxmlformats.org/drawingml/2006/table">
            <a:tbl>
              <a:tblPr/>
              <a:tblGrid>
                <a:gridCol w="1090877"/>
                <a:gridCol w="1078621"/>
                <a:gridCol w="1066363"/>
                <a:gridCol w="931536"/>
              </a:tblGrid>
              <a:tr h="801094">
                <a:tc gridSpan="4">
                  <a:txBody>
                    <a:bodyPr/>
                    <a:lstStyle/>
                    <a:p>
                      <a:pPr algn="ctr" fontAlgn="ctr"/>
                      <a:r>
                        <a:rPr lang="pl-PL" sz="14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715262">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57631">
                <a:tc>
                  <a:txBody>
                    <a:bodyPr/>
                    <a:lstStyle/>
                    <a:p>
                      <a:pPr algn="ctr" fontAlgn="ctr"/>
                      <a:r>
                        <a:rPr lang="pl-PL" sz="1100" b="1"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3,2727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5,3554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39749">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0,6364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0,4050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39749">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2,5455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0,9256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5512">
                <a:tc>
                  <a:txBody>
                    <a:bodyPr/>
                    <a:lstStyle/>
                    <a:p>
                      <a:pPr algn="ctr" fontAlgn="ctr"/>
                      <a:r>
                        <a:rPr lang="pl-PL" sz="1100" b="1" i="0" u="none" strike="noStrike">
                          <a:solidFill>
                            <a:srgbClr val="000000"/>
                          </a:solidFill>
                          <a:latin typeface="Czcionka tekstu podstawowego"/>
                        </a:rPr>
                        <a:t>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1,3636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1,8595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r>
              <a:rPr lang="pl-PL" dirty="0" smtClean="0"/>
              <a:t>Na podstawie szeregu rozdzielczego punktowego numeru buta został narysowany wykres przedstawiający rozłożenie numeru buta w klasie</a:t>
            </a:r>
          </a:p>
          <a:p>
            <a:endParaRPr lang="pl-PL" dirty="0"/>
          </a:p>
        </p:txBody>
      </p:sp>
      <p:graphicFrame>
        <p:nvGraphicFramePr>
          <p:cNvPr id="4" name="Wykres 3"/>
          <p:cNvGraphicFramePr/>
          <p:nvPr/>
        </p:nvGraphicFramePr>
        <p:xfrm>
          <a:off x="1759258" y="1799854"/>
          <a:ext cx="5625484" cy="32582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smtClean="0"/>
              <a:t>WNIOSKI Z PROJEKTU – JAK ZMIENIA SIĘ WZROST I NUMER BUTA POMIĘDZY NASZYMI RÓWIEŚNIKAMI A STARSZYM POKOLENIEM</a:t>
            </a:r>
            <a:br>
              <a:rPr lang="pl-PL" sz="2400" dirty="0" smtClean="0"/>
            </a:br>
            <a:endParaRPr lang="pl-PL" sz="2400" dirty="0"/>
          </a:p>
        </p:txBody>
      </p:sp>
      <p:sp>
        <p:nvSpPr>
          <p:cNvPr id="3" name="Symbol zastępczy zawartości 2"/>
          <p:cNvSpPr>
            <a:spLocks noGrp="1"/>
          </p:cNvSpPr>
          <p:nvPr>
            <p:ph idx="1"/>
          </p:nvPr>
        </p:nvSpPr>
        <p:spPr/>
        <p:txBody>
          <a:bodyPr>
            <a:normAutofit fontScale="77500" lnSpcReduction="20000"/>
          </a:bodyPr>
          <a:lstStyle/>
          <a:p>
            <a:pPr algn="just">
              <a:buNone/>
            </a:pPr>
            <a:r>
              <a:rPr lang="pl-PL" dirty="0" smtClean="0"/>
              <a:t>	Dla podsumowania efektów projektu, w którym zajmowaliśmy się zbieraniem informacji o wzroście i numerze buta wśród naszych rówieśników i w starszym pokoleniu, warto przeanalizować otrzymane wyniki i wysunąć odpowiednie wnioski. Aby to zrobić, została przygotowana prezentacja z zestawieniem wyników, które obrazują na wykresach otrzymane wartości liczbowe. </a:t>
            </a:r>
          </a:p>
          <a:p>
            <a:pPr algn="just">
              <a:buNone/>
            </a:pPr>
            <a:r>
              <a:rPr lang="pl-PL" dirty="0" smtClean="0"/>
              <a:t>	Okazuje się, że zarówno w przypadku pokolenia młodszego i starszego, wykresy wskaźnika  dla wzrostu i numeru buta przypominają krzywą Gaussa, czyli jest to rozkład normalny, gdzie występuje najwięcej przedstawicieli posiadających średnią wartość danej cechy. W mało licznych próbach – klasach, rozkład cech jest losowy i rzadko zbliżony do rozkładu normalnego. Często jest tylko kilku reprezentantów danej kategorii lub nie ma ich wcale. Takie badania lepiej jest więc przeprowadzać na dużej grupie osób, ponieważ mamy wtedy większą pewność słuszności naszych wyników i wniosków oraz wiadome jest też, że im większa próba, tym wyniki są wiarygodniejsze.</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60" y="2492896"/>
          <a:ext cx="4320481" cy="936104"/>
        </p:xfrm>
        <a:graphic>
          <a:graphicData uri="http://schemas.openxmlformats.org/drawingml/2006/table">
            <a:tbl>
              <a:tblPr/>
              <a:tblGrid>
                <a:gridCol w="1656184"/>
                <a:gridCol w="994166"/>
                <a:gridCol w="1670131"/>
              </a:tblGrid>
              <a:tr h="225956">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178,7273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178,73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dirty="0">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4,1653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4,17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22,9256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22,93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828675"/>
        </p:xfrm>
        <a:graphic>
          <a:graphicData uri="http://schemas.openxmlformats.org/drawingml/2006/table">
            <a:tbl>
              <a:tblPr/>
              <a:tblGrid>
                <a:gridCol w="1656184"/>
                <a:gridCol w="1045358"/>
                <a:gridCol w="1618938"/>
              </a:tblGrid>
              <a:tr h="200025">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09550">
                <a:tc>
                  <a:txBody>
                    <a:bodyPr/>
                    <a:lstStyle/>
                    <a:p>
                      <a:pPr algn="ctr" fontAlgn="ctr"/>
                      <a:r>
                        <a:rPr lang="pl-PL" sz="1100" b="0" i="0" u="none" strike="noStrike" dirty="0">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43,6364</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43,64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9550">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0,7107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0,71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9550">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0,7769</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0,78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70892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6" name="Tabela 5"/>
          <p:cNvGraphicFramePr>
            <a:graphicFrameLocks noGrp="1"/>
          </p:cNvGraphicFramePr>
          <p:nvPr/>
        </p:nvGraphicFramePr>
        <p:xfrm>
          <a:off x="2682000" y="1484784"/>
          <a:ext cx="3780000" cy="756000"/>
        </p:xfrm>
        <a:graphic>
          <a:graphicData uri="http://schemas.openxmlformats.org/drawingml/2006/table">
            <a:tbl>
              <a:tblPr/>
              <a:tblGrid>
                <a:gridCol w="1377457"/>
                <a:gridCol w="939662"/>
                <a:gridCol w="1462881"/>
              </a:tblGrid>
              <a:tr h="378000">
                <a:tc>
                  <a:txBody>
                    <a:bodyPr/>
                    <a:lstStyle/>
                    <a:p>
                      <a:pPr algn="ctr" fontAlgn="ctr"/>
                      <a:r>
                        <a:rPr lang="pl-PL" sz="10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378000">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a:solidFill>
                            <a:srgbClr val="FF0000"/>
                          </a:solidFill>
                          <a:latin typeface="Czcionka tekstu podstawowego"/>
                        </a:rPr>
                        <a:t>0,1575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graphicFrame>
        <p:nvGraphicFramePr>
          <p:cNvPr id="7" name="Wykres 6"/>
          <p:cNvGraphicFramePr/>
          <p:nvPr/>
        </p:nvGraphicFramePr>
        <p:xfrm>
          <a:off x="953788" y="3284984"/>
          <a:ext cx="7236424" cy="33120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2c</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2c zostało przebadanych dwudziestu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3438335" y="1988840"/>
          <a:ext cx="2267330" cy="4414153"/>
        </p:xfrm>
        <a:graphic>
          <a:graphicData uri="http://schemas.openxmlformats.org/drawingml/2006/table">
            <a:tbl>
              <a:tblPr/>
              <a:tblGrid>
                <a:gridCol w="856331"/>
                <a:gridCol w="544937"/>
                <a:gridCol w="866062"/>
              </a:tblGrid>
              <a:tr h="330105">
                <a:tc gridSpan="3">
                  <a:txBody>
                    <a:bodyPr/>
                    <a:lstStyle/>
                    <a:p>
                      <a:pPr algn="ctr" fontAlgn="ctr"/>
                      <a:r>
                        <a:rPr lang="pl-PL" sz="1000" b="1" i="0" u="none" strike="noStrike">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360622">
                <a:tc>
                  <a:txBody>
                    <a:bodyPr/>
                    <a:lstStyle/>
                    <a:p>
                      <a:pPr algn="ctr" fontAlgn="ctr"/>
                      <a:r>
                        <a:rPr lang="pl-PL" sz="10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1" i="0" u="none" strike="noStrike">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80311">
                <a:tc>
                  <a:txBody>
                    <a:bodyPr/>
                    <a:lstStyle/>
                    <a:p>
                      <a:pPr algn="ctr" fontAlgn="ctr"/>
                      <a:r>
                        <a:rPr lang="pl-PL" sz="10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71296">
                <a:tc>
                  <a:txBody>
                    <a:bodyPr/>
                    <a:lstStyle/>
                    <a:p>
                      <a:pPr algn="ctr" fontAlgn="ctr"/>
                      <a:r>
                        <a:rPr lang="pl-PL" sz="10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71296">
                <a:tc>
                  <a:txBody>
                    <a:bodyPr/>
                    <a:lstStyle/>
                    <a:p>
                      <a:pPr algn="ctr" fontAlgn="ctr"/>
                      <a:r>
                        <a:rPr lang="pl-PL" sz="10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71296">
                <a:tc>
                  <a:txBody>
                    <a:bodyPr/>
                    <a:lstStyle/>
                    <a:p>
                      <a:pPr algn="ctr" fontAlgn="ctr"/>
                      <a:r>
                        <a:rPr lang="pl-PL" sz="10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71296">
                <a:tc>
                  <a:txBody>
                    <a:bodyPr/>
                    <a:lstStyle/>
                    <a:p>
                      <a:pPr algn="ctr" fontAlgn="ctr"/>
                      <a:r>
                        <a:rPr lang="pl-PL" sz="10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89327">
                <a:tc>
                  <a:txBody>
                    <a:bodyPr/>
                    <a:lstStyle/>
                    <a:p>
                      <a:pPr algn="ctr" fontAlgn="ctr"/>
                      <a:r>
                        <a:rPr lang="pl-PL" sz="10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80311">
                <a:tc>
                  <a:txBody>
                    <a:bodyPr/>
                    <a:lstStyle/>
                    <a:p>
                      <a:pPr algn="ctr" fontAlgn="ctr"/>
                      <a:r>
                        <a:rPr lang="pl-PL" sz="1000" b="0" i="0" u="none" strike="noStrike">
                          <a:solidFill>
                            <a:srgbClr val="000000"/>
                          </a:solidFill>
                          <a:latin typeface="Czcionka tekstu podstawowego"/>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89327">
                <a:tc>
                  <a:txBody>
                    <a:bodyPr/>
                    <a:lstStyle/>
                    <a:p>
                      <a:pPr algn="ctr" fontAlgn="ctr"/>
                      <a:r>
                        <a:rPr lang="pl-PL" sz="1000" b="0" i="0" u="none" strike="noStrike">
                          <a:solidFill>
                            <a:srgbClr val="000000"/>
                          </a:solidFill>
                          <a:latin typeface="Czcionka tekstu podstawowego"/>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342">
                <a:tc>
                  <a:txBody>
                    <a:bodyPr/>
                    <a:lstStyle/>
                    <a:p>
                      <a:pPr algn="ctr" fontAlgn="ctr"/>
                      <a:r>
                        <a:rPr lang="pl-PL" sz="1000" b="0" i="0" u="none" strike="noStrike">
                          <a:solidFill>
                            <a:srgbClr val="000000"/>
                          </a:solidFill>
                          <a:latin typeface="Czcionka tekstu podstawowego"/>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342">
                <a:tc>
                  <a:txBody>
                    <a:bodyPr/>
                    <a:lstStyle/>
                    <a:p>
                      <a:pPr algn="ctr" fontAlgn="ctr"/>
                      <a:r>
                        <a:rPr lang="pl-PL" sz="1000" b="0" i="0" u="none" strike="noStrike">
                          <a:solidFill>
                            <a:srgbClr val="000000"/>
                          </a:solidFill>
                          <a:latin typeface="Czcionka tekstu podstawowego"/>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342">
                <a:tc>
                  <a:txBody>
                    <a:bodyPr/>
                    <a:lstStyle/>
                    <a:p>
                      <a:pPr algn="ctr" fontAlgn="ctr"/>
                      <a:r>
                        <a:rPr lang="pl-PL" sz="1000" b="0" i="0" u="none" strike="noStrike">
                          <a:solidFill>
                            <a:srgbClr val="000000"/>
                          </a:solidFill>
                          <a:latin typeface="Czcionka tekstu podstawowego"/>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80311">
                <a:tc>
                  <a:txBody>
                    <a:bodyPr/>
                    <a:lstStyle/>
                    <a:p>
                      <a:pPr algn="ctr" fontAlgn="ctr"/>
                      <a:r>
                        <a:rPr lang="pl-PL" sz="1000" b="0" i="0" u="none" strike="noStrike">
                          <a:solidFill>
                            <a:srgbClr val="000000"/>
                          </a:solidFill>
                          <a:latin typeface="Czcionka tekstu podstawowego"/>
                        </a:rPr>
                        <a:t>12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71296">
                <a:tc>
                  <a:txBody>
                    <a:bodyPr/>
                    <a:lstStyle/>
                    <a:p>
                      <a:pPr algn="ctr" fontAlgn="ctr"/>
                      <a:r>
                        <a:rPr lang="pl-PL" sz="1000" b="0" i="0" u="none" strike="noStrike">
                          <a:solidFill>
                            <a:srgbClr val="000000"/>
                          </a:solidFill>
                          <a:latin typeface="Czcionka tekstu podstawowego"/>
                        </a:rPr>
                        <a:t>13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89327">
                <a:tc>
                  <a:txBody>
                    <a:bodyPr/>
                    <a:lstStyle/>
                    <a:p>
                      <a:pPr algn="ctr" fontAlgn="ctr"/>
                      <a:r>
                        <a:rPr lang="pl-PL" sz="1000" b="0" i="0" u="none" strike="noStrike">
                          <a:solidFill>
                            <a:srgbClr val="000000"/>
                          </a:solidFill>
                          <a:latin typeface="Czcionka tekstu podstawowego"/>
                        </a:rPr>
                        <a:t>14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80311">
                <a:tc>
                  <a:txBody>
                    <a:bodyPr/>
                    <a:lstStyle/>
                    <a:p>
                      <a:pPr algn="ctr" fontAlgn="ctr"/>
                      <a:r>
                        <a:rPr lang="pl-PL" sz="1000" b="0" i="0" u="none" strike="noStrike">
                          <a:solidFill>
                            <a:srgbClr val="000000"/>
                          </a:solidFill>
                          <a:latin typeface="Czcionka tekstu podstawowego"/>
                        </a:rPr>
                        <a:t>15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89327">
                <a:tc>
                  <a:txBody>
                    <a:bodyPr/>
                    <a:lstStyle/>
                    <a:p>
                      <a:pPr algn="ctr" fontAlgn="ctr"/>
                      <a:r>
                        <a:rPr lang="pl-PL" sz="1000" b="0" i="0" u="none" strike="noStrike">
                          <a:solidFill>
                            <a:srgbClr val="000000"/>
                          </a:solidFill>
                          <a:latin typeface="Czcionka tekstu podstawowego"/>
                        </a:rPr>
                        <a:t>16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342">
                <a:tc>
                  <a:txBody>
                    <a:bodyPr/>
                    <a:lstStyle/>
                    <a:p>
                      <a:pPr algn="ctr" fontAlgn="ctr"/>
                      <a:r>
                        <a:rPr lang="pl-PL" sz="1000" b="0" i="0" u="none" strike="noStrike">
                          <a:solidFill>
                            <a:srgbClr val="000000"/>
                          </a:solidFill>
                          <a:latin typeface="Czcionka tekstu podstawowego"/>
                        </a:rPr>
                        <a:t>17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342">
                <a:tc>
                  <a:txBody>
                    <a:bodyPr/>
                    <a:lstStyle/>
                    <a:p>
                      <a:pPr algn="ctr" fontAlgn="ctr"/>
                      <a:r>
                        <a:rPr lang="pl-PL" sz="1000" b="0" i="0" u="none" strike="noStrike">
                          <a:solidFill>
                            <a:srgbClr val="000000"/>
                          </a:solidFill>
                          <a:latin typeface="Czcionka tekstu podstawowego"/>
                        </a:rPr>
                        <a:t>18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342">
                <a:tc>
                  <a:txBody>
                    <a:bodyPr/>
                    <a:lstStyle/>
                    <a:p>
                      <a:pPr algn="ctr" fontAlgn="ctr"/>
                      <a:r>
                        <a:rPr lang="pl-PL" sz="1000" b="0" i="0" u="none" strike="noStrike">
                          <a:solidFill>
                            <a:srgbClr val="000000"/>
                          </a:solidFill>
                          <a:latin typeface="Czcionka tekstu podstawowego"/>
                        </a:rPr>
                        <a:t>19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342">
                <a:tc>
                  <a:txBody>
                    <a:bodyPr/>
                    <a:lstStyle/>
                    <a:p>
                      <a:pPr algn="ctr" fontAlgn="ctr"/>
                      <a:r>
                        <a:rPr lang="pl-PL" sz="1000" b="0" i="0" u="none" strike="noStrike">
                          <a:solidFill>
                            <a:srgbClr val="000000"/>
                          </a:solidFill>
                          <a:latin typeface="Czcionka tekstu podstawowego"/>
                        </a:rPr>
                        <a:t>20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a:solidFill>
                            <a:srgbClr val="000000"/>
                          </a:solidFill>
                          <a:latin typeface="Czcionka tekstu podstawowego"/>
                        </a:rPr>
                        <a:t>191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00" b="0" i="0" u="none" strike="noStrike" dirty="0">
                          <a:solidFill>
                            <a:srgbClr val="000000"/>
                          </a:solidFill>
                          <a:latin typeface="Czcionka tekstu podstawowego"/>
                        </a:rPr>
                        <a:t>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596592" y="1988840"/>
          <a:ext cx="3950816" cy="4025994"/>
        </p:xfrm>
        <a:graphic>
          <a:graphicData uri="http://schemas.openxmlformats.org/drawingml/2006/table">
            <a:tbl>
              <a:tblPr/>
              <a:tblGrid>
                <a:gridCol w="720670"/>
                <a:gridCol w="1132482"/>
                <a:gridCol w="1119612"/>
                <a:gridCol w="978052"/>
              </a:tblGrid>
              <a:tr h="489058">
                <a:tc gridSpan="4">
                  <a:txBody>
                    <a:bodyPr/>
                    <a:lstStyle/>
                    <a:p>
                      <a:pPr algn="ctr" fontAlgn="ctr"/>
                      <a:r>
                        <a:rPr lang="pl-PL" sz="14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436660">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18329">
                <a:tc>
                  <a:txBody>
                    <a:bodyPr/>
                    <a:lstStyle/>
                    <a:p>
                      <a:pPr algn="ctr" fontAlgn="ctr"/>
                      <a:r>
                        <a:rPr lang="pl-PL" sz="1100" b="1" i="0" u="none" strike="noStrike">
                          <a:solidFill>
                            <a:srgbClr val="000000"/>
                          </a:solidFill>
                          <a:latin typeface="Czcionka tekstu podstawowego"/>
                        </a:rPr>
                        <a:t>167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16,6500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277,2225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07413">
                <a:tc>
                  <a:txBody>
                    <a:bodyPr/>
                    <a:lstStyle/>
                    <a:p>
                      <a:pPr algn="ctr" fontAlgn="ctr"/>
                      <a:r>
                        <a:rPr lang="pl-PL" sz="1100" b="0" i="0" u="none" strike="noStrike">
                          <a:solidFill>
                            <a:srgbClr val="000000"/>
                          </a:solidFill>
                          <a:latin typeface="Czcionka tekstu podstawowego"/>
                        </a:rPr>
                        <a:t>174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9,6500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93,1225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07413">
                <a:tc>
                  <a:txBody>
                    <a:bodyPr/>
                    <a:lstStyle/>
                    <a:p>
                      <a:pPr algn="ctr" fontAlgn="ctr"/>
                      <a:r>
                        <a:rPr lang="pl-PL" sz="1100" b="0" i="0" u="none" strike="noStrike">
                          <a:solidFill>
                            <a:srgbClr val="000000"/>
                          </a:solidFill>
                          <a:latin typeface="Czcionka tekstu podstawowego"/>
                        </a:rPr>
                        <a:t>176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58,5225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07413">
                <a:tc>
                  <a:txBody>
                    <a:bodyPr/>
                    <a:lstStyle/>
                    <a:p>
                      <a:pPr algn="ctr" fontAlgn="ctr"/>
                      <a:r>
                        <a:rPr lang="pl-PL" sz="1100" b="0" i="0" u="none" strike="noStrike">
                          <a:solidFill>
                            <a:srgbClr val="000000"/>
                          </a:solidFill>
                          <a:latin typeface="Czcionka tekstu podstawowego"/>
                        </a:rPr>
                        <a:t>179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9,3000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43,2450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07413">
                <a:tc>
                  <a:txBody>
                    <a:bodyPr/>
                    <a:lstStyle/>
                    <a:p>
                      <a:pPr algn="ctr" fontAlgn="ctr"/>
                      <a:r>
                        <a:rPr lang="pl-PL" sz="1100" b="0" i="0" u="none" strike="noStrike">
                          <a:solidFill>
                            <a:srgbClr val="000000"/>
                          </a:solidFill>
                          <a:latin typeface="Czcionka tekstu podstawowego"/>
                        </a:rPr>
                        <a:t>180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13,3225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29246">
                <a:tc>
                  <a:txBody>
                    <a:bodyPr/>
                    <a:lstStyle/>
                    <a:p>
                      <a:pPr algn="ctr" fontAlgn="ctr"/>
                      <a:r>
                        <a:rPr lang="pl-PL" sz="1100" b="0" i="0" u="none" strike="noStrike">
                          <a:solidFill>
                            <a:srgbClr val="000000"/>
                          </a:solidFill>
                          <a:latin typeface="Czcionka tekstu podstawowego"/>
                        </a:rPr>
                        <a:t>181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7,0225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18329">
                <a:tc>
                  <a:txBody>
                    <a:bodyPr/>
                    <a:lstStyle/>
                    <a:p>
                      <a:pPr algn="ctr" fontAlgn="ctr"/>
                      <a:r>
                        <a:rPr lang="pl-PL" sz="1100" b="0" i="0" u="none" strike="noStrike">
                          <a:solidFill>
                            <a:srgbClr val="000000"/>
                          </a:solidFill>
                          <a:latin typeface="Czcionka tekstu podstawowego"/>
                        </a:rPr>
                        <a:t>182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2,7225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29246">
                <a:tc>
                  <a:txBody>
                    <a:bodyPr/>
                    <a:lstStyle/>
                    <a:p>
                      <a:pPr algn="ctr" fontAlgn="ctr"/>
                      <a:r>
                        <a:rPr lang="pl-PL" sz="1100" b="0" i="0" u="none" strike="noStrike">
                          <a:solidFill>
                            <a:srgbClr val="000000"/>
                          </a:solidFill>
                          <a:latin typeface="Czcionka tekstu podstawowego"/>
                        </a:rPr>
                        <a:t>183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0,6500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0,4225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0162">
                <a:tc>
                  <a:txBody>
                    <a:bodyPr/>
                    <a:lstStyle/>
                    <a:p>
                      <a:pPr algn="ctr" fontAlgn="ctr"/>
                      <a:r>
                        <a:rPr lang="pl-PL" sz="1100" b="0" i="0" u="none" strike="noStrike">
                          <a:solidFill>
                            <a:srgbClr val="000000"/>
                          </a:solidFill>
                          <a:latin typeface="Czcionka tekstu podstawowego"/>
                        </a:rPr>
                        <a:t>184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0,2450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0162">
                <a:tc>
                  <a:txBody>
                    <a:bodyPr/>
                    <a:lstStyle/>
                    <a:p>
                      <a:pPr algn="ctr" fontAlgn="ctr"/>
                      <a:r>
                        <a:rPr lang="pl-PL" sz="1100" b="0" i="0" u="none" strike="noStrike">
                          <a:solidFill>
                            <a:srgbClr val="000000"/>
                          </a:solidFill>
                          <a:latin typeface="Czcionka tekstu podstawowego"/>
                        </a:rPr>
                        <a:t>186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2,3500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5,5225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0162">
                <a:tc>
                  <a:txBody>
                    <a:bodyPr/>
                    <a:lstStyle/>
                    <a:p>
                      <a:pPr algn="ctr" fontAlgn="ctr"/>
                      <a:r>
                        <a:rPr lang="pl-PL" sz="1100" b="0" i="0" u="none" strike="noStrike">
                          <a:solidFill>
                            <a:srgbClr val="000000"/>
                          </a:solidFill>
                          <a:latin typeface="Czcionka tekstu podstawowego"/>
                        </a:rPr>
                        <a:t>188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4,3500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18,9225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18329">
                <a:tc>
                  <a:txBody>
                    <a:bodyPr/>
                    <a:lstStyle/>
                    <a:p>
                      <a:pPr algn="ctr" fontAlgn="ctr"/>
                      <a:r>
                        <a:rPr lang="pl-PL" sz="1100" b="0" i="0" u="none" strike="noStrike">
                          <a:solidFill>
                            <a:srgbClr val="000000"/>
                          </a:solidFill>
                          <a:latin typeface="Czcionka tekstu podstawowego"/>
                        </a:rPr>
                        <a:t>189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5,3500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28,6225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07413">
                <a:tc>
                  <a:txBody>
                    <a:bodyPr/>
                    <a:lstStyle/>
                    <a:p>
                      <a:pPr algn="ctr" fontAlgn="ctr"/>
                      <a:r>
                        <a:rPr lang="pl-PL" sz="1100" b="0" i="0" u="none" strike="noStrike">
                          <a:solidFill>
                            <a:srgbClr val="000000"/>
                          </a:solidFill>
                          <a:latin typeface="Czcionka tekstu podstawowego"/>
                        </a:rPr>
                        <a:t>190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31,7500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201,6125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29246">
                <a:tc>
                  <a:txBody>
                    <a:bodyPr/>
                    <a:lstStyle/>
                    <a:p>
                      <a:pPr algn="ctr" fontAlgn="ctr"/>
                      <a:r>
                        <a:rPr lang="pl-PL" sz="1100" b="1" i="0" u="none" strike="noStrike">
                          <a:solidFill>
                            <a:srgbClr val="000000"/>
                          </a:solidFill>
                          <a:latin typeface="Czcionka tekstu podstawowego"/>
                        </a:rPr>
                        <a:t>191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7,3500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54,0225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646331"/>
          </a:xfrm>
          <a:prstGeom prst="rect">
            <a:avLst/>
          </a:prstGeom>
          <a:noFill/>
        </p:spPr>
        <p:txBody>
          <a:bodyPr wrap="square" rtlCol="0">
            <a:spAutoFit/>
          </a:bodyPr>
          <a:lstStyle/>
          <a:p>
            <a:pPr algn="just"/>
            <a:r>
              <a:rPr lang="pl-PL" dirty="0" smtClean="0"/>
              <a:t>Na podstawie szeregu rozdzielczego punktowego wzrostu został narysowany wykres przedstawiający rozłożenie wzrostu w klasie</a:t>
            </a:r>
            <a:endParaRPr lang="pl-PL" dirty="0"/>
          </a:p>
        </p:txBody>
      </p:sp>
      <p:graphicFrame>
        <p:nvGraphicFramePr>
          <p:cNvPr id="4" name="Wykres 3"/>
          <p:cNvGraphicFramePr/>
          <p:nvPr/>
        </p:nvGraphicFramePr>
        <p:xfrm>
          <a:off x="1871844" y="1574888"/>
          <a:ext cx="5400312" cy="37082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331863" y="1880828"/>
          <a:ext cx="4480274" cy="3096344"/>
        </p:xfrm>
        <a:graphic>
          <a:graphicData uri="http://schemas.openxmlformats.org/drawingml/2006/table">
            <a:tbl>
              <a:tblPr/>
              <a:tblGrid>
                <a:gridCol w="1204666"/>
                <a:gridCol w="1191130"/>
                <a:gridCol w="1055775"/>
                <a:gridCol w="1028703"/>
              </a:tblGrid>
              <a:tr h="687395">
                <a:tc gridSpan="4">
                  <a:txBody>
                    <a:bodyPr/>
                    <a:lstStyle/>
                    <a:p>
                      <a:pPr algn="ctr" fontAlgn="ctr"/>
                      <a:r>
                        <a:rPr lang="pl-PL" sz="14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613745">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Odchylnie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06872">
                <a:tc>
                  <a:txBody>
                    <a:bodyPr/>
                    <a:lstStyle/>
                    <a:p>
                      <a:pPr algn="ctr" fontAlgn="ctr"/>
                      <a:r>
                        <a:rPr lang="pl-PL" sz="1100" b="1"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6,7600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91529">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6,4000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10,2400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91529">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1,4400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91529">
                <a:tc>
                  <a:txBody>
                    <a:bodyPr/>
                    <a:lstStyle/>
                    <a:p>
                      <a:pPr algn="ctr" fontAlgn="ctr"/>
                      <a:r>
                        <a:rPr lang="pl-PL" sz="1100" b="0" i="0" u="none" strike="noStrike">
                          <a:solidFill>
                            <a:srgbClr val="000000"/>
                          </a:solidFill>
                          <a:latin typeface="Czcionka tekstu podstawowego"/>
                        </a:rPr>
                        <a:t>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0,8000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91529">
                <a:tc>
                  <a:txBody>
                    <a:bodyPr/>
                    <a:lstStyle/>
                    <a:p>
                      <a:pPr algn="ctr" fontAlgn="ctr"/>
                      <a:r>
                        <a:rPr lang="pl-PL" sz="1100" b="0" i="0" u="none" strike="noStrike">
                          <a:solidFill>
                            <a:srgbClr val="000000"/>
                          </a:solidFill>
                          <a:latin typeface="Czcionka tekstu podstawowego"/>
                        </a:rPr>
                        <a:t>46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7,0000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9,8000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22216">
                <a:tc>
                  <a:txBody>
                    <a:bodyPr/>
                    <a:lstStyle/>
                    <a:p>
                      <a:pPr algn="ctr" fontAlgn="ctr"/>
                      <a:r>
                        <a:rPr lang="pl-PL" sz="1100" b="1" i="0" u="none" strike="noStrike">
                          <a:solidFill>
                            <a:srgbClr val="000000"/>
                          </a:solidFill>
                          <a:latin typeface="Czcionka tekstu podstawowego"/>
                        </a:rPr>
                        <a:t>47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5,7600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r>
              <a:rPr lang="pl-PL" dirty="0" smtClean="0"/>
              <a:t>Na podstawie szeregu rozdzielczego punktowego numeru buta został narysowany wykres przedstawiający rozłożenie numeru buta w klasie</a:t>
            </a:r>
          </a:p>
          <a:p>
            <a:endParaRPr lang="pl-PL" dirty="0"/>
          </a:p>
        </p:txBody>
      </p:sp>
      <p:graphicFrame>
        <p:nvGraphicFramePr>
          <p:cNvPr id="4" name="Wykres 3"/>
          <p:cNvGraphicFramePr/>
          <p:nvPr/>
        </p:nvGraphicFramePr>
        <p:xfrm>
          <a:off x="1673824" y="1529880"/>
          <a:ext cx="5796352" cy="37982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59" y="2492896"/>
          <a:ext cx="4320481" cy="936104"/>
        </p:xfrm>
        <a:graphic>
          <a:graphicData uri="http://schemas.openxmlformats.org/drawingml/2006/table">
            <a:tbl>
              <a:tblPr/>
              <a:tblGrid>
                <a:gridCol w="1656185"/>
                <a:gridCol w="994165"/>
                <a:gridCol w="1670131"/>
              </a:tblGrid>
              <a:tr h="225956">
                <a:tc>
                  <a:txBody>
                    <a:bodyPr/>
                    <a:lstStyle/>
                    <a:p>
                      <a:pPr algn="ctr" fontAlgn="ctr"/>
                      <a:r>
                        <a:rPr lang="pl-PL" sz="11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183,6500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5,1850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40,2275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40,23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936104"/>
        </p:xfrm>
        <a:graphic>
          <a:graphicData uri="http://schemas.openxmlformats.org/drawingml/2006/table">
            <a:tbl>
              <a:tblPr/>
              <a:tblGrid>
                <a:gridCol w="1728192"/>
                <a:gridCol w="1030424"/>
                <a:gridCol w="1561864"/>
              </a:tblGrid>
              <a:tr h="225956">
                <a:tc>
                  <a:txBody>
                    <a:bodyPr/>
                    <a:lstStyle/>
                    <a:p>
                      <a:pPr algn="ctr" fontAlgn="ctr"/>
                      <a:r>
                        <a:rPr lang="pl-PL" sz="11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36716">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44,6000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44,60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36716">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1,1400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36716">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1,7400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204864"/>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7" name="Wykres 6"/>
          <p:cNvGraphicFramePr/>
          <p:nvPr/>
        </p:nvGraphicFramePr>
        <p:xfrm>
          <a:off x="1259632" y="2708920"/>
          <a:ext cx="6638925" cy="40100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ela 7"/>
          <p:cNvGraphicFramePr>
            <a:graphicFrameLocks noGrp="1"/>
          </p:cNvGraphicFramePr>
          <p:nvPr/>
        </p:nvGraphicFramePr>
        <p:xfrm>
          <a:off x="2682000" y="1340768"/>
          <a:ext cx="3780000" cy="756000"/>
        </p:xfrm>
        <a:graphic>
          <a:graphicData uri="http://schemas.openxmlformats.org/drawingml/2006/table">
            <a:tbl>
              <a:tblPr/>
              <a:tblGrid>
                <a:gridCol w="1377461"/>
                <a:gridCol w="939660"/>
                <a:gridCol w="1462879"/>
              </a:tblGrid>
              <a:tr h="308002">
                <a:tc>
                  <a:txBody>
                    <a:bodyPr/>
                    <a:lstStyle/>
                    <a:p>
                      <a:pPr algn="ctr" fontAlgn="ctr"/>
                      <a:r>
                        <a:rPr lang="pl-PL" sz="10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47998">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a:solidFill>
                            <a:srgbClr val="FF0000"/>
                          </a:solidFill>
                          <a:latin typeface="Czcionka tekstu podstawowego"/>
                        </a:rPr>
                        <a:t>0,1567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6192688"/>
          </a:xfrm>
        </p:spPr>
        <p:txBody>
          <a:bodyPr>
            <a:normAutofit fontScale="55000" lnSpcReduction="20000"/>
          </a:bodyPr>
          <a:lstStyle/>
          <a:p>
            <a:pPr algn="just">
              <a:buNone/>
            </a:pPr>
            <a:r>
              <a:rPr lang="pl-PL" sz="3500" dirty="0" smtClean="0"/>
              <a:t>	Kolejna rzecz, która bardzo rzuca się w oczy, to wyraźna różnica pomiędzy wymiarami osób starszych a osobami w wieku szkolnym. Średni wzrost męskiej części uczniów naszej szkoły to 181,17 cm, a rozmiar buta 43,6. Obie te średnie są nieco niższe niż u innych ankietowanych rówieśników, którzy mierzą średnio 181,86 cm, mając przy tym średni rozmiar buta 43,68. Starsi mężczyźni są posiadaczami mniejszych stóp (43,13) i są niżsi w porównaniu do młodych, gdyż ich średni wzrost wynosi 179,94 </a:t>
            </a:r>
            <a:r>
              <a:rPr lang="pl-PL" sz="3500" dirty="0" err="1" smtClean="0"/>
              <a:t>cm</a:t>
            </a:r>
            <a:r>
              <a:rPr lang="pl-PL" sz="3500" dirty="0" smtClean="0"/>
              <a:t>. Można więc zatem stwierdzić, że na przestrzeni ostatnich kilkudziesięciu lat nastąpiło zwiększenie wymiarów. </a:t>
            </a:r>
          </a:p>
          <a:p>
            <a:pPr algn="just">
              <a:buNone/>
            </a:pPr>
            <a:r>
              <a:rPr lang="pl-PL" sz="3500" dirty="0" smtClean="0"/>
              <a:t>	Przyrost wymiarów jest wyraźniej dostrzegalny w przyroście stopy niż wzrostu. Może to być spowodowane wieloma czynnikami, których obecnie nie jesteśmy pewni. Warto rozważyć różne możliwości wystąpienia tego zjawiska. Pierwszą z prawdopodobnych opcji jest fakt, że od czasów młodości naszych dziadków i ojców, znacznie wzrósł poziom życia. Ludzie mają dostęp do wielu leków, których kiedyś nie było, do większych ilości pożywienia, a także do dóbr typu obuwie i odzież. Dzięki temu społeczeństwo nie ogranicza już swojego ciała np. zbyt ciasnymi butami, bo innych się nie udało kupić itd. Mogło to spowodować, że wraz z pojawieniem się lepszych produktów, organizm ludzki zaczął się przestawiać na większą dowolność wymiarów dzięki informacji ze środowiska, która mówi „kupisz nowe większe spodnie, dostaniesz w aptece potrzebne leki”. Kolejną możliwością tego, że przyrost stopy jest większy od przyrostu wzrostu jest fakt, że wraz z wiekiem wzrost u osób dorosłych maleje, natomiast stopa rośnie. Jest to spowodowane chorobami, trybem życia, masą ciała i po prostu starzeniem się organizmu. Często przecież można zaobserwować, że dziadek czy babcia, którzy kiedyś byli od nas wyżsi o głowę, obecnie sięgają nam ramienia.</a:t>
            </a:r>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2d</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2d zostało przebadanych trzynastu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3185108" y="1988840"/>
          <a:ext cx="2773784" cy="4034564"/>
        </p:xfrm>
        <a:graphic>
          <a:graphicData uri="http://schemas.openxmlformats.org/drawingml/2006/table">
            <a:tbl>
              <a:tblPr/>
              <a:tblGrid>
                <a:gridCol w="1054986"/>
                <a:gridCol w="663812"/>
                <a:gridCol w="1054986"/>
              </a:tblGrid>
              <a:tr h="407860">
                <a:tc gridSpan="3">
                  <a:txBody>
                    <a:bodyPr/>
                    <a:lstStyle/>
                    <a:p>
                      <a:pPr algn="ctr" fontAlgn="ctr"/>
                      <a:r>
                        <a:rPr lang="pl-PL" sz="1100" b="1" i="0" u="none" strike="noStrike">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463477">
                <a:tc>
                  <a:txBody>
                    <a:bodyPr/>
                    <a:lstStyle/>
                    <a:p>
                      <a:pPr algn="ctr" fontAlgn="ctr"/>
                      <a:r>
                        <a:rPr lang="pl-PL" sz="11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31738">
                <a:tc>
                  <a:txBody>
                    <a:bodyPr/>
                    <a:lstStyle/>
                    <a:p>
                      <a:pPr algn="ctr" fontAlgn="ctr"/>
                      <a:r>
                        <a:rPr lang="pl-PL" sz="11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0152">
                <a:tc>
                  <a:txBody>
                    <a:bodyPr/>
                    <a:lstStyle/>
                    <a:p>
                      <a:pPr algn="ctr" fontAlgn="ctr"/>
                      <a:r>
                        <a:rPr lang="pl-PL" sz="11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0152">
                <a:tc>
                  <a:txBody>
                    <a:bodyPr/>
                    <a:lstStyle/>
                    <a:p>
                      <a:pPr algn="ctr" fontAlgn="ctr"/>
                      <a:r>
                        <a:rPr lang="pl-PL" sz="11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43325">
                <a:tc>
                  <a:txBody>
                    <a:bodyPr/>
                    <a:lstStyle/>
                    <a:p>
                      <a:pPr algn="ctr" fontAlgn="ctr"/>
                      <a:r>
                        <a:rPr lang="pl-PL" sz="11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31738">
                <a:tc>
                  <a:txBody>
                    <a:bodyPr/>
                    <a:lstStyle/>
                    <a:p>
                      <a:pPr algn="ctr" fontAlgn="ctr"/>
                      <a:r>
                        <a:rPr lang="pl-PL" sz="11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43325">
                <a:tc>
                  <a:txBody>
                    <a:bodyPr/>
                    <a:lstStyle/>
                    <a:p>
                      <a:pPr algn="ctr" fontAlgn="ctr"/>
                      <a:r>
                        <a:rPr lang="pl-PL" sz="11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4912">
                <a:tc>
                  <a:txBody>
                    <a:bodyPr/>
                    <a:lstStyle/>
                    <a:p>
                      <a:pPr algn="ctr" fontAlgn="ctr"/>
                      <a:r>
                        <a:rPr lang="pl-PL" sz="1100" b="0" i="0" u="none" strike="noStrike">
                          <a:solidFill>
                            <a:srgbClr val="000000"/>
                          </a:solidFill>
                          <a:latin typeface="Czcionka tekstu podstawowego"/>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4912">
                <a:tc>
                  <a:txBody>
                    <a:bodyPr/>
                    <a:lstStyle/>
                    <a:p>
                      <a:pPr algn="ctr" fontAlgn="ctr"/>
                      <a:r>
                        <a:rPr lang="pl-PL" sz="1100" b="0" i="0" u="none" strike="noStrike">
                          <a:solidFill>
                            <a:srgbClr val="000000"/>
                          </a:solidFill>
                          <a:latin typeface="Czcionka tekstu podstawowego"/>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4912">
                <a:tc>
                  <a:txBody>
                    <a:bodyPr/>
                    <a:lstStyle/>
                    <a:p>
                      <a:pPr algn="ctr" fontAlgn="ctr"/>
                      <a:r>
                        <a:rPr lang="pl-PL" sz="1100" b="0" i="0" u="none" strike="noStrike">
                          <a:solidFill>
                            <a:srgbClr val="000000"/>
                          </a:solidFill>
                          <a:latin typeface="Czcionka tekstu podstawowego"/>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43325">
                <a:tc>
                  <a:txBody>
                    <a:bodyPr/>
                    <a:lstStyle/>
                    <a:p>
                      <a:pPr algn="ctr" fontAlgn="ctr"/>
                      <a:r>
                        <a:rPr lang="pl-PL" sz="1100" b="0" i="0" u="none" strike="noStrike">
                          <a:solidFill>
                            <a:srgbClr val="000000"/>
                          </a:solidFill>
                          <a:latin typeface="Czcionka tekstu podstawowego"/>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4912">
                <a:tc>
                  <a:txBody>
                    <a:bodyPr/>
                    <a:lstStyle/>
                    <a:p>
                      <a:pPr algn="ctr" fontAlgn="ctr"/>
                      <a:r>
                        <a:rPr lang="pl-PL" sz="1100" b="0" i="0" u="none" strike="noStrike">
                          <a:solidFill>
                            <a:srgbClr val="000000"/>
                          </a:solidFill>
                          <a:latin typeface="Czcionka tekstu podstawowego"/>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4912">
                <a:tc>
                  <a:txBody>
                    <a:bodyPr/>
                    <a:lstStyle/>
                    <a:p>
                      <a:pPr algn="ctr" fontAlgn="ctr"/>
                      <a:r>
                        <a:rPr lang="pl-PL" sz="1100" b="0" i="0" u="none" strike="noStrike">
                          <a:solidFill>
                            <a:srgbClr val="000000"/>
                          </a:solidFill>
                          <a:latin typeface="Czcionka tekstu podstawowego"/>
                        </a:rPr>
                        <a:t>12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54912">
                <a:tc>
                  <a:txBody>
                    <a:bodyPr/>
                    <a:lstStyle/>
                    <a:p>
                      <a:pPr algn="ctr" fontAlgn="ctr"/>
                      <a:r>
                        <a:rPr lang="pl-PL" sz="1100" b="0" i="0" u="none" strike="noStrike">
                          <a:solidFill>
                            <a:srgbClr val="000000"/>
                          </a:solidFill>
                          <a:latin typeface="Czcionka tekstu podstawowego"/>
                        </a:rPr>
                        <a:t>13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555776" y="1988840"/>
          <a:ext cx="4032449" cy="3528391"/>
        </p:xfrm>
        <a:graphic>
          <a:graphicData uri="http://schemas.openxmlformats.org/drawingml/2006/table">
            <a:tbl>
              <a:tblPr/>
              <a:tblGrid>
                <a:gridCol w="735561"/>
                <a:gridCol w="1155881"/>
                <a:gridCol w="1142746"/>
                <a:gridCol w="998261"/>
              </a:tblGrid>
              <a:tr h="635337">
                <a:tc gridSpan="4">
                  <a:txBody>
                    <a:bodyPr/>
                    <a:lstStyle/>
                    <a:p>
                      <a:pPr algn="ctr" fontAlgn="ctr"/>
                      <a:r>
                        <a:rPr lang="pl-PL" sz="14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567266">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83632">
                <a:tc>
                  <a:txBody>
                    <a:bodyPr/>
                    <a:lstStyle/>
                    <a:p>
                      <a:pPr algn="ctr" fontAlgn="ctr"/>
                      <a:r>
                        <a:rPr lang="pl-PL" sz="1100" b="1" i="0" u="none" strike="noStrike">
                          <a:solidFill>
                            <a:srgbClr val="000000"/>
                          </a:solidFill>
                          <a:latin typeface="Czcionka tekstu podstawowego"/>
                        </a:rPr>
                        <a:t>175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13,8462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95,8580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69451">
                <a:tc>
                  <a:txBody>
                    <a:bodyPr/>
                    <a:lstStyle/>
                    <a:p>
                      <a:pPr algn="ctr" fontAlgn="ctr"/>
                      <a:r>
                        <a:rPr lang="pl-PL" sz="1100" b="0" i="0" u="none" strike="noStrike">
                          <a:solidFill>
                            <a:srgbClr val="000000"/>
                          </a:solidFill>
                          <a:latin typeface="Czcionka tekstu podstawowego"/>
                        </a:rPr>
                        <a:t>178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3,9231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15,3905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69451">
                <a:tc>
                  <a:txBody>
                    <a:bodyPr/>
                    <a:lstStyle/>
                    <a:p>
                      <a:pPr algn="ctr" fontAlgn="ctr"/>
                      <a:r>
                        <a:rPr lang="pl-PL" sz="1100" b="0" i="0" u="none" strike="noStrike">
                          <a:solidFill>
                            <a:srgbClr val="000000"/>
                          </a:solidFill>
                          <a:latin typeface="Czcionka tekstu podstawowego"/>
                        </a:rPr>
                        <a:t>180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3,8462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7,3964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97815">
                <a:tc>
                  <a:txBody>
                    <a:bodyPr/>
                    <a:lstStyle/>
                    <a:p>
                      <a:pPr algn="ctr" fontAlgn="ctr"/>
                      <a:r>
                        <a:rPr lang="pl-PL" sz="1100" b="0" i="0" u="none" strike="noStrike">
                          <a:solidFill>
                            <a:srgbClr val="000000"/>
                          </a:solidFill>
                          <a:latin typeface="Czcionka tekstu podstawowego"/>
                        </a:rPr>
                        <a:t>182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0,0769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0,0059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83632">
                <a:tc>
                  <a:txBody>
                    <a:bodyPr/>
                    <a:lstStyle/>
                    <a:p>
                      <a:pPr algn="ctr" fontAlgn="ctr"/>
                      <a:r>
                        <a:rPr lang="pl-PL" sz="1100" b="0" i="0" u="none" strike="noStrike">
                          <a:solidFill>
                            <a:srgbClr val="000000"/>
                          </a:solidFill>
                          <a:latin typeface="Czcionka tekstu podstawowego"/>
                        </a:rPr>
                        <a:t>183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1,0769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1,1598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97815">
                <a:tc>
                  <a:txBody>
                    <a:bodyPr/>
                    <a:lstStyle/>
                    <a:p>
                      <a:pPr algn="ctr" fontAlgn="ctr"/>
                      <a:r>
                        <a:rPr lang="pl-PL" sz="1100" b="0" i="0" u="none" strike="noStrike">
                          <a:solidFill>
                            <a:srgbClr val="000000"/>
                          </a:solidFill>
                          <a:latin typeface="Czcionka tekstu podstawowego"/>
                        </a:rPr>
                        <a:t>184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2,0769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4,3136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11996">
                <a:tc>
                  <a:txBody>
                    <a:bodyPr/>
                    <a:lstStyle/>
                    <a:p>
                      <a:pPr algn="ctr" fontAlgn="ctr"/>
                      <a:r>
                        <a:rPr lang="pl-PL" sz="1100" b="0" i="0" u="none" strike="noStrike">
                          <a:solidFill>
                            <a:srgbClr val="000000"/>
                          </a:solidFill>
                          <a:latin typeface="Czcionka tekstu podstawowego"/>
                        </a:rPr>
                        <a:t>185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12,3077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37,8698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11996">
                <a:tc>
                  <a:txBody>
                    <a:bodyPr/>
                    <a:lstStyle/>
                    <a:p>
                      <a:pPr algn="ctr" fontAlgn="ctr"/>
                      <a:r>
                        <a:rPr lang="pl-PL" sz="1100" b="1" i="0" u="none" strike="noStrike">
                          <a:solidFill>
                            <a:srgbClr val="000000"/>
                          </a:solidFill>
                          <a:latin typeface="Czcionka tekstu podstawowego"/>
                        </a:rPr>
                        <a:t>188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6,0769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36,9290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646331"/>
          </a:xfrm>
          <a:prstGeom prst="rect">
            <a:avLst/>
          </a:prstGeom>
          <a:noFill/>
        </p:spPr>
        <p:txBody>
          <a:bodyPr wrap="square" rtlCol="0">
            <a:spAutoFit/>
          </a:bodyPr>
          <a:lstStyle/>
          <a:p>
            <a:pPr algn="just"/>
            <a:r>
              <a:rPr lang="pl-PL" dirty="0" smtClean="0"/>
              <a:t>Na podstawie szeregu rozdzielczego punktowego wzrostu został narysowany wykres przedstawiający rozłożenie wzrostu w klasie</a:t>
            </a:r>
            <a:endParaRPr lang="pl-PL" dirty="0"/>
          </a:p>
        </p:txBody>
      </p:sp>
      <p:graphicFrame>
        <p:nvGraphicFramePr>
          <p:cNvPr id="4" name="Wykres 3"/>
          <p:cNvGraphicFramePr/>
          <p:nvPr/>
        </p:nvGraphicFramePr>
        <p:xfrm>
          <a:off x="1830821" y="1498203"/>
          <a:ext cx="5482358" cy="3861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096790" y="2084179"/>
          <a:ext cx="4950420" cy="2689642"/>
        </p:xfrm>
        <a:graphic>
          <a:graphicData uri="http://schemas.openxmlformats.org/drawingml/2006/table">
            <a:tbl>
              <a:tblPr/>
              <a:tblGrid>
                <a:gridCol w="1295845"/>
                <a:gridCol w="1281286"/>
                <a:gridCol w="1266725"/>
                <a:gridCol w="1106564"/>
              </a:tblGrid>
              <a:tr h="735629">
                <a:tc gridSpan="4">
                  <a:txBody>
                    <a:bodyPr/>
                    <a:lstStyle/>
                    <a:p>
                      <a:pPr algn="ctr" fontAlgn="ctr"/>
                      <a:r>
                        <a:rPr lang="pl-PL" sz="14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656812">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28405">
                <a:tc>
                  <a:txBody>
                    <a:bodyPr/>
                    <a:lstStyle/>
                    <a:p>
                      <a:pPr algn="ctr" fontAlgn="ctr"/>
                      <a:r>
                        <a:rPr lang="pl-PL" sz="1100" b="1"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3,5385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6,2604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1985">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3,8462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2,9586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1985">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0,6923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0,1598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44826">
                <a:tc>
                  <a:txBody>
                    <a:bodyPr/>
                    <a:lstStyle/>
                    <a:p>
                      <a:pPr algn="ctr" fontAlgn="ctr"/>
                      <a:r>
                        <a:rPr lang="pl-PL" sz="1100" b="1" i="0" u="none" strike="noStrike">
                          <a:solidFill>
                            <a:srgbClr val="000000"/>
                          </a:solidFill>
                          <a:latin typeface="Czcionka tekstu podstawowego"/>
                        </a:rPr>
                        <a:t>46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6,6923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14,9290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r>
              <a:rPr lang="pl-PL" dirty="0" smtClean="0"/>
              <a:t>Na podstawie szeregu rozdzielczego punktowego numeru buta został narysowany wykres przedstawiający rozłożenie numeru buta w klasie</a:t>
            </a:r>
          </a:p>
          <a:p>
            <a:endParaRPr lang="pl-PL" dirty="0"/>
          </a:p>
        </p:txBody>
      </p:sp>
      <p:graphicFrame>
        <p:nvGraphicFramePr>
          <p:cNvPr id="4" name="Wykres 3"/>
          <p:cNvGraphicFramePr/>
          <p:nvPr/>
        </p:nvGraphicFramePr>
        <p:xfrm>
          <a:off x="1574808" y="1583876"/>
          <a:ext cx="5994384" cy="36902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60" y="2492896"/>
          <a:ext cx="4320481" cy="936104"/>
        </p:xfrm>
        <a:graphic>
          <a:graphicData uri="http://schemas.openxmlformats.org/drawingml/2006/table">
            <a:tbl>
              <a:tblPr/>
              <a:tblGrid>
                <a:gridCol w="1656184"/>
                <a:gridCol w="994166"/>
                <a:gridCol w="1670131"/>
              </a:tblGrid>
              <a:tr h="225956">
                <a:tc>
                  <a:txBody>
                    <a:bodyPr/>
                    <a:lstStyle/>
                    <a:p>
                      <a:pPr algn="ctr" fontAlgn="ctr"/>
                      <a:r>
                        <a:rPr lang="pl-PL" sz="11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181,9231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181,92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3,3254</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6716">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15,3018</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15,30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936104"/>
        </p:xfrm>
        <a:graphic>
          <a:graphicData uri="http://schemas.openxmlformats.org/drawingml/2006/table">
            <a:tbl>
              <a:tblPr/>
              <a:tblGrid>
                <a:gridCol w="1656184"/>
                <a:gridCol w="1045358"/>
                <a:gridCol w="1618938"/>
              </a:tblGrid>
              <a:tr h="225956">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36716">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43,7692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36716">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1,1361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36716">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1,8698</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1,87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34888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6" name="Tabela 5"/>
          <p:cNvGraphicFramePr>
            <a:graphicFrameLocks noGrp="1"/>
          </p:cNvGraphicFramePr>
          <p:nvPr/>
        </p:nvGraphicFramePr>
        <p:xfrm>
          <a:off x="2699792" y="1412776"/>
          <a:ext cx="3780000" cy="756000"/>
        </p:xfrm>
        <a:graphic>
          <a:graphicData uri="http://schemas.openxmlformats.org/drawingml/2006/table">
            <a:tbl>
              <a:tblPr/>
              <a:tblGrid>
                <a:gridCol w="1414760"/>
                <a:gridCol w="862751"/>
                <a:gridCol w="1502489"/>
              </a:tblGrid>
              <a:tr h="308002">
                <a:tc>
                  <a:txBody>
                    <a:bodyPr/>
                    <a:lstStyle/>
                    <a:p>
                      <a:pPr algn="ctr" fontAlgn="ctr"/>
                      <a:r>
                        <a:rPr lang="pl-PL" sz="10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47998">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0,1551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graphicFrame>
        <p:nvGraphicFramePr>
          <p:cNvPr id="7" name="Wykres 6"/>
          <p:cNvGraphicFramePr/>
          <p:nvPr/>
        </p:nvGraphicFramePr>
        <p:xfrm>
          <a:off x="1295636" y="2852936"/>
          <a:ext cx="6552728" cy="38880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2e</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2e zostało przebadanych sześciu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2792239" y="1988840"/>
          <a:ext cx="3559522" cy="3229134"/>
        </p:xfrm>
        <a:graphic>
          <a:graphicData uri="http://schemas.openxmlformats.org/drawingml/2006/table">
            <a:tbl>
              <a:tblPr/>
              <a:tblGrid>
                <a:gridCol w="1344369"/>
                <a:gridCol w="855507"/>
                <a:gridCol w="1359646"/>
              </a:tblGrid>
              <a:tr h="585301">
                <a:tc gridSpan="3">
                  <a:txBody>
                    <a:bodyPr/>
                    <a:lstStyle/>
                    <a:p>
                      <a:pPr algn="ctr" fontAlgn="ctr"/>
                      <a:r>
                        <a:rPr lang="pl-PL" sz="1100" b="1" i="0" u="none" strike="noStrike">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665115">
                <a:tc>
                  <a:txBody>
                    <a:bodyPr/>
                    <a:lstStyle/>
                    <a:p>
                      <a:pPr algn="ctr" fontAlgn="ctr"/>
                      <a:r>
                        <a:rPr lang="pl-PL" sz="11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2558">
                <a:tc>
                  <a:txBody>
                    <a:bodyPr/>
                    <a:lstStyle/>
                    <a:p>
                      <a:pPr algn="ctr" fontAlgn="ctr"/>
                      <a:r>
                        <a:rPr lang="pl-PL" sz="11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15930">
                <a:tc>
                  <a:txBody>
                    <a:bodyPr/>
                    <a:lstStyle/>
                    <a:p>
                      <a:pPr algn="ctr" fontAlgn="ctr"/>
                      <a:r>
                        <a:rPr lang="pl-PL" sz="11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15930">
                <a:tc>
                  <a:txBody>
                    <a:bodyPr/>
                    <a:lstStyle/>
                    <a:p>
                      <a:pPr algn="ctr" fontAlgn="ctr"/>
                      <a:r>
                        <a:rPr lang="pl-PL" sz="11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15930">
                <a:tc>
                  <a:txBody>
                    <a:bodyPr/>
                    <a:lstStyle/>
                    <a:p>
                      <a:pPr algn="ctr" fontAlgn="ctr"/>
                      <a:r>
                        <a:rPr lang="pl-PL" sz="11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49185">
                <a:tc>
                  <a:txBody>
                    <a:bodyPr/>
                    <a:lstStyle/>
                    <a:p>
                      <a:pPr algn="ctr" fontAlgn="ctr"/>
                      <a:r>
                        <a:rPr lang="pl-PL" sz="11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49185">
                <a:tc>
                  <a:txBody>
                    <a:bodyPr/>
                    <a:lstStyle/>
                    <a:p>
                      <a:pPr algn="ctr" fontAlgn="ctr"/>
                      <a:r>
                        <a:rPr lang="pl-PL" sz="11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201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6063952"/>
          </a:xfrm>
        </p:spPr>
        <p:txBody>
          <a:bodyPr>
            <a:normAutofit fontScale="85000" lnSpcReduction="20000"/>
          </a:bodyPr>
          <a:lstStyle/>
          <a:p>
            <a:pPr algn="just">
              <a:buNone/>
            </a:pPr>
            <a:r>
              <a:rPr lang="pl-PL" dirty="0" smtClean="0"/>
              <a:t>	Z racji tego, że nasze badania były oparte na danych pozyskanych z ankiety, widać przeskoki w danych, co może być spowodowane tym, że ankietowani zaokrąglali podawane wymiary. Trudno zatem jednoznacznie stwierdzić, czy wyniki, które otrzymaliśmy powinno się rozpatrywać jako zawyżone czy zaniżone. Można jednak stwierdzić, że są one zbliżone do rzeczywistych, dlatego że pokrywają się one mniej więcej z wymiarami statystycznymi przeciętnego Polaka. </a:t>
            </a:r>
          </a:p>
          <a:p>
            <a:pPr algn="just">
              <a:buNone/>
            </a:pPr>
            <a:r>
              <a:rPr lang="pl-PL" dirty="0" smtClean="0"/>
              <a:t>	Wskaźnik długości stopy przez wzrost oraz średniej arytmetycznego wskaźnika, jest u wszystkich grup wiekowych bardzo zbliżony. Wynika z tego, że niezależnie od wieku, proporcje ciała pozostają cały czas podobne. Niezależnie od wykonywanej próby, wskaźnik długości stopy do wzrostu jest kwestią indywidualną – brak określonej tendencji. Dla porównania, możemy skonfrontować wartość owego wskaźnika z wymiarami, które według Leonarda da Vinci powinniśmy mieć. Wskaźnik bowiem w małym procencie osiąga wartości człowieka </a:t>
            </a:r>
            <a:r>
              <a:rPr lang="pl-PL" dirty="0" err="1" smtClean="0"/>
              <a:t>witruwiańskiego</a:t>
            </a:r>
            <a:r>
              <a:rPr lang="pl-PL" dirty="0" smtClean="0"/>
              <a:t> (1,16). Dla porównania przykładowe wartości wskaźnika ankietowanych wynoszą 1,539 i 1,509. Możemy więc stwierdzić, że nasi koledzy i starsi członkowie rodzin nie są posiadaczami idealnych proporcji ciała. </a:t>
            </a:r>
          </a:p>
          <a:p>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452576" y="1988840"/>
          <a:ext cx="4238848" cy="3068161"/>
        </p:xfrm>
        <a:graphic>
          <a:graphicData uri="http://schemas.openxmlformats.org/drawingml/2006/table">
            <a:tbl>
              <a:tblPr/>
              <a:tblGrid>
                <a:gridCol w="773210"/>
                <a:gridCol w="1215045"/>
                <a:gridCol w="1201237"/>
                <a:gridCol w="1049356"/>
              </a:tblGrid>
              <a:tr h="751934">
                <a:tc gridSpan="4">
                  <a:txBody>
                    <a:bodyPr/>
                    <a:lstStyle/>
                    <a:p>
                      <a:pPr algn="ctr" fontAlgn="ctr"/>
                      <a:r>
                        <a:rPr lang="pl-PL" sz="14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671370">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35685">
                <a:tc>
                  <a:txBody>
                    <a:bodyPr/>
                    <a:lstStyle/>
                    <a:p>
                      <a:pPr algn="ctr" fontAlgn="ctr"/>
                      <a:r>
                        <a:rPr lang="pl-PL" sz="1100" b="1" i="0" u="none" strike="noStrike">
                          <a:solidFill>
                            <a:srgbClr val="000000"/>
                          </a:solidFill>
                          <a:latin typeface="Czcionka tekstu podstawowego"/>
                        </a:rPr>
                        <a:t>178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8,0000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64,0000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18901">
                <a:tc>
                  <a:txBody>
                    <a:bodyPr/>
                    <a:lstStyle/>
                    <a:p>
                      <a:pPr algn="ctr" fontAlgn="ctr"/>
                      <a:r>
                        <a:rPr lang="pl-PL" sz="1100" b="0" i="0" u="none" strike="noStrike">
                          <a:solidFill>
                            <a:srgbClr val="000000"/>
                          </a:solidFill>
                          <a:latin typeface="Czcionka tekstu podstawowego"/>
                        </a:rPr>
                        <a:t>183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9,0000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18901">
                <a:tc>
                  <a:txBody>
                    <a:bodyPr/>
                    <a:lstStyle/>
                    <a:p>
                      <a:pPr algn="ctr" fontAlgn="ctr"/>
                      <a:r>
                        <a:rPr lang="pl-PL" sz="1100" b="0" i="0" u="none" strike="noStrike">
                          <a:solidFill>
                            <a:srgbClr val="000000"/>
                          </a:solidFill>
                          <a:latin typeface="Czcionka tekstu podstawowego"/>
                        </a:rPr>
                        <a:t>184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8,0000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18901">
                <a:tc>
                  <a:txBody>
                    <a:bodyPr/>
                    <a:lstStyle/>
                    <a:p>
                      <a:pPr algn="ctr" fontAlgn="ctr"/>
                      <a:r>
                        <a:rPr lang="pl-PL" sz="1100" b="0" i="0" u="none" strike="noStrike">
                          <a:solidFill>
                            <a:srgbClr val="000000"/>
                          </a:solidFill>
                          <a:latin typeface="Czcionka tekstu podstawowego"/>
                        </a:rPr>
                        <a:t>186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52469">
                <a:tc>
                  <a:txBody>
                    <a:bodyPr/>
                    <a:lstStyle/>
                    <a:p>
                      <a:pPr algn="ctr" fontAlgn="ctr"/>
                      <a:r>
                        <a:rPr lang="pl-PL" sz="1100" b="1" i="0" u="none" strike="noStrike">
                          <a:solidFill>
                            <a:srgbClr val="000000"/>
                          </a:solidFill>
                          <a:latin typeface="Czcionka tekstu podstawowego"/>
                        </a:rPr>
                        <a:t>201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15,0000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225,0000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380289" y="1736857"/>
          <a:ext cx="4383423" cy="3384287"/>
        </p:xfrm>
        <a:graphic>
          <a:graphicData uri="http://schemas.openxmlformats.org/drawingml/2006/table">
            <a:tbl>
              <a:tblPr/>
              <a:tblGrid>
                <a:gridCol w="1147425"/>
                <a:gridCol w="1134534"/>
                <a:gridCol w="1121641"/>
                <a:gridCol w="979823"/>
              </a:tblGrid>
              <a:tr h="743945">
                <a:tc gridSpan="4">
                  <a:txBody>
                    <a:bodyPr/>
                    <a:lstStyle/>
                    <a:p>
                      <a:pPr algn="ctr" fontAlgn="ctr"/>
                      <a:r>
                        <a:rPr lang="pl-PL" sz="14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664237">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32118">
                <a:tc>
                  <a:txBody>
                    <a:bodyPr/>
                    <a:lstStyle/>
                    <a:p>
                      <a:pPr algn="ctr" fontAlgn="ctr"/>
                      <a:r>
                        <a:rPr lang="pl-PL" sz="1100" b="1"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2,6667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7,1111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5513">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1,6667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2,7778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5513">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0,6667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0,4444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5513">
                <a:tc>
                  <a:txBody>
                    <a:bodyPr/>
                    <a:lstStyle/>
                    <a:p>
                      <a:pPr algn="ctr" fontAlgn="ctr"/>
                      <a:r>
                        <a:rPr lang="pl-PL" sz="1100" b="0" i="0" u="none" strike="noStrike">
                          <a:solidFill>
                            <a:srgbClr val="000000"/>
                          </a:solidFill>
                          <a:latin typeface="Czcionka tekstu podstawowego"/>
                        </a:rPr>
                        <a:t>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0,1111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48724">
                <a:tc>
                  <a:txBody>
                    <a:bodyPr/>
                    <a:lstStyle/>
                    <a:p>
                      <a:pPr algn="ctr" fontAlgn="ctr"/>
                      <a:r>
                        <a:rPr lang="pl-PL" sz="1100" b="0" i="0" u="none" strike="noStrike">
                          <a:solidFill>
                            <a:srgbClr val="000000"/>
                          </a:solidFill>
                          <a:latin typeface="Czcionka tekstu podstawowego"/>
                        </a:rPr>
                        <a:t>46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1,7778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48724">
                <a:tc>
                  <a:txBody>
                    <a:bodyPr/>
                    <a:lstStyle/>
                    <a:p>
                      <a:pPr algn="ctr" fontAlgn="ctr"/>
                      <a:r>
                        <a:rPr lang="pl-PL" sz="1100" b="1" i="0" u="none" strike="noStrike">
                          <a:solidFill>
                            <a:srgbClr val="000000"/>
                          </a:solidFill>
                          <a:latin typeface="Czcionka tekstu podstawowego"/>
                        </a:rPr>
                        <a:t>48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11,1111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60" y="2348881"/>
          <a:ext cx="4320481" cy="1098420"/>
        </p:xfrm>
        <a:graphic>
          <a:graphicData uri="http://schemas.openxmlformats.org/drawingml/2006/table">
            <a:tbl>
              <a:tblPr/>
              <a:tblGrid>
                <a:gridCol w="1584176"/>
                <a:gridCol w="1066174"/>
                <a:gridCol w="1670131"/>
              </a:tblGrid>
              <a:tr h="230208">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41170">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186,0000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85872">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5,0000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1170">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51,0000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51,00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1008112"/>
        </p:xfrm>
        <a:graphic>
          <a:graphicData uri="http://schemas.openxmlformats.org/drawingml/2006/table">
            <a:tbl>
              <a:tblPr/>
              <a:tblGrid>
                <a:gridCol w="1656184"/>
                <a:gridCol w="1045358"/>
                <a:gridCol w="1618938"/>
              </a:tblGrid>
              <a:tr h="252028">
                <a:tc>
                  <a:txBody>
                    <a:bodyPr/>
                    <a:lstStyle/>
                    <a:p>
                      <a:pPr algn="ctr" fontAlgn="ctr"/>
                      <a:r>
                        <a:rPr lang="pl-PL" sz="11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52028">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44,6667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44,67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52028">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1,6667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52028">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3,8889</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3,89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70892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6" name="Tabela 5"/>
          <p:cNvGraphicFramePr>
            <a:graphicFrameLocks noGrp="1"/>
          </p:cNvGraphicFramePr>
          <p:nvPr/>
        </p:nvGraphicFramePr>
        <p:xfrm>
          <a:off x="2682000" y="1412776"/>
          <a:ext cx="3780000" cy="756000"/>
        </p:xfrm>
        <a:graphic>
          <a:graphicData uri="http://schemas.openxmlformats.org/drawingml/2006/table">
            <a:tbl>
              <a:tblPr/>
              <a:tblGrid>
                <a:gridCol w="1377461"/>
                <a:gridCol w="939660"/>
                <a:gridCol w="1462879"/>
              </a:tblGrid>
              <a:tr h="308002">
                <a:tc>
                  <a:txBody>
                    <a:bodyPr/>
                    <a:lstStyle/>
                    <a:p>
                      <a:pPr algn="ctr" fontAlgn="ctr"/>
                      <a:r>
                        <a:rPr lang="pl-PL" sz="10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47998">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a:solidFill>
                            <a:srgbClr val="FF0000"/>
                          </a:solidFill>
                          <a:latin typeface="Czcionka tekstu podstawowego"/>
                        </a:rPr>
                        <a:t>0,1548</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graphicFrame>
        <p:nvGraphicFramePr>
          <p:cNvPr id="7" name="Wykres 6"/>
          <p:cNvGraphicFramePr/>
          <p:nvPr/>
        </p:nvGraphicFramePr>
        <p:xfrm>
          <a:off x="1331640" y="3212976"/>
          <a:ext cx="6480720" cy="34560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2f</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2f zostało przebadanych siedmiu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2879812" y="1988840"/>
          <a:ext cx="3384376" cy="3744414"/>
        </p:xfrm>
        <a:graphic>
          <a:graphicData uri="http://schemas.openxmlformats.org/drawingml/2006/table">
            <a:tbl>
              <a:tblPr/>
              <a:tblGrid>
                <a:gridCol w="1232032"/>
                <a:gridCol w="831250"/>
                <a:gridCol w="1321094"/>
              </a:tblGrid>
              <a:tr h="612469">
                <a:tc gridSpan="3">
                  <a:txBody>
                    <a:bodyPr/>
                    <a:lstStyle/>
                    <a:p>
                      <a:pPr algn="ctr" fontAlgn="ctr"/>
                      <a:r>
                        <a:rPr lang="pl-PL" sz="1100" b="1" i="0" u="none" strike="noStrike">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695987">
                <a:tc>
                  <a:txBody>
                    <a:bodyPr/>
                    <a:lstStyle/>
                    <a:p>
                      <a:pPr algn="ctr" fontAlgn="ctr"/>
                      <a:r>
                        <a:rPr lang="pl-PL" sz="11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47994">
                <a:tc>
                  <a:txBody>
                    <a:bodyPr/>
                    <a:lstStyle/>
                    <a:p>
                      <a:pPr algn="ctr" fontAlgn="ctr"/>
                      <a:r>
                        <a:rPr lang="pl-PL" sz="11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0594">
                <a:tc>
                  <a:txBody>
                    <a:bodyPr/>
                    <a:lstStyle/>
                    <a:p>
                      <a:pPr algn="ctr" fontAlgn="ctr"/>
                      <a:r>
                        <a:rPr lang="pl-PL" sz="11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0594">
                <a:tc>
                  <a:txBody>
                    <a:bodyPr/>
                    <a:lstStyle/>
                    <a:p>
                      <a:pPr algn="ctr" fontAlgn="ctr"/>
                      <a:r>
                        <a:rPr lang="pl-PL" sz="11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0594">
                <a:tc>
                  <a:txBody>
                    <a:bodyPr/>
                    <a:lstStyle/>
                    <a:p>
                      <a:pPr algn="ctr" fontAlgn="ctr"/>
                      <a:r>
                        <a:rPr lang="pl-PL" sz="11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65394">
                <a:tc>
                  <a:txBody>
                    <a:bodyPr/>
                    <a:lstStyle/>
                    <a:p>
                      <a:pPr algn="ctr" fontAlgn="ctr"/>
                      <a:r>
                        <a:rPr lang="pl-PL" sz="11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65394">
                <a:tc>
                  <a:txBody>
                    <a:bodyPr/>
                    <a:lstStyle/>
                    <a:p>
                      <a:pPr algn="ctr" fontAlgn="ctr"/>
                      <a:r>
                        <a:rPr lang="pl-PL" sz="11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65394">
                <a:tc>
                  <a:txBody>
                    <a:bodyPr/>
                    <a:lstStyle/>
                    <a:p>
                      <a:pPr algn="ctr" fontAlgn="ctr"/>
                      <a:r>
                        <a:rPr lang="pl-PL" sz="1100" b="0" i="0" u="none" strike="noStrike">
                          <a:solidFill>
                            <a:srgbClr val="000000"/>
                          </a:solidFill>
                          <a:latin typeface="Czcionka tekstu podstawowego"/>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324157" y="1988840"/>
          <a:ext cx="4495687" cy="3744418"/>
        </p:xfrm>
        <a:graphic>
          <a:graphicData uri="http://schemas.openxmlformats.org/drawingml/2006/table">
            <a:tbl>
              <a:tblPr/>
              <a:tblGrid>
                <a:gridCol w="820060"/>
                <a:gridCol w="1288666"/>
                <a:gridCol w="1274022"/>
                <a:gridCol w="1112939"/>
              </a:tblGrid>
              <a:tr h="823111">
                <a:tc gridSpan="4">
                  <a:txBody>
                    <a:bodyPr/>
                    <a:lstStyle/>
                    <a:p>
                      <a:pPr algn="ctr" fontAlgn="ctr"/>
                      <a:r>
                        <a:rPr lang="pl-PL" sz="14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734920">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67460">
                <a:tc>
                  <a:txBody>
                    <a:bodyPr/>
                    <a:lstStyle/>
                    <a:p>
                      <a:pPr algn="ctr" fontAlgn="ctr"/>
                      <a:r>
                        <a:rPr lang="pl-PL" sz="1100" b="1" i="0" u="none" strike="noStrike">
                          <a:solidFill>
                            <a:srgbClr val="000000"/>
                          </a:solidFill>
                          <a:latin typeface="Czcionka tekstu podstawowego"/>
                        </a:rPr>
                        <a:t>175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5,1429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26,4490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49087">
                <a:tc>
                  <a:txBody>
                    <a:bodyPr/>
                    <a:lstStyle/>
                    <a:p>
                      <a:pPr algn="ctr" fontAlgn="ctr"/>
                      <a:r>
                        <a:rPr lang="pl-PL" sz="1100" b="0" i="0" u="none" strike="noStrike">
                          <a:solidFill>
                            <a:srgbClr val="000000"/>
                          </a:solidFill>
                          <a:latin typeface="Czcionka tekstu podstawowego"/>
                        </a:rPr>
                        <a:t>177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3,1429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9,8776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49087">
                <a:tc>
                  <a:txBody>
                    <a:bodyPr/>
                    <a:lstStyle/>
                    <a:p>
                      <a:pPr algn="ctr" fontAlgn="ctr"/>
                      <a:r>
                        <a:rPr lang="pl-PL" sz="1100" b="0" i="0" u="none" strike="noStrike">
                          <a:solidFill>
                            <a:srgbClr val="000000"/>
                          </a:solidFill>
                          <a:latin typeface="Czcionka tekstu podstawowego"/>
                        </a:rPr>
                        <a:t>178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2,1429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4,5918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49087">
                <a:tc>
                  <a:txBody>
                    <a:bodyPr/>
                    <a:lstStyle/>
                    <a:p>
                      <a:pPr algn="ctr" fontAlgn="ctr"/>
                      <a:r>
                        <a:rPr lang="pl-PL" sz="1100" b="0" i="0" u="none" strike="noStrike">
                          <a:solidFill>
                            <a:srgbClr val="000000"/>
                          </a:solidFill>
                          <a:latin typeface="Czcionka tekstu podstawowego"/>
                        </a:rPr>
                        <a:t>180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0,2857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0,0408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85833">
                <a:tc>
                  <a:txBody>
                    <a:bodyPr/>
                    <a:lstStyle/>
                    <a:p>
                      <a:pPr algn="ctr" fontAlgn="ctr"/>
                      <a:r>
                        <a:rPr lang="pl-PL" sz="1100" b="0" i="0" u="none" strike="noStrike">
                          <a:solidFill>
                            <a:srgbClr val="000000"/>
                          </a:solidFill>
                          <a:latin typeface="Czcionka tekstu podstawowego"/>
                        </a:rPr>
                        <a:t>181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0,8571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0,7347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85833">
                <a:tc>
                  <a:txBody>
                    <a:bodyPr/>
                    <a:lstStyle/>
                    <a:p>
                      <a:pPr algn="ctr" fontAlgn="ctr"/>
                      <a:r>
                        <a:rPr lang="pl-PL" sz="1100" b="1" i="0" u="none" strike="noStrike">
                          <a:solidFill>
                            <a:srgbClr val="000000"/>
                          </a:solidFill>
                          <a:latin typeface="Czcionka tekstu podstawowego"/>
                        </a:rPr>
                        <a:t>190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9,8571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97,1633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240806" y="1786907"/>
          <a:ext cx="4662388" cy="3284186"/>
        </p:xfrm>
        <a:graphic>
          <a:graphicData uri="http://schemas.openxmlformats.org/drawingml/2006/table">
            <a:tbl>
              <a:tblPr/>
              <a:tblGrid>
                <a:gridCol w="1220448"/>
                <a:gridCol w="1206736"/>
                <a:gridCol w="1193023"/>
                <a:gridCol w="1042181"/>
              </a:tblGrid>
              <a:tr h="804877">
                <a:tc gridSpan="4">
                  <a:txBody>
                    <a:bodyPr/>
                    <a:lstStyle/>
                    <a:p>
                      <a:pPr algn="ctr" fontAlgn="ctr"/>
                      <a:r>
                        <a:rPr lang="pl-PL" sz="14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718641">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59320">
                <a:tc>
                  <a:txBody>
                    <a:bodyPr/>
                    <a:lstStyle/>
                    <a:p>
                      <a:pPr algn="ctr" fontAlgn="ctr"/>
                      <a:r>
                        <a:rPr lang="pl-PL" sz="1100" b="1" i="0" u="none" strike="noStrike">
                          <a:solidFill>
                            <a:srgbClr val="000000"/>
                          </a:solidFill>
                          <a:latin typeface="Czcionka tekstu podstawowego"/>
                        </a:rPr>
                        <a:t>41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2,2857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5,2245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41354">
                <a:tc>
                  <a:txBody>
                    <a:bodyPr/>
                    <a:lstStyle/>
                    <a:p>
                      <a:pPr algn="ctr" fontAlgn="ctr"/>
                      <a:r>
                        <a:rPr lang="pl-PL" sz="1100" b="0"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1,2857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1,6531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41354">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0,8571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0,2449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41354">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0,7143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0,5102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7286">
                <a:tc>
                  <a:txBody>
                    <a:bodyPr/>
                    <a:lstStyle/>
                    <a:p>
                      <a:pPr algn="ctr" fontAlgn="ctr"/>
                      <a:r>
                        <a:rPr lang="pl-PL" sz="1100" b="1" i="0" u="none" strike="noStrike">
                          <a:solidFill>
                            <a:srgbClr val="000000"/>
                          </a:solidFill>
                          <a:latin typeface="Czcionka tekstu podstawowego"/>
                        </a:rPr>
                        <a:t>47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3,7143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13,7959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r>
              <a:rPr lang="pl-PL" dirty="0" smtClean="0"/>
              <a:t>Na podstawie szeregu rozdzielczego punktowego numeru buta został narysowany wykres przedstawiający rozłożenie numeru buta w klasie</a:t>
            </a:r>
          </a:p>
          <a:p>
            <a:endParaRPr lang="pl-PL" dirty="0"/>
          </a:p>
        </p:txBody>
      </p:sp>
      <p:graphicFrame>
        <p:nvGraphicFramePr>
          <p:cNvPr id="4" name="Wykres 3"/>
          <p:cNvGraphicFramePr/>
          <p:nvPr/>
        </p:nvGraphicFramePr>
        <p:xfrm>
          <a:off x="1617485" y="1495008"/>
          <a:ext cx="5909031" cy="386798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60" y="2348879"/>
          <a:ext cx="4320481" cy="1107947"/>
        </p:xfrm>
        <a:graphic>
          <a:graphicData uri="http://schemas.openxmlformats.org/drawingml/2006/table">
            <a:tbl>
              <a:tblPr/>
              <a:tblGrid>
                <a:gridCol w="1584176"/>
                <a:gridCol w="1066174"/>
                <a:gridCol w="1670131"/>
              </a:tblGrid>
              <a:tr h="240858">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40858">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180,1429</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85373">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3,0612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3,06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0858">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19,8367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19,84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1008112"/>
        </p:xfrm>
        <a:graphic>
          <a:graphicData uri="http://schemas.openxmlformats.org/drawingml/2006/table">
            <a:tbl>
              <a:tblPr/>
              <a:tblGrid>
                <a:gridCol w="1656184"/>
                <a:gridCol w="1045358"/>
                <a:gridCol w="1618938"/>
              </a:tblGrid>
              <a:tr h="243337">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54925">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43,2857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54925">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1,2653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54925">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3,0612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3,06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847928"/>
          </a:xfrm>
        </p:spPr>
        <p:txBody>
          <a:bodyPr>
            <a:normAutofit/>
          </a:bodyPr>
          <a:lstStyle/>
          <a:p>
            <a:pPr algn="just">
              <a:buNone/>
            </a:pPr>
            <a:r>
              <a:rPr lang="pl-PL" dirty="0" smtClean="0"/>
              <a:t>	Aby dodatkowo udowodnić słuszność naszego wniosku, warto przyjrzeć się zmianie wzrostu na przestrzeni dłuższego okresu czasu. Średni wzrost mężczyzn w Polsce wzrósł z 165 cm w 1880 r. do 177,4 cm w 2001 r. Zatem otrzymane przez nas wyniki znajdują swoje potwierdzenie w długoletnich badaniach przeprowadzonych w większej skali, dzięki czemu zyskujemy pewność, że są one poprawne.</a:t>
            </a:r>
          </a:p>
          <a:p>
            <a:pPr algn="just">
              <a:buNone/>
            </a:pPr>
            <a:r>
              <a:rPr lang="pl-PL" dirty="0" smtClean="0"/>
              <a:t>	Za najważniejszy wniosek naszego doświadczenia uznaliśmy to, że w ciągu ostatnich kilkudziesięciu lat nastąpił przyrost wymiarów: wzrostu i numeru buta. Jest to zdecydowanie prawdziwe stwierdzenie, które możemy nawet zaobserwować gołym okiem.</a:t>
            </a:r>
          </a:p>
          <a:p>
            <a:pPr algn="just"/>
            <a:endParaRPr lang="pl-P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70892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6" name="Tabela 5"/>
          <p:cNvGraphicFramePr>
            <a:graphicFrameLocks noGrp="1"/>
          </p:cNvGraphicFramePr>
          <p:nvPr/>
        </p:nvGraphicFramePr>
        <p:xfrm>
          <a:off x="2682000" y="1484784"/>
          <a:ext cx="3780000" cy="756000"/>
        </p:xfrm>
        <a:graphic>
          <a:graphicData uri="http://schemas.openxmlformats.org/drawingml/2006/table">
            <a:tbl>
              <a:tblPr/>
              <a:tblGrid>
                <a:gridCol w="1377461"/>
                <a:gridCol w="939660"/>
                <a:gridCol w="1462879"/>
              </a:tblGrid>
              <a:tr h="308002">
                <a:tc>
                  <a:txBody>
                    <a:bodyPr/>
                    <a:lstStyle/>
                    <a:p>
                      <a:pPr algn="ctr" fontAlgn="ctr"/>
                      <a:r>
                        <a:rPr lang="pl-PL" sz="10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47998">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a:solidFill>
                            <a:srgbClr val="FF0000"/>
                          </a:solidFill>
                          <a:latin typeface="Czcionka tekstu podstawowego"/>
                        </a:rPr>
                        <a:t>0,1548</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graphicFrame>
        <p:nvGraphicFramePr>
          <p:cNvPr id="7" name="Wykres 6"/>
          <p:cNvGraphicFramePr/>
          <p:nvPr/>
        </p:nvGraphicFramePr>
        <p:xfrm>
          <a:off x="1331640" y="3284984"/>
          <a:ext cx="6480720" cy="341109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3a</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3a zostało przebadanych piętnastu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3080272" y="1988840"/>
          <a:ext cx="2983457" cy="4561296"/>
        </p:xfrm>
        <a:graphic>
          <a:graphicData uri="http://schemas.openxmlformats.org/drawingml/2006/table">
            <a:tbl>
              <a:tblPr/>
              <a:tblGrid>
                <a:gridCol w="1126799"/>
                <a:gridCol w="717054"/>
                <a:gridCol w="1139604"/>
              </a:tblGrid>
              <a:tr h="418992">
                <a:tc gridSpan="3">
                  <a:txBody>
                    <a:bodyPr/>
                    <a:lstStyle/>
                    <a:p>
                      <a:pPr algn="ctr" fontAlgn="ctr"/>
                      <a:r>
                        <a:rPr lang="pl-PL" sz="1100" b="1" i="0" u="none" strike="noStrike">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476127">
                <a:tc>
                  <a:txBody>
                    <a:bodyPr/>
                    <a:lstStyle/>
                    <a:p>
                      <a:pPr algn="ctr" fontAlgn="ctr"/>
                      <a:r>
                        <a:rPr lang="pl-PL" sz="11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38063">
                <a:tc>
                  <a:txBody>
                    <a:bodyPr/>
                    <a:lstStyle/>
                    <a:p>
                      <a:pPr algn="ctr" fontAlgn="ctr"/>
                      <a:r>
                        <a:rPr lang="pl-PL" sz="11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6160">
                <a:tc>
                  <a:txBody>
                    <a:bodyPr/>
                    <a:lstStyle/>
                    <a:p>
                      <a:pPr algn="ctr" fontAlgn="ctr"/>
                      <a:r>
                        <a:rPr lang="pl-PL" sz="11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6160">
                <a:tc>
                  <a:txBody>
                    <a:bodyPr/>
                    <a:lstStyle/>
                    <a:p>
                      <a:pPr algn="ctr" fontAlgn="ctr"/>
                      <a:r>
                        <a:rPr lang="pl-PL" sz="11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6160">
                <a:tc>
                  <a:txBody>
                    <a:bodyPr/>
                    <a:lstStyle/>
                    <a:p>
                      <a:pPr algn="ctr" fontAlgn="ctr"/>
                      <a:r>
                        <a:rPr lang="pl-PL" sz="11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6160">
                <a:tc>
                  <a:txBody>
                    <a:bodyPr/>
                    <a:lstStyle/>
                    <a:p>
                      <a:pPr algn="ctr" fontAlgn="ctr"/>
                      <a:r>
                        <a:rPr lang="pl-PL" sz="11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6160">
                <a:tc>
                  <a:txBody>
                    <a:bodyPr/>
                    <a:lstStyle/>
                    <a:p>
                      <a:pPr algn="ctr" fontAlgn="ctr"/>
                      <a:r>
                        <a:rPr lang="pl-PL" sz="11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49967">
                <a:tc>
                  <a:txBody>
                    <a:bodyPr/>
                    <a:lstStyle/>
                    <a:p>
                      <a:pPr algn="ctr" fontAlgn="ctr"/>
                      <a:r>
                        <a:rPr lang="pl-PL" sz="1100" b="0" i="0" u="none" strike="noStrike">
                          <a:solidFill>
                            <a:srgbClr val="000000"/>
                          </a:solidFill>
                          <a:latin typeface="Czcionka tekstu podstawowego"/>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38063">
                <a:tc>
                  <a:txBody>
                    <a:bodyPr/>
                    <a:lstStyle/>
                    <a:p>
                      <a:pPr algn="ctr" fontAlgn="ctr"/>
                      <a:r>
                        <a:rPr lang="pl-PL" sz="1100" b="0" i="0" u="none" strike="noStrike">
                          <a:solidFill>
                            <a:srgbClr val="000000"/>
                          </a:solidFill>
                          <a:latin typeface="Czcionka tekstu podstawowego"/>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49967">
                <a:tc>
                  <a:txBody>
                    <a:bodyPr/>
                    <a:lstStyle/>
                    <a:p>
                      <a:pPr algn="ctr" fontAlgn="ctr"/>
                      <a:r>
                        <a:rPr lang="pl-PL" sz="1100" b="0" i="0" u="none" strike="noStrike">
                          <a:solidFill>
                            <a:srgbClr val="000000"/>
                          </a:solidFill>
                          <a:latin typeface="Czcionka tekstu podstawowego"/>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61870">
                <a:tc>
                  <a:txBody>
                    <a:bodyPr/>
                    <a:lstStyle/>
                    <a:p>
                      <a:pPr algn="ctr" fontAlgn="ctr"/>
                      <a:r>
                        <a:rPr lang="pl-PL" sz="1100" b="0" i="0" u="none" strike="noStrike">
                          <a:solidFill>
                            <a:srgbClr val="000000"/>
                          </a:solidFill>
                          <a:latin typeface="Czcionka tekstu podstawowego"/>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61870">
                <a:tc>
                  <a:txBody>
                    <a:bodyPr/>
                    <a:lstStyle/>
                    <a:p>
                      <a:pPr algn="ctr" fontAlgn="ctr"/>
                      <a:r>
                        <a:rPr lang="pl-PL" sz="1100" b="0" i="0" u="none" strike="noStrike">
                          <a:solidFill>
                            <a:srgbClr val="000000"/>
                          </a:solidFill>
                          <a:latin typeface="Czcionka tekstu podstawowego"/>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61870">
                <a:tc>
                  <a:txBody>
                    <a:bodyPr/>
                    <a:lstStyle/>
                    <a:p>
                      <a:pPr algn="ctr" fontAlgn="ctr"/>
                      <a:r>
                        <a:rPr lang="pl-PL" sz="1100" b="0" i="0" u="none" strike="noStrike">
                          <a:solidFill>
                            <a:srgbClr val="000000"/>
                          </a:solidFill>
                          <a:latin typeface="Czcionka tekstu podstawowego"/>
                        </a:rPr>
                        <a:t>12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49967">
                <a:tc>
                  <a:txBody>
                    <a:bodyPr/>
                    <a:lstStyle/>
                    <a:p>
                      <a:pPr algn="ctr" fontAlgn="ctr"/>
                      <a:r>
                        <a:rPr lang="pl-PL" sz="1100" b="0" i="0" u="none" strike="noStrike">
                          <a:solidFill>
                            <a:srgbClr val="000000"/>
                          </a:solidFill>
                          <a:latin typeface="Czcionka tekstu podstawowego"/>
                        </a:rPr>
                        <a:t>13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61870">
                <a:tc>
                  <a:txBody>
                    <a:bodyPr/>
                    <a:lstStyle/>
                    <a:p>
                      <a:pPr algn="ctr" fontAlgn="ctr"/>
                      <a:r>
                        <a:rPr lang="pl-PL" sz="1100" b="0" i="0" u="none" strike="noStrike">
                          <a:solidFill>
                            <a:srgbClr val="000000"/>
                          </a:solidFill>
                          <a:latin typeface="Czcionka tekstu podstawowego"/>
                        </a:rPr>
                        <a:t>14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61870">
                <a:tc>
                  <a:txBody>
                    <a:bodyPr/>
                    <a:lstStyle/>
                    <a:p>
                      <a:pPr algn="ctr" fontAlgn="ctr"/>
                      <a:r>
                        <a:rPr lang="pl-PL" sz="1100" b="0" i="0" u="none" strike="noStrike">
                          <a:solidFill>
                            <a:srgbClr val="000000"/>
                          </a:solidFill>
                          <a:latin typeface="Czcionka tekstu podstawowego"/>
                        </a:rPr>
                        <a:t>15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488581" y="1988840"/>
          <a:ext cx="4166839" cy="4013989"/>
        </p:xfrm>
        <a:graphic>
          <a:graphicData uri="http://schemas.openxmlformats.org/drawingml/2006/table">
            <a:tbl>
              <a:tblPr/>
              <a:tblGrid>
                <a:gridCol w="760075"/>
                <a:gridCol w="1194404"/>
                <a:gridCol w="1180830"/>
                <a:gridCol w="1031530"/>
              </a:tblGrid>
              <a:tr h="588053">
                <a:tc gridSpan="4">
                  <a:txBody>
                    <a:bodyPr/>
                    <a:lstStyle/>
                    <a:p>
                      <a:pPr algn="ctr" fontAlgn="ctr"/>
                      <a:r>
                        <a:rPr lang="pl-PL" sz="14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525048">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62523">
                <a:tc>
                  <a:txBody>
                    <a:bodyPr/>
                    <a:lstStyle/>
                    <a:p>
                      <a:pPr algn="ctr" fontAlgn="ctr"/>
                      <a:r>
                        <a:rPr lang="pl-PL" sz="1100" b="1" i="0" u="none" strike="noStrike">
                          <a:solidFill>
                            <a:srgbClr val="000000"/>
                          </a:solidFill>
                          <a:latin typeface="Czcionka tekstu podstawowego"/>
                        </a:rPr>
                        <a:t>166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17,0000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289,0000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9398">
                <a:tc>
                  <a:txBody>
                    <a:bodyPr/>
                    <a:lstStyle/>
                    <a:p>
                      <a:pPr algn="ctr" fontAlgn="ctr"/>
                      <a:r>
                        <a:rPr lang="pl-PL" sz="1100" b="0" i="0" u="none" strike="noStrike">
                          <a:solidFill>
                            <a:srgbClr val="000000"/>
                          </a:solidFill>
                          <a:latin typeface="Czcionka tekstu podstawowego"/>
                        </a:rPr>
                        <a:t>178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9398">
                <a:tc>
                  <a:txBody>
                    <a:bodyPr/>
                    <a:lstStyle/>
                    <a:p>
                      <a:pPr algn="ctr" fontAlgn="ctr"/>
                      <a:r>
                        <a:rPr lang="pl-PL" sz="1100" b="0" i="0" u="none" strike="noStrike">
                          <a:solidFill>
                            <a:srgbClr val="000000"/>
                          </a:solidFill>
                          <a:latin typeface="Czcionka tekstu podstawowego"/>
                        </a:rPr>
                        <a:t>179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8,0000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32,0000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9398">
                <a:tc>
                  <a:txBody>
                    <a:bodyPr/>
                    <a:lstStyle/>
                    <a:p>
                      <a:pPr algn="ctr" fontAlgn="ctr"/>
                      <a:r>
                        <a:rPr lang="pl-PL" sz="1100" b="0" i="0" u="none" strike="noStrike">
                          <a:solidFill>
                            <a:srgbClr val="000000"/>
                          </a:solidFill>
                          <a:latin typeface="Czcionka tekstu podstawowego"/>
                        </a:rPr>
                        <a:t>180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18,0000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9398">
                <a:tc>
                  <a:txBody>
                    <a:bodyPr/>
                    <a:lstStyle/>
                    <a:p>
                      <a:pPr algn="ctr" fontAlgn="ctr"/>
                      <a:r>
                        <a:rPr lang="pl-PL" sz="1100" b="0" i="0" u="none" strike="noStrike">
                          <a:solidFill>
                            <a:srgbClr val="000000"/>
                          </a:solidFill>
                          <a:latin typeface="Czcionka tekstu podstawowego"/>
                        </a:rPr>
                        <a:t>181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9398">
                <a:tc>
                  <a:txBody>
                    <a:bodyPr/>
                    <a:lstStyle/>
                    <a:p>
                      <a:pPr algn="ctr" fontAlgn="ctr"/>
                      <a:r>
                        <a:rPr lang="pl-PL" sz="1100" b="0" i="0" u="none" strike="noStrike">
                          <a:solidFill>
                            <a:srgbClr val="000000"/>
                          </a:solidFill>
                          <a:latin typeface="Czcionka tekstu podstawowego"/>
                        </a:rPr>
                        <a:t>182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5650">
                <a:tc>
                  <a:txBody>
                    <a:bodyPr/>
                    <a:lstStyle/>
                    <a:p>
                      <a:pPr algn="ctr" fontAlgn="ctr"/>
                      <a:r>
                        <a:rPr lang="pl-PL" sz="1100" b="0" i="0" u="none" strike="noStrike">
                          <a:solidFill>
                            <a:srgbClr val="000000"/>
                          </a:solidFill>
                          <a:latin typeface="Czcionka tekstu podstawowego"/>
                        </a:rPr>
                        <a:t>184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62523">
                <a:tc>
                  <a:txBody>
                    <a:bodyPr/>
                    <a:lstStyle/>
                    <a:p>
                      <a:pPr algn="ctr" fontAlgn="ctr"/>
                      <a:r>
                        <a:rPr lang="pl-PL" sz="1100" b="0" i="0" u="none" strike="noStrike">
                          <a:solidFill>
                            <a:srgbClr val="000000"/>
                          </a:solidFill>
                          <a:latin typeface="Czcionka tekstu podstawowego"/>
                        </a:rPr>
                        <a:t>186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9,0000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5650">
                <a:tc>
                  <a:txBody>
                    <a:bodyPr/>
                    <a:lstStyle/>
                    <a:p>
                      <a:pPr algn="ctr" fontAlgn="ctr"/>
                      <a:r>
                        <a:rPr lang="pl-PL" sz="1100" b="0" i="0" u="none" strike="noStrike">
                          <a:solidFill>
                            <a:srgbClr val="000000"/>
                          </a:solidFill>
                          <a:latin typeface="Czcionka tekstu podstawowego"/>
                        </a:rPr>
                        <a:t>189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36,0000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88776">
                <a:tc>
                  <a:txBody>
                    <a:bodyPr/>
                    <a:lstStyle/>
                    <a:p>
                      <a:pPr algn="ctr" fontAlgn="ctr"/>
                      <a:r>
                        <a:rPr lang="pl-PL" sz="1100" b="0" i="0" u="none" strike="noStrike">
                          <a:solidFill>
                            <a:srgbClr val="000000"/>
                          </a:solidFill>
                          <a:latin typeface="Czcionka tekstu podstawowego"/>
                        </a:rPr>
                        <a:t>193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88776">
                <a:tc>
                  <a:txBody>
                    <a:bodyPr/>
                    <a:lstStyle/>
                    <a:p>
                      <a:pPr algn="ctr" fontAlgn="ctr"/>
                      <a:r>
                        <a:rPr lang="pl-PL" sz="1100" b="1" i="0" u="none" strike="noStrike">
                          <a:solidFill>
                            <a:srgbClr val="000000"/>
                          </a:solidFill>
                          <a:latin typeface="Czcionka tekstu podstawowego"/>
                        </a:rPr>
                        <a:t>195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24,0000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288,0000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646331"/>
          </a:xfrm>
          <a:prstGeom prst="rect">
            <a:avLst/>
          </a:prstGeom>
          <a:noFill/>
        </p:spPr>
        <p:txBody>
          <a:bodyPr wrap="square" rtlCol="0">
            <a:spAutoFit/>
          </a:bodyPr>
          <a:lstStyle/>
          <a:p>
            <a:pPr algn="just"/>
            <a:r>
              <a:rPr lang="pl-PL" dirty="0" smtClean="0"/>
              <a:t>Na podstawie szeregu rozdzielczego punktowego wzrostu został narysowany wykres przedstawiający rozłożenie wzrostu w klasie</a:t>
            </a:r>
            <a:endParaRPr lang="pl-PL" dirty="0"/>
          </a:p>
        </p:txBody>
      </p:sp>
      <p:graphicFrame>
        <p:nvGraphicFramePr>
          <p:cNvPr id="4" name="Wykres 3"/>
          <p:cNvGraphicFramePr/>
          <p:nvPr/>
        </p:nvGraphicFramePr>
        <p:xfrm>
          <a:off x="1553741" y="1988840"/>
          <a:ext cx="6036518" cy="42315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168798" y="1768428"/>
          <a:ext cx="4806405" cy="3321144"/>
        </p:xfrm>
        <a:graphic>
          <a:graphicData uri="http://schemas.openxmlformats.org/drawingml/2006/table">
            <a:tbl>
              <a:tblPr/>
              <a:tblGrid>
                <a:gridCol w="1258147"/>
                <a:gridCol w="1244011"/>
                <a:gridCol w="1229874"/>
                <a:gridCol w="1074373"/>
              </a:tblGrid>
              <a:tr h="673855">
                <a:tc gridSpan="4">
                  <a:txBody>
                    <a:bodyPr/>
                    <a:lstStyle/>
                    <a:p>
                      <a:pPr algn="ctr" fontAlgn="ctr"/>
                      <a:r>
                        <a:rPr lang="pl-PL" sz="14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601657">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00828">
                <a:tc>
                  <a:txBody>
                    <a:bodyPr/>
                    <a:lstStyle/>
                    <a:p>
                      <a:pPr algn="ctr" fontAlgn="ctr"/>
                      <a:r>
                        <a:rPr lang="pl-PL" sz="1100" b="1" i="0" u="none" strike="noStrike">
                          <a:solidFill>
                            <a:srgbClr val="000000"/>
                          </a:solidFill>
                          <a:latin typeface="Czcionka tekstu podstawowego"/>
                        </a:rPr>
                        <a:t>38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31,3600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85787">
                <a:tc>
                  <a:txBody>
                    <a:bodyPr/>
                    <a:lstStyle/>
                    <a:p>
                      <a:pPr algn="ctr" fontAlgn="ctr"/>
                      <a:r>
                        <a:rPr lang="pl-PL" sz="1100" b="0"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6,4000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10,2400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85787">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0,7200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85787">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0,4800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85787">
                <a:tc>
                  <a:txBody>
                    <a:bodyPr/>
                    <a:lstStyle/>
                    <a:p>
                      <a:pPr algn="ctr" fontAlgn="ctr"/>
                      <a:r>
                        <a:rPr lang="pl-PL" sz="1100" b="0" i="0" u="none" strike="noStrike">
                          <a:solidFill>
                            <a:srgbClr val="000000"/>
                          </a:solidFill>
                          <a:latin typeface="Czcionka tekstu podstawowego"/>
                        </a:rPr>
                        <a:t>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4,2000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5,8800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85787">
                <a:tc>
                  <a:txBody>
                    <a:bodyPr/>
                    <a:lstStyle/>
                    <a:p>
                      <a:pPr algn="ctr" fontAlgn="ctr"/>
                      <a:r>
                        <a:rPr lang="pl-PL" sz="1100" b="0" i="0" u="none" strike="noStrike">
                          <a:solidFill>
                            <a:srgbClr val="000000"/>
                          </a:solidFill>
                          <a:latin typeface="Czcionka tekstu podstawowego"/>
                        </a:rPr>
                        <a:t>47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11,5600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5869">
                <a:tc>
                  <a:txBody>
                    <a:bodyPr/>
                    <a:lstStyle/>
                    <a:p>
                      <a:pPr algn="ctr" fontAlgn="ctr"/>
                      <a:r>
                        <a:rPr lang="pl-PL" sz="1100" b="1" i="0" u="none" strike="noStrike">
                          <a:solidFill>
                            <a:srgbClr val="000000"/>
                          </a:solidFill>
                          <a:latin typeface="Czcionka tekstu podstawowego"/>
                        </a:rPr>
                        <a:t>48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19,3600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r>
              <a:rPr lang="pl-PL" dirty="0" smtClean="0"/>
              <a:t>Na podstawie szeregu rozdzielczego punktowego numeru buta został narysowany wykres przedstawiający rozłożenie numeru buta w klasie</a:t>
            </a:r>
          </a:p>
          <a:p>
            <a:endParaRPr lang="pl-PL" dirty="0"/>
          </a:p>
        </p:txBody>
      </p:sp>
      <p:graphicFrame>
        <p:nvGraphicFramePr>
          <p:cNvPr id="4" name="Wykres 3"/>
          <p:cNvGraphicFramePr/>
          <p:nvPr/>
        </p:nvGraphicFramePr>
        <p:xfrm>
          <a:off x="1718824" y="1394864"/>
          <a:ext cx="5706352" cy="4068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60" y="2348880"/>
          <a:ext cx="4320481" cy="1080120"/>
        </p:xfrm>
        <a:graphic>
          <a:graphicData uri="http://schemas.openxmlformats.org/drawingml/2006/table">
            <a:tbl>
              <a:tblPr/>
              <a:tblGrid>
                <a:gridCol w="1584176"/>
                <a:gridCol w="1066174"/>
                <a:gridCol w="1670131"/>
              </a:tblGrid>
              <a:tr h="260718">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73134">
                <a:tc>
                  <a:txBody>
                    <a:bodyPr/>
                    <a:lstStyle/>
                    <a:p>
                      <a:pPr algn="ctr" fontAlgn="ctr"/>
                      <a:r>
                        <a:rPr lang="pl-PL" sz="1100" b="0" i="0" u="none" strike="noStrike" dirty="0">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183,0000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3134">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5,8667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3134">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55,2000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55,20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1080120"/>
        </p:xfrm>
        <a:graphic>
          <a:graphicData uri="http://schemas.openxmlformats.org/drawingml/2006/table">
            <a:tbl>
              <a:tblPr/>
              <a:tblGrid>
                <a:gridCol w="1656184"/>
                <a:gridCol w="1045358"/>
                <a:gridCol w="1618938"/>
              </a:tblGrid>
              <a:tr h="260718">
                <a:tc>
                  <a:txBody>
                    <a:bodyPr/>
                    <a:lstStyle/>
                    <a:p>
                      <a:pPr algn="ctr" fontAlgn="ctr"/>
                      <a:r>
                        <a:rPr lang="pl-PL" sz="11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73134">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43,6000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134">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1,7600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134">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5,3067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5,31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34888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6" name="Tabela 5"/>
          <p:cNvGraphicFramePr>
            <a:graphicFrameLocks noGrp="1"/>
          </p:cNvGraphicFramePr>
          <p:nvPr/>
        </p:nvGraphicFramePr>
        <p:xfrm>
          <a:off x="2682000" y="1412776"/>
          <a:ext cx="3780000" cy="756000"/>
        </p:xfrm>
        <a:graphic>
          <a:graphicData uri="http://schemas.openxmlformats.org/drawingml/2006/table">
            <a:tbl>
              <a:tblPr/>
              <a:tblGrid>
                <a:gridCol w="1377461"/>
                <a:gridCol w="939660"/>
                <a:gridCol w="1462879"/>
              </a:tblGrid>
              <a:tr h="299546">
                <a:tc>
                  <a:txBody>
                    <a:bodyPr/>
                    <a:lstStyle/>
                    <a:p>
                      <a:pPr algn="ctr" fontAlgn="ctr"/>
                      <a:r>
                        <a:rPr lang="pl-PL" sz="10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56454">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a:solidFill>
                            <a:srgbClr val="FF0000"/>
                          </a:solidFill>
                          <a:latin typeface="Czcionka tekstu podstawowego"/>
                        </a:rPr>
                        <a:t>0,1536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graphicFrame>
        <p:nvGraphicFramePr>
          <p:cNvPr id="7" name="Wykres 6"/>
          <p:cNvGraphicFramePr/>
          <p:nvPr/>
        </p:nvGraphicFramePr>
        <p:xfrm>
          <a:off x="1403648" y="2852936"/>
          <a:ext cx="6336704" cy="38160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3b</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4453104"/>
          </a:xfrm>
        </p:spPr>
        <p:txBody>
          <a:bodyPr>
            <a:normAutofit/>
          </a:bodyPr>
          <a:lstStyle/>
          <a:p>
            <a:pPr algn="ctr"/>
            <a:r>
              <a:rPr lang="pl-PL" dirty="0" smtClean="0"/>
              <a:t>Przedstawienie zebranych danych dla poszczególnych klas, a także dla całej szkoły, rówieśników oraz dla pokolenia starszego</a:t>
            </a:r>
            <a:endParaRPr lang="pl-PL"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3b zostało przebadanych ośmiu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2861072" y="1988840"/>
          <a:ext cx="3421856" cy="3649946"/>
        </p:xfrm>
        <a:graphic>
          <a:graphicData uri="http://schemas.openxmlformats.org/drawingml/2006/table">
            <a:tbl>
              <a:tblPr/>
              <a:tblGrid>
                <a:gridCol w="1301475"/>
                <a:gridCol w="818906"/>
                <a:gridCol w="1301475"/>
              </a:tblGrid>
              <a:tr h="541644">
                <a:tc gridSpan="3">
                  <a:txBody>
                    <a:bodyPr/>
                    <a:lstStyle/>
                    <a:p>
                      <a:pPr algn="ctr" fontAlgn="ctr"/>
                      <a:r>
                        <a:rPr lang="pl-PL" sz="1100" b="1" i="0" u="none" strike="noStrike">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615505">
                <a:tc>
                  <a:txBody>
                    <a:bodyPr/>
                    <a:lstStyle/>
                    <a:p>
                      <a:pPr algn="ctr" fontAlgn="ctr"/>
                      <a:r>
                        <a:rPr lang="pl-PL" sz="11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07753">
                <a:tc>
                  <a:txBody>
                    <a:bodyPr/>
                    <a:lstStyle/>
                    <a:p>
                      <a:pPr algn="ctr" fontAlgn="ctr"/>
                      <a:r>
                        <a:rPr lang="pl-PL" sz="11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92365">
                <a:tc>
                  <a:txBody>
                    <a:bodyPr/>
                    <a:lstStyle/>
                    <a:p>
                      <a:pPr algn="ctr" fontAlgn="ctr"/>
                      <a:r>
                        <a:rPr lang="pl-PL" sz="11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92365">
                <a:tc>
                  <a:txBody>
                    <a:bodyPr/>
                    <a:lstStyle/>
                    <a:p>
                      <a:pPr algn="ctr" fontAlgn="ctr"/>
                      <a:r>
                        <a:rPr lang="pl-PL" sz="11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92365">
                <a:tc>
                  <a:txBody>
                    <a:bodyPr/>
                    <a:lstStyle/>
                    <a:p>
                      <a:pPr algn="ctr" fontAlgn="ctr"/>
                      <a:r>
                        <a:rPr lang="pl-PL" sz="11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23140">
                <a:tc>
                  <a:txBody>
                    <a:bodyPr/>
                    <a:lstStyle/>
                    <a:p>
                      <a:pPr algn="ctr" fontAlgn="ctr"/>
                      <a:r>
                        <a:rPr lang="pl-PL" sz="11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07753">
                <a:tc>
                  <a:txBody>
                    <a:bodyPr/>
                    <a:lstStyle/>
                    <a:p>
                      <a:pPr algn="ctr" fontAlgn="ctr"/>
                      <a:r>
                        <a:rPr lang="pl-PL" sz="11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8528">
                <a:tc>
                  <a:txBody>
                    <a:bodyPr/>
                    <a:lstStyle/>
                    <a:p>
                      <a:pPr algn="ctr" fontAlgn="ctr"/>
                      <a:r>
                        <a:rPr lang="pl-PL" sz="1100" b="0" i="0" u="none" strike="noStrike">
                          <a:solidFill>
                            <a:srgbClr val="000000"/>
                          </a:solidFill>
                          <a:latin typeface="Czcionka tekstu podstawowego"/>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8528">
                <a:tc>
                  <a:txBody>
                    <a:bodyPr/>
                    <a:lstStyle/>
                    <a:p>
                      <a:pPr algn="ctr" fontAlgn="ctr"/>
                      <a:r>
                        <a:rPr lang="pl-PL" sz="1100" b="0" i="0" u="none" strike="noStrike">
                          <a:solidFill>
                            <a:srgbClr val="000000"/>
                          </a:solidFill>
                          <a:latin typeface="Czcionka tekstu podstawowego"/>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524584" y="1988840"/>
          <a:ext cx="4094832" cy="3268185"/>
        </p:xfrm>
        <a:graphic>
          <a:graphicData uri="http://schemas.openxmlformats.org/drawingml/2006/table">
            <a:tbl>
              <a:tblPr/>
              <a:tblGrid>
                <a:gridCol w="746940"/>
                <a:gridCol w="1173764"/>
                <a:gridCol w="1160424"/>
                <a:gridCol w="1013704"/>
              </a:tblGrid>
              <a:tr h="651312">
                <a:tc gridSpan="4">
                  <a:txBody>
                    <a:bodyPr/>
                    <a:lstStyle/>
                    <a:p>
                      <a:pPr algn="ctr" fontAlgn="ctr"/>
                      <a:r>
                        <a:rPr lang="pl-PL" sz="14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581528">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90764">
                <a:tc>
                  <a:txBody>
                    <a:bodyPr/>
                    <a:lstStyle/>
                    <a:p>
                      <a:pPr algn="ctr" fontAlgn="ctr"/>
                      <a:r>
                        <a:rPr lang="pl-PL" sz="1100" b="1" i="0" u="none" strike="noStrike">
                          <a:solidFill>
                            <a:srgbClr val="000000"/>
                          </a:solidFill>
                          <a:latin typeface="Czcionka tekstu podstawowego"/>
                        </a:rPr>
                        <a:t>171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7,3750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54,3906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6225">
                <a:tc>
                  <a:txBody>
                    <a:bodyPr/>
                    <a:lstStyle/>
                    <a:p>
                      <a:pPr algn="ctr" fontAlgn="ctr"/>
                      <a:r>
                        <a:rPr lang="pl-PL" sz="1100" b="0" i="0" u="none" strike="noStrike">
                          <a:solidFill>
                            <a:srgbClr val="000000"/>
                          </a:solidFill>
                          <a:latin typeface="Czcionka tekstu podstawowego"/>
                        </a:rPr>
                        <a:t>173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5,3750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28,8906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6225">
                <a:tc>
                  <a:txBody>
                    <a:bodyPr/>
                    <a:lstStyle/>
                    <a:p>
                      <a:pPr algn="ctr" fontAlgn="ctr"/>
                      <a:r>
                        <a:rPr lang="pl-PL" sz="1100" b="0" i="0" u="none" strike="noStrike">
                          <a:solidFill>
                            <a:srgbClr val="000000"/>
                          </a:solidFill>
                          <a:latin typeface="Czcionka tekstu podstawowego"/>
                        </a:rPr>
                        <a:t>175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22,7813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6225">
                <a:tc>
                  <a:txBody>
                    <a:bodyPr/>
                    <a:lstStyle/>
                    <a:p>
                      <a:pPr algn="ctr" fontAlgn="ctr"/>
                      <a:r>
                        <a:rPr lang="pl-PL" sz="1100" b="0" i="0" u="none" strike="noStrike">
                          <a:solidFill>
                            <a:srgbClr val="000000"/>
                          </a:solidFill>
                          <a:latin typeface="Czcionka tekstu podstawowego"/>
                        </a:rPr>
                        <a:t>177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1,3750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1,8906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05302">
                <a:tc>
                  <a:txBody>
                    <a:bodyPr/>
                    <a:lstStyle/>
                    <a:p>
                      <a:pPr algn="ctr" fontAlgn="ctr"/>
                      <a:r>
                        <a:rPr lang="pl-PL" sz="1100" b="0" i="0" u="none" strike="noStrike">
                          <a:solidFill>
                            <a:srgbClr val="000000"/>
                          </a:solidFill>
                          <a:latin typeface="Czcionka tekstu podstawowego"/>
                        </a:rPr>
                        <a:t>178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0,3750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0,1406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90764">
                <a:tc>
                  <a:txBody>
                    <a:bodyPr/>
                    <a:lstStyle/>
                    <a:p>
                      <a:pPr algn="ctr" fontAlgn="ctr"/>
                      <a:r>
                        <a:rPr lang="pl-PL" sz="1100" b="0" i="0" u="none" strike="noStrike">
                          <a:solidFill>
                            <a:srgbClr val="000000"/>
                          </a:solidFill>
                          <a:latin typeface="Czcionka tekstu podstawowego"/>
                        </a:rPr>
                        <a:t>180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1,6250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2,6406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19840">
                <a:tc>
                  <a:txBody>
                    <a:bodyPr/>
                    <a:lstStyle/>
                    <a:p>
                      <a:pPr algn="ctr" fontAlgn="ctr"/>
                      <a:r>
                        <a:rPr lang="pl-PL" sz="1100" b="1" i="0" u="none" strike="noStrike">
                          <a:solidFill>
                            <a:srgbClr val="000000"/>
                          </a:solidFill>
                          <a:latin typeface="Czcionka tekstu podstawowego"/>
                        </a:rPr>
                        <a:t>198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19,6250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385,1406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060786" y="1714899"/>
          <a:ext cx="5022428" cy="3428202"/>
        </p:xfrm>
        <a:graphic>
          <a:graphicData uri="http://schemas.openxmlformats.org/drawingml/2006/table">
            <a:tbl>
              <a:tblPr/>
              <a:tblGrid>
                <a:gridCol w="1314694"/>
                <a:gridCol w="1299923"/>
                <a:gridCol w="1285151"/>
                <a:gridCol w="1122660"/>
              </a:tblGrid>
              <a:tr h="840172">
                <a:tc gridSpan="4">
                  <a:txBody>
                    <a:bodyPr/>
                    <a:lstStyle/>
                    <a:p>
                      <a:pPr algn="ctr" fontAlgn="ctr"/>
                      <a:r>
                        <a:rPr lang="pl-PL" sz="14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750153">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5077">
                <a:tc>
                  <a:txBody>
                    <a:bodyPr/>
                    <a:lstStyle/>
                    <a:p>
                      <a:pPr algn="ctr" fontAlgn="ctr"/>
                      <a:r>
                        <a:rPr lang="pl-PL" sz="1100" b="1" i="0" u="none" strike="noStrike">
                          <a:solidFill>
                            <a:srgbClr val="000000"/>
                          </a:solidFill>
                          <a:latin typeface="Czcionka tekstu podstawowego"/>
                        </a:rPr>
                        <a:t>41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2,2500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5,0625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56323">
                <a:tc>
                  <a:txBody>
                    <a:bodyPr/>
                    <a:lstStyle/>
                    <a:p>
                      <a:pPr algn="ctr" fontAlgn="ctr"/>
                      <a:r>
                        <a:rPr lang="pl-PL" sz="1100" b="0"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3,1250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56323">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0,2500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0,0625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56323">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1,1250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93831">
                <a:tc>
                  <a:txBody>
                    <a:bodyPr/>
                    <a:lstStyle/>
                    <a:p>
                      <a:pPr algn="ctr" fontAlgn="ctr"/>
                      <a:r>
                        <a:rPr lang="pl-PL" sz="1100" b="1" i="0" u="none" strike="noStrike">
                          <a:solidFill>
                            <a:srgbClr val="000000"/>
                          </a:solidFill>
                          <a:latin typeface="Czcionka tekstu podstawowego"/>
                        </a:rPr>
                        <a:t>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6,1250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r>
              <a:rPr lang="pl-PL" dirty="0" smtClean="0"/>
              <a:t>Na podstawie szeregu rozdzielczego punktowego numeru buta został narysowany wykres przedstawiający rozłożenie numeru buta w klasie</a:t>
            </a:r>
          </a:p>
          <a:p>
            <a:endParaRPr lang="pl-PL" dirty="0"/>
          </a:p>
        </p:txBody>
      </p:sp>
      <p:graphicFrame>
        <p:nvGraphicFramePr>
          <p:cNvPr id="4" name="Wykres 3"/>
          <p:cNvGraphicFramePr/>
          <p:nvPr/>
        </p:nvGraphicFramePr>
        <p:xfrm>
          <a:off x="1790832" y="1433624"/>
          <a:ext cx="5562336" cy="39907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60" y="2348880"/>
          <a:ext cx="4320481" cy="1080120"/>
        </p:xfrm>
        <a:graphic>
          <a:graphicData uri="http://schemas.openxmlformats.org/drawingml/2006/table">
            <a:tbl>
              <a:tblPr/>
              <a:tblGrid>
                <a:gridCol w="1584176"/>
                <a:gridCol w="1066174"/>
                <a:gridCol w="1670131"/>
              </a:tblGrid>
              <a:tr h="270030">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70030">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178,3750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178,38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0030">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5,3125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0030">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61,9844</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61,98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1080120"/>
        </p:xfrm>
        <a:graphic>
          <a:graphicData uri="http://schemas.openxmlformats.org/drawingml/2006/table">
            <a:tbl>
              <a:tblPr/>
              <a:tblGrid>
                <a:gridCol w="1656184"/>
                <a:gridCol w="1045358"/>
                <a:gridCol w="1618938"/>
              </a:tblGrid>
              <a:tr h="270030">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70030">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43,2500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0030">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1,2500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0030">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1,9375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1,94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70892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6" name="Tabela 5"/>
          <p:cNvGraphicFramePr>
            <a:graphicFrameLocks noGrp="1"/>
          </p:cNvGraphicFramePr>
          <p:nvPr/>
        </p:nvGraphicFramePr>
        <p:xfrm>
          <a:off x="2682000" y="1484784"/>
          <a:ext cx="3780000" cy="756000"/>
        </p:xfrm>
        <a:graphic>
          <a:graphicData uri="http://schemas.openxmlformats.org/drawingml/2006/table">
            <a:tbl>
              <a:tblPr/>
              <a:tblGrid>
                <a:gridCol w="1377461"/>
                <a:gridCol w="939660"/>
                <a:gridCol w="1462879"/>
              </a:tblGrid>
              <a:tr h="308002">
                <a:tc>
                  <a:txBody>
                    <a:bodyPr/>
                    <a:lstStyle/>
                    <a:p>
                      <a:pPr algn="ctr" fontAlgn="ctr"/>
                      <a:r>
                        <a:rPr lang="pl-PL" sz="10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47998">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0,1563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graphicFrame>
        <p:nvGraphicFramePr>
          <p:cNvPr id="7" name="Wykres 6"/>
          <p:cNvGraphicFramePr/>
          <p:nvPr/>
        </p:nvGraphicFramePr>
        <p:xfrm>
          <a:off x="1422000" y="3140968"/>
          <a:ext cx="6300000" cy="35528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3c</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3c zostało przebadanych dwudziestu jeden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2879812" y="1556792"/>
          <a:ext cx="3384376" cy="5157188"/>
        </p:xfrm>
        <a:graphic>
          <a:graphicData uri="http://schemas.openxmlformats.org/drawingml/2006/table">
            <a:tbl>
              <a:tblPr/>
              <a:tblGrid>
                <a:gridCol w="1278218"/>
                <a:gridCol w="813412"/>
                <a:gridCol w="1292746"/>
              </a:tblGrid>
              <a:tr h="360041">
                <a:tc gridSpan="3">
                  <a:txBody>
                    <a:bodyPr/>
                    <a:lstStyle/>
                    <a:p>
                      <a:pPr algn="ctr" fontAlgn="ctr"/>
                      <a:r>
                        <a:rPr lang="pl-PL" sz="1400" b="1" i="0" u="none" strike="noStrike" dirty="0">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409140">
                <a:tc>
                  <a:txBody>
                    <a:bodyPr/>
                    <a:lstStyle/>
                    <a:p>
                      <a:pPr algn="ctr" fontAlgn="ctr"/>
                      <a:r>
                        <a:rPr lang="pl-PL" sz="1050" b="1" i="0" u="none" strike="noStrike" dirty="0">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1" i="0" u="none" strike="noStrike">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4569">
                <a:tc>
                  <a:txBody>
                    <a:bodyPr/>
                    <a:lstStyle/>
                    <a:p>
                      <a:pPr algn="ctr" fontAlgn="ctr"/>
                      <a:r>
                        <a:rPr lang="pl-PL" sz="1050" b="0" i="0" u="none" strike="noStrike" dirty="0">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37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4341">
                <a:tc>
                  <a:txBody>
                    <a:bodyPr/>
                    <a:lstStyle/>
                    <a:p>
                      <a:pPr algn="ctr" fontAlgn="ctr"/>
                      <a:r>
                        <a:rPr lang="pl-PL" sz="1050" b="0" i="0" u="none" strike="noStrike" dirty="0">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4341">
                <a:tc>
                  <a:txBody>
                    <a:bodyPr/>
                    <a:lstStyle/>
                    <a:p>
                      <a:pPr algn="ctr" fontAlgn="ctr"/>
                      <a:r>
                        <a:rPr lang="pl-PL" sz="1050" b="0" i="0" u="none" strike="noStrike" dirty="0">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4341">
                <a:tc>
                  <a:txBody>
                    <a:bodyPr/>
                    <a:lstStyle/>
                    <a:p>
                      <a:pPr algn="ctr" fontAlgn="ctr"/>
                      <a:r>
                        <a:rPr lang="pl-PL" sz="105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4341">
                <a:tc>
                  <a:txBody>
                    <a:bodyPr/>
                    <a:lstStyle/>
                    <a:p>
                      <a:pPr algn="ctr" fontAlgn="ctr"/>
                      <a:r>
                        <a:rPr lang="pl-PL" sz="105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4341">
                <a:tc>
                  <a:txBody>
                    <a:bodyPr/>
                    <a:lstStyle/>
                    <a:p>
                      <a:pPr algn="ctr" fontAlgn="ctr"/>
                      <a:r>
                        <a:rPr lang="pl-PL" sz="105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39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4341">
                <a:tc>
                  <a:txBody>
                    <a:bodyPr/>
                    <a:lstStyle/>
                    <a:p>
                      <a:pPr algn="ctr" fontAlgn="ctr"/>
                      <a:r>
                        <a:rPr lang="pl-PL" sz="1050" b="0" i="0" u="none" strike="noStrike">
                          <a:solidFill>
                            <a:srgbClr val="000000"/>
                          </a:solidFill>
                          <a:latin typeface="Czcionka tekstu podstawowego"/>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172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4341">
                <a:tc>
                  <a:txBody>
                    <a:bodyPr/>
                    <a:lstStyle/>
                    <a:p>
                      <a:pPr algn="ctr" fontAlgn="ctr"/>
                      <a:r>
                        <a:rPr lang="pl-PL" sz="1050" b="0" i="0" u="none" strike="noStrike">
                          <a:solidFill>
                            <a:srgbClr val="000000"/>
                          </a:solidFill>
                          <a:latin typeface="Czcionka tekstu podstawowego"/>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174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14797">
                <a:tc>
                  <a:txBody>
                    <a:bodyPr/>
                    <a:lstStyle/>
                    <a:p>
                      <a:pPr algn="ctr" fontAlgn="ctr"/>
                      <a:r>
                        <a:rPr lang="pl-PL" sz="1050" b="0" i="0" u="none" strike="noStrike">
                          <a:solidFill>
                            <a:srgbClr val="000000"/>
                          </a:solidFill>
                          <a:latin typeface="Czcionka tekstu podstawowego"/>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4569">
                <a:tc>
                  <a:txBody>
                    <a:bodyPr/>
                    <a:lstStyle/>
                    <a:p>
                      <a:pPr algn="ctr" fontAlgn="ctr"/>
                      <a:r>
                        <a:rPr lang="pl-PL" sz="1050" b="0" i="0" u="none" strike="noStrike">
                          <a:solidFill>
                            <a:srgbClr val="000000"/>
                          </a:solidFill>
                          <a:latin typeface="Czcionka tekstu podstawowego"/>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14797">
                <a:tc>
                  <a:txBody>
                    <a:bodyPr/>
                    <a:lstStyle/>
                    <a:p>
                      <a:pPr algn="ctr" fontAlgn="ctr"/>
                      <a:r>
                        <a:rPr lang="pl-PL" sz="1050" b="0" i="0" u="none" strike="noStrike">
                          <a:solidFill>
                            <a:srgbClr val="000000"/>
                          </a:solidFill>
                          <a:latin typeface="Czcionka tekstu podstawowego"/>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5026">
                <a:tc>
                  <a:txBody>
                    <a:bodyPr/>
                    <a:lstStyle/>
                    <a:p>
                      <a:pPr algn="ctr" fontAlgn="ctr"/>
                      <a:r>
                        <a:rPr lang="pl-PL" sz="1050" b="0" i="0" u="none" strike="noStrike">
                          <a:solidFill>
                            <a:srgbClr val="000000"/>
                          </a:solidFill>
                          <a:latin typeface="Czcionka tekstu podstawowego"/>
                        </a:rPr>
                        <a:t>12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5026">
                <a:tc>
                  <a:txBody>
                    <a:bodyPr/>
                    <a:lstStyle/>
                    <a:p>
                      <a:pPr algn="ctr" fontAlgn="ctr"/>
                      <a:r>
                        <a:rPr lang="pl-PL" sz="1050" b="0" i="0" u="none" strike="noStrike">
                          <a:solidFill>
                            <a:srgbClr val="000000"/>
                          </a:solidFill>
                          <a:latin typeface="Czcionka tekstu podstawowego"/>
                        </a:rPr>
                        <a:t>13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5026">
                <a:tc>
                  <a:txBody>
                    <a:bodyPr/>
                    <a:lstStyle/>
                    <a:p>
                      <a:pPr algn="ctr" fontAlgn="ctr"/>
                      <a:r>
                        <a:rPr lang="pl-PL" sz="1050" b="0" i="0" u="none" strike="noStrike">
                          <a:solidFill>
                            <a:srgbClr val="000000"/>
                          </a:solidFill>
                          <a:latin typeface="Czcionka tekstu podstawowego"/>
                        </a:rPr>
                        <a:t>14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4569">
                <a:tc>
                  <a:txBody>
                    <a:bodyPr/>
                    <a:lstStyle/>
                    <a:p>
                      <a:pPr algn="ctr" fontAlgn="ctr"/>
                      <a:r>
                        <a:rPr lang="pl-PL" sz="1050" b="0" i="0" u="none" strike="noStrike">
                          <a:solidFill>
                            <a:srgbClr val="000000"/>
                          </a:solidFill>
                          <a:latin typeface="Czcionka tekstu podstawowego"/>
                        </a:rPr>
                        <a:t>15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14797">
                <a:tc>
                  <a:txBody>
                    <a:bodyPr/>
                    <a:lstStyle/>
                    <a:p>
                      <a:pPr algn="ctr" fontAlgn="ctr"/>
                      <a:r>
                        <a:rPr lang="pl-PL" sz="1050" b="0" i="0" u="none" strike="noStrike">
                          <a:solidFill>
                            <a:srgbClr val="000000"/>
                          </a:solidFill>
                          <a:latin typeface="Czcionka tekstu podstawowego"/>
                        </a:rPr>
                        <a:t>16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4569">
                <a:tc>
                  <a:txBody>
                    <a:bodyPr/>
                    <a:lstStyle/>
                    <a:p>
                      <a:pPr algn="ctr" fontAlgn="ctr"/>
                      <a:r>
                        <a:rPr lang="pl-PL" sz="1050" b="0" i="0" u="none" strike="noStrike">
                          <a:solidFill>
                            <a:srgbClr val="000000"/>
                          </a:solidFill>
                          <a:latin typeface="Czcionka tekstu podstawowego"/>
                        </a:rPr>
                        <a:t>17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14797">
                <a:tc>
                  <a:txBody>
                    <a:bodyPr/>
                    <a:lstStyle/>
                    <a:p>
                      <a:pPr algn="ctr" fontAlgn="ctr"/>
                      <a:r>
                        <a:rPr lang="pl-PL" sz="1050" b="0" i="0" u="none" strike="noStrike">
                          <a:solidFill>
                            <a:srgbClr val="000000"/>
                          </a:solidFill>
                          <a:latin typeface="Czcionka tekstu podstawowego"/>
                        </a:rPr>
                        <a:t>18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5026">
                <a:tc>
                  <a:txBody>
                    <a:bodyPr/>
                    <a:lstStyle/>
                    <a:p>
                      <a:pPr algn="ctr" fontAlgn="ctr"/>
                      <a:r>
                        <a:rPr lang="pl-PL" sz="1050" b="0" i="0" u="none" strike="noStrike">
                          <a:solidFill>
                            <a:srgbClr val="000000"/>
                          </a:solidFill>
                          <a:latin typeface="Czcionka tekstu podstawowego"/>
                        </a:rPr>
                        <a:t>19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5026">
                <a:tc>
                  <a:txBody>
                    <a:bodyPr/>
                    <a:lstStyle/>
                    <a:p>
                      <a:pPr algn="ctr" fontAlgn="ctr"/>
                      <a:r>
                        <a:rPr lang="pl-PL" sz="1050" b="0" i="0" u="none" strike="noStrike">
                          <a:solidFill>
                            <a:srgbClr val="000000"/>
                          </a:solidFill>
                          <a:latin typeface="Czcionka tekstu podstawowego"/>
                        </a:rPr>
                        <a:t>20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25026">
                <a:tc>
                  <a:txBody>
                    <a:bodyPr/>
                    <a:lstStyle/>
                    <a:p>
                      <a:pPr algn="ctr" fontAlgn="ctr"/>
                      <a:r>
                        <a:rPr lang="pl-PL" sz="1050" b="0" i="0" u="none" strike="noStrike">
                          <a:solidFill>
                            <a:srgbClr val="000000"/>
                          </a:solidFill>
                          <a:latin typeface="Czcionka tekstu podstawowego"/>
                        </a:rPr>
                        <a:t>21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a:solidFill>
                            <a:srgbClr val="000000"/>
                          </a:solidFill>
                          <a:latin typeface="Czcionka tekstu podstawowego"/>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050" b="0" i="0" u="none" strike="noStrike" dirty="0">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740608" y="1988840"/>
          <a:ext cx="3662785" cy="4639018"/>
        </p:xfrm>
        <a:graphic>
          <a:graphicData uri="http://schemas.openxmlformats.org/drawingml/2006/table">
            <a:tbl>
              <a:tblPr/>
              <a:tblGrid>
                <a:gridCol w="668130"/>
                <a:gridCol w="1049919"/>
                <a:gridCol w="1037988"/>
                <a:gridCol w="906748"/>
              </a:tblGrid>
              <a:tr h="510885">
                <a:tc gridSpan="4">
                  <a:txBody>
                    <a:bodyPr/>
                    <a:lstStyle/>
                    <a:p>
                      <a:pPr algn="ctr" fontAlgn="ctr"/>
                      <a:r>
                        <a:rPr lang="pl-PL" sz="14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456147">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28074">
                <a:tc>
                  <a:txBody>
                    <a:bodyPr/>
                    <a:lstStyle/>
                    <a:p>
                      <a:pPr algn="ctr" fontAlgn="ctr"/>
                      <a:r>
                        <a:rPr lang="pl-PL" sz="1100" b="1" i="0" u="none" strike="noStrike">
                          <a:solidFill>
                            <a:srgbClr val="000000"/>
                          </a:solidFill>
                          <a:latin typeface="Czcionka tekstu podstawowego"/>
                        </a:rPr>
                        <a:t>163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14,4286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208,1837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16670">
                <a:tc>
                  <a:txBody>
                    <a:bodyPr/>
                    <a:lstStyle/>
                    <a:p>
                      <a:pPr algn="ctr" fontAlgn="ctr"/>
                      <a:r>
                        <a:rPr lang="pl-PL" sz="1100" b="0" i="0" u="none" strike="noStrike">
                          <a:solidFill>
                            <a:srgbClr val="000000"/>
                          </a:solidFill>
                          <a:latin typeface="Czcionka tekstu podstawowego"/>
                        </a:rPr>
                        <a:t>165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12,4286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154,4694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16670">
                <a:tc>
                  <a:txBody>
                    <a:bodyPr/>
                    <a:lstStyle/>
                    <a:p>
                      <a:pPr algn="ctr" fontAlgn="ctr"/>
                      <a:r>
                        <a:rPr lang="pl-PL" sz="1100" b="0" i="0" u="none" strike="noStrike">
                          <a:solidFill>
                            <a:srgbClr val="000000"/>
                          </a:solidFill>
                          <a:latin typeface="Czcionka tekstu podstawowego"/>
                        </a:rPr>
                        <a:t>167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20,8571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217,5102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16670">
                <a:tc>
                  <a:txBody>
                    <a:bodyPr/>
                    <a:lstStyle/>
                    <a:p>
                      <a:pPr algn="ctr" fontAlgn="ctr"/>
                      <a:r>
                        <a:rPr lang="pl-PL" sz="1100" b="0" i="0" u="none" strike="noStrike">
                          <a:solidFill>
                            <a:srgbClr val="000000"/>
                          </a:solidFill>
                          <a:latin typeface="Czcionka tekstu podstawowego"/>
                        </a:rPr>
                        <a:t>168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18,8571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177,7959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16670">
                <a:tc>
                  <a:txBody>
                    <a:bodyPr/>
                    <a:lstStyle/>
                    <a:p>
                      <a:pPr algn="ctr" fontAlgn="ctr"/>
                      <a:r>
                        <a:rPr lang="pl-PL" sz="1100" b="0" i="0" u="none" strike="noStrike">
                          <a:solidFill>
                            <a:srgbClr val="000000"/>
                          </a:solidFill>
                          <a:latin typeface="Czcionka tekstu podstawowego"/>
                        </a:rPr>
                        <a:t>172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5,4286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29,4694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16670">
                <a:tc>
                  <a:txBody>
                    <a:bodyPr/>
                    <a:lstStyle/>
                    <a:p>
                      <a:pPr algn="ctr" fontAlgn="ctr"/>
                      <a:r>
                        <a:rPr lang="pl-PL" sz="1100" b="0" i="0" u="none" strike="noStrike">
                          <a:solidFill>
                            <a:srgbClr val="000000"/>
                          </a:solidFill>
                          <a:latin typeface="Czcionka tekstu podstawowego"/>
                        </a:rPr>
                        <a:t>174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3,4286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11,7551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16670">
                <a:tc>
                  <a:txBody>
                    <a:bodyPr/>
                    <a:lstStyle/>
                    <a:p>
                      <a:pPr algn="ctr" fontAlgn="ctr"/>
                      <a:r>
                        <a:rPr lang="pl-PL" sz="1100" b="0" i="0" u="none" strike="noStrike">
                          <a:solidFill>
                            <a:srgbClr val="000000"/>
                          </a:solidFill>
                          <a:latin typeface="Czcionka tekstu podstawowego"/>
                        </a:rPr>
                        <a:t>176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1,4286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2,0408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16670">
                <a:tc>
                  <a:txBody>
                    <a:bodyPr/>
                    <a:lstStyle/>
                    <a:p>
                      <a:pPr algn="ctr" fontAlgn="ctr"/>
                      <a:r>
                        <a:rPr lang="pl-PL" sz="1100" b="0" i="0" u="none" strike="noStrike">
                          <a:solidFill>
                            <a:srgbClr val="000000"/>
                          </a:solidFill>
                          <a:latin typeface="Czcionka tekstu podstawowego"/>
                        </a:rPr>
                        <a:t>178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1,1429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0,6531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9477">
                <a:tc>
                  <a:txBody>
                    <a:bodyPr/>
                    <a:lstStyle/>
                    <a:p>
                      <a:pPr algn="ctr" fontAlgn="ctr"/>
                      <a:r>
                        <a:rPr lang="pl-PL" sz="1100" b="0" i="0" u="none" strike="noStrike">
                          <a:solidFill>
                            <a:srgbClr val="000000"/>
                          </a:solidFill>
                          <a:latin typeface="Czcionka tekstu podstawowego"/>
                        </a:rPr>
                        <a:t>179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1,5714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2,4694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28074">
                <a:tc>
                  <a:txBody>
                    <a:bodyPr/>
                    <a:lstStyle/>
                    <a:p>
                      <a:pPr algn="ctr" fontAlgn="ctr"/>
                      <a:r>
                        <a:rPr lang="pl-PL" sz="1100" b="0" i="0" u="none" strike="noStrike">
                          <a:solidFill>
                            <a:srgbClr val="000000"/>
                          </a:solidFill>
                          <a:latin typeface="Czcionka tekstu podstawowego"/>
                        </a:rPr>
                        <a:t>180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5,1429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13,2245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9477">
                <a:tc>
                  <a:txBody>
                    <a:bodyPr/>
                    <a:lstStyle/>
                    <a:p>
                      <a:pPr algn="ctr" fontAlgn="ctr"/>
                      <a:r>
                        <a:rPr lang="pl-PL" sz="1100" b="0" i="0" u="none" strike="noStrike">
                          <a:solidFill>
                            <a:srgbClr val="000000"/>
                          </a:solidFill>
                          <a:latin typeface="Czcionka tekstu podstawowego"/>
                        </a:rPr>
                        <a:t>181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3,5714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12,7551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50881">
                <a:tc>
                  <a:txBody>
                    <a:bodyPr/>
                    <a:lstStyle/>
                    <a:p>
                      <a:pPr algn="ctr" fontAlgn="ctr"/>
                      <a:r>
                        <a:rPr lang="pl-PL" sz="1100" b="0" i="0" u="none" strike="noStrike">
                          <a:solidFill>
                            <a:srgbClr val="000000"/>
                          </a:solidFill>
                          <a:latin typeface="Czcionka tekstu podstawowego"/>
                        </a:rPr>
                        <a:t>186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8,5714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73,4694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50881">
                <a:tc>
                  <a:txBody>
                    <a:bodyPr/>
                    <a:lstStyle/>
                    <a:p>
                      <a:pPr algn="ctr" fontAlgn="ctr"/>
                      <a:r>
                        <a:rPr lang="pl-PL" sz="1100" b="0" i="0" u="none" strike="noStrike">
                          <a:solidFill>
                            <a:srgbClr val="000000"/>
                          </a:solidFill>
                          <a:latin typeface="Czcionka tekstu podstawowego"/>
                        </a:rPr>
                        <a:t>187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9,5714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91,6122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50881">
                <a:tc>
                  <a:txBody>
                    <a:bodyPr/>
                    <a:lstStyle/>
                    <a:p>
                      <a:pPr algn="ctr" fontAlgn="ctr"/>
                      <a:r>
                        <a:rPr lang="pl-PL" sz="1100" b="0" i="0" u="none" strike="noStrike">
                          <a:solidFill>
                            <a:srgbClr val="000000"/>
                          </a:solidFill>
                          <a:latin typeface="Czcionka tekstu podstawowego"/>
                        </a:rPr>
                        <a:t>188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10,5714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111,7551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28074">
                <a:tc>
                  <a:txBody>
                    <a:bodyPr/>
                    <a:lstStyle/>
                    <a:p>
                      <a:pPr algn="ctr" fontAlgn="ctr"/>
                      <a:r>
                        <a:rPr lang="pl-PL" sz="1100" b="0" i="0" u="none" strike="noStrike">
                          <a:solidFill>
                            <a:srgbClr val="000000"/>
                          </a:solidFill>
                          <a:latin typeface="Czcionka tekstu podstawowego"/>
                        </a:rPr>
                        <a:t>189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11,5714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133,8980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9477">
                <a:tc>
                  <a:txBody>
                    <a:bodyPr/>
                    <a:lstStyle/>
                    <a:p>
                      <a:pPr algn="ctr" fontAlgn="ctr"/>
                      <a:r>
                        <a:rPr lang="pl-PL" sz="1100" b="1" i="0" u="none" strike="noStrike">
                          <a:solidFill>
                            <a:srgbClr val="000000"/>
                          </a:solidFill>
                          <a:latin typeface="Czcionka tekstu podstawowego"/>
                        </a:rPr>
                        <a:t>190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25,1429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316,0816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646331"/>
          </a:xfrm>
          <a:prstGeom prst="rect">
            <a:avLst/>
          </a:prstGeom>
          <a:noFill/>
        </p:spPr>
        <p:txBody>
          <a:bodyPr wrap="square" rtlCol="0">
            <a:spAutoFit/>
          </a:bodyPr>
          <a:lstStyle/>
          <a:p>
            <a:pPr algn="just"/>
            <a:r>
              <a:rPr lang="pl-PL" dirty="0" smtClean="0"/>
              <a:t>Na podstawie szeregu rozdzielczego punktowego wzrostu został narysowany wykres przedstawiający rozłożenie wzrostu w klasie</a:t>
            </a:r>
            <a:endParaRPr lang="pl-PL" dirty="0"/>
          </a:p>
        </p:txBody>
      </p:sp>
      <p:graphicFrame>
        <p:nvGraphicFramePr>
          <p:cNvPr id="4" name="Wykres 3"/>
          <p:cNvGraphicFramePr/>
          <p:nvPr/>
        </p:nvGraphicFramePr>
        <p:xfrm>
          <a:off x="1367724" y="1772816"/>
          <a:ext cx="6408552" cy="44103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2a</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051720" y="1268762"/>
          <a:ext cx="5040561" cy="4320476"/>
        </p:xfrm>
        <a:graphic>
          <a:graphicData uri="http://schemas.openxmlformats.org/drawingml/2006/table">
            <a:tbl>
              <a:tblPr/>
              <a:tblGrid>
                <a:gridCol w="1319440"/>
                <a:gridCol w="1304617"/>
                <a:gridCol w="1289791"/>
                <a:gridCol w="1126713"/>
              </a:tblGrid>
              <a:tr h="747903">
                <a:tc gridSpan="4">
                  <a:txBody>
                    <a:bodyPr/>
                    <a:lstStyle/>
                    <a:p>
                      <a:pPr algn="ctr" fontAlgn="ctr"/>
                      <a:r>
                        <a:rPr lang="pl-PL" sz="16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667771">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33885">
                <a:tc>
                  <a:txBody>
                    <a:bodyPr/>
                    <a:lstStyle/>
                    <a:p>
                      <a:pPr algn="ctr" fontAlgn="ctr"/>
                      <a:r>
                        <a:rPr lang="pl-PL" sz="1100" b="1" i="0" u="none" strike="noStrike">
                          <a:solidFill>
                            <a:srgbClr val="000000"/>
                          </a:solidFill>
                          <a:latin typeface="Czcionka tekstu podstawowego"/>
                        </a:rPr>
                        <a:t>37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5,4286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29,4694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7191">
                <a:tc>
                  <a:txBody>
                    <a:bodyPr/>
                    <a:lstStyle/>
                    <a:p>
                      <a:pPr algn="ctr" fontAlgn="ctr"/>
                      <a:r>
                        <a:rPr lang="pl-PL" sz="1100" b="0" i="0" u="none" strike="noStrike">
                          <a:solidFill>
                            <a:srgbClr val="000000"/>
                          </a:solidFill>
                          <a:latin typeface="Czcionka tekstu podstawowego"/>
                        </a:rPr>
                        <a:t>38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13,2857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58,8367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7191">
                <a:tc>
                  <a:txBody>
                    <a:bodyPr/>
                    <a:lstStyle/>
                    <a:p>
                      <a:pPr algn="ctr" fontAlgn="ctr"/>
                      <a:r>
                        <a:rPr lang="pl-PL" sz="1100" b="0" i="0" u="none" strike="noStrike">
                          <a:solidFill>
                            <a:srgbClr val="000000"/>
                          </a:solidFill>
                          <a:latin typeface="Czcionka tekstu podstawowego"/>
                        </a:rPr>
                        <a:t>39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3,4286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11,7551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7191">
                <a:tc>
                  <a:txBody>
                    <a:bodyPr/>
                    <a:lstStyle/>
                    <a:p>
                      <a:pPr algn="ctr" fontAlgn="ctr"/>
                      <a:r>
                        <a:rPr lang="pl-PL" sz="1100" b="0" i="0" u="none" strike="noStrike">
                          <a:solidFill>
                            <a:srgbClr val="000000"/>
                          </a:solidFill>
                          <a:latin typeface="Czcionka tekstu podstawowego"/>
                        </a:rPr>
                        <a:t>41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2,8571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4,0816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7191">
                <a:tc>
                  <a:txBody>
                    <a:bodyPr/>
                    <a:lstStyle/>
                    <a:p>
                      <a:pPr algn="ctr" fontAlgn="ctr"/>
                      <a:r>
                        <a:rPr lang="pl-PL" sz="1100" b="0"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0,8571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0,3673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7191">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1,1429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0,6531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7191">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6,2857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9,8776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17191">
                <a:tc>
                  <a:txBody>
                    <a:bodyPr/>
                    <a:lstStyle/>
                    <a:p>
                      <a:pPr algn="ctr" fontAlgn="ctr"/>
                      <a:r>
                        <a:rPr lang="pl-PL" sz="1100" b="0" i="0" u="none" strike="noStrike">
                          <a:solidFill>
                            <a:srgbClr val="000000"/>
                          </a:solidFill>
                          <a:latin typeface="Czcionka tekstu podstawowego"/>
                        </a:rPr>
                        <a:t>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7,7143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19,8367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50580">
                <a:tc>
                  <a:txBody>
                    <a:bodyPr/>
                    <a:lstStyle/>
                    <a:p>
                      <a:pPr algn="ctr" fontAlgn="ctr"/>
                      <a:r>
                        <a:rPr lang="pl-PL" sz="1100" b="1" i="0" u="none" strike="noStrike">
                          <a:solidFill>
                            <a:srgbClr val="000000"/>
                          </a:solidFill>
                          <a:latin typeface="Czcionka tekstu podstawowego"/>
                        </a:rPr>
                        <a:t>46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10,7143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38,2653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r>
              <a:rPr lang="pl-PL" dirty="0" smtClean="0"/>
              <a:t>Na podstawie szeregu rozdzielczego punktowego numeru buta został narysowany wykres przedstawiający rozłożenie numeru buta w klasie</a:t>
            </a:r>
          </a:p>
          <a:p>
            <a:endParaRPr lang="pl-PL" dirty="0"/>
          </a:p>
        </p:txBody>
      </p:sp>
      <p:graphicFrame>
        <p:nvGraphicFramePr>
          <p:cNvPr id="4" name="Wykres 3"/>
          <p:cNvGraphicFramePr/>
          <p:nvPr/>
        </p:nvGraphicFramePr>
        <p:xfrm>
          <a:off x="1493808" y="1484784"/>
          <a:ext cx="6156384" cy="45363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60" y="2348880"/>
          <a:ext cx="4320481" cy="1080121"/>
        </p:xfrm>
        <a:graphic>
          <a:graphicData uri="http://schemas.openxmlformats.org/drawingml/2006/table">
            <a:tbl>
              <a:tblPr/>
              <a:tblGrid>
                <a:gridCol w="1584176"/>
                <a:gridCol w="1066174"/>
                <a:gridCol w="1670131"/>
              </a:tblGrid>
              <a:tr h="260719">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73134">
                <a:tc>
                  <a:txBody>
                    <a:bodyPr/>
                    <a:lstStyle/>
                    <a:p>
                      <a:pPr algn="ctr" fontAlgn="ctr"/>
                      <a:r>
                        <a:rPr lang="pl-PL" sz="1100" b="0" i="0" u="none" strike="noStrike" dirty="0">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177,4286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177,43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3134">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7,3197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7,32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3134">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74,1497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74,15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1080120"/>
        </p:xfrm>
        <a:graphic>
          <a:graphicData uri="http://schemas.openxmlformats.org/drawingml/2006/table">
            <a:tbl>
              <a:tblPr/>
              <a:tblGrid>
                <a:gridCol w="1656184"/>
                <a:gridCol w="1045358"/>
                <a:gridCol w="1618938"/>
              </a:tblGrid>
              <a:tr h="260718">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73134">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42,4286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42,43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134">
                <a:tc>
                  <a:txBody>
                    <a:bodyPr/>
                    <a:lstStyle/>
                    <a:p>
                      <a:pPr algn="ctr" fontAlgn="ctr"/>
                      <a:r>
                        <a:rPr lang="pl-PL" sz="1100" b="0" i="0" u="none" strike="noStrike" dirty="0">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2,4626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2,46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134">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8,2449</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8,24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34888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6" name="Tabela 5"/>
          <p:cNvGraphicFramePr>
            <a:graphicFrameLocks noGrp="1"/>
          </p:cNvGraphicFramePr>
          <p:nvPr/>
        </p:nvGraphicFramePr>
        <p:xfrm>
          <a:off x="2682000" y="1484784"/>
          <a:ext cx="3780000" cy="756000"/>
        </p:xfrm>
        <a:graphic>
          <a:graphicData uri="http://schemas.openxmlformats.org/drawingml/2006/table">
            <a:tbl>
              <a:tblPr/>
              <a:tblGrid>
                <a:gridCol w="1377461"/>
                <a:gridCol w="939660"/>
                <a:gridCol w="1462879"/>
              </a:tblGrid>
              <a:tr h="299546">
                <a:tc>
                  <a:txBody>
                    <a:bodyPr/>
                    <a:lstStyle/>
                    <a:p>
                      <a:pPr algn="ctr" fontAlgn="ctr"/>
                      <a:r>
                        <a:rPr lang="pl-PL" sz="10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56454">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a:solidFill>
                            <a:srgbClr val="FF0000"/>
                          </a:solidFill>
                          <a:latin typeface="Czcionka tekstu podstawowego"/>
                        </a:rPr>
                        <a:t>0,1539</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graphicFrame>
        <p:nvGraphicFramePr>
          <p:cNvPr id="7" name="Wykres 6"/>
          <p:cNvGraphicFramePr/>
          <p:nvPr/>
        </p:nvGraphicFramePr>
        <p:xfrm>
          <a:off x="1259632" y="2924944"/>
          <a:ext cx="6624736" cy="37444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3d</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3d zostało przebadanych dziesięciu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2924448" y="1916832"/>
          <a:ext cx="3295104" cy="4248472"/>
        </p:xfrm>
        <a:graphic>
          <a:graphicData uri="http://schemas.openxmlformats.org/drawingml/2006/table">
            <a:tbl>
              <a:tblPr/>
              <a:tblGrid>
                <a:gridCol w="1253266"/>
                <a:gridCol w="788572"/>
                <a:gridCol w="1253266"/>
              </a:tblGrid>
              <a:tr h="533713">
                <a:tc gridSpan="3">
                  <a:txBody>
                    <a:bodyPr/>
                    <a:lstStyle/>
                    <a:p>
                      <a:pPr algn="ctr" fontAlgn="ctr"/>
                      <a:r>
                        <a:rPr lang="pl-PL" sz="1200" b="1" i="0" u="none" strike="noStrike" dirty="0">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606492">
                <a:tc>
                  <a:txBody>
                    <a:bodyPr/>
                    <a:lstStyle/>
                    <a:p>
                      <a:pPr algn="ctr" fontAlgn="ctr"/>
                      <a:r>
                        <a:rPr lang="pl-PL" sz="11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03246">
                <a:tc>
                  <a:txBody>
                    <a:bodyPr/>
                    <a:lstStyle/>
                    <a:p>
                      <a:pPr algn="ctr" fontAlgn="ctr"/>
                      <a:r>
                        <a:rPr lang="pl-PL" sz="11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88083">
                <a:tc>
                  <a:txBody>
                    <a:bodyPr/>
                    <a:lstStyle/>
                    <a:p>
                      <a:pPr algn="ctr" fontAlgn="ctr"/>
                      <a:r>
                        <a:rPr lang="pl-PL" sz="11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88083">
                <a:tc>
                  <a:txBody>
                    <a:bodyPr/>
                    <a:lstStyle/>
                    <a:p>
                      <a:pPr algn="ctr" fontAlgn="ctr"/>
                      <a:r>
                        <a:rPr lang="pl-PL" sz="11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88083">
                <a:tc>
                  <a:txBody>
                    <a:bodyPr/>
                    <a:lstStyle/>
                    <a:p>
                      <a:pPr algn="ctr" fontAlgn="ctr"/>
                      <a:r>
                        <a:rPr lang="pl-PL" sz="11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18408">
                <a:tc>
                  <a:txBody>
                    <a:bodyPr/>
                    <a:lstStyle/>
                    <a:p>
                      <a:pPr algn="ctr" fontAlgn="ctr"/>
                      <a:r>
                        <a:rPr lang="pl-PL" sz="11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03246">
                <a:tc>
                  <a:txBody>
                    <a:bodyPr/>
                    <a:lstStyle/>
                    <a:p>
                      <a:pPr algn="ctr" fontAlgn="ctr"/>
                      <a:r>
                        <a:rPr lang="pl-PL" sz="11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18408">
                <a:tc>
                  <a:txBody>
                    <a:bodyPr/>
                    <a:lstStyle/>
                    <a:p>
                      <a:pPr algn="ctr" fontAlgn="ctr"/>
                      <a:r>
                        <a:rPr lang="pl-PL" sz="1100" b="0" i="0" u="none" strike="noStrike">
                          <a:solidFill>
                            <a:srgbClr val="000000"/>
                          </a:solidFill>
                          <a:latin typeface="Czcionka tekstu podstawowego"/>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3570">
                <a:tc>
                  <a:txBody>
                    <a:bodyPr/>
                    <a:lstStyle/>
                    <a:p>
                      <a:pPr algn="ctr" fontAlgn="ctr"/>
                      <a:r>
                        <a:rPr lang="pl-PL" sz="1100" b="0" i="0" u="none" strike="noStrike">
                          <a:solidFill>
                            <a:srgbClr val="000000"/>
                          </a:solidFill>
                          <a:latin typeface="Czcionka tekstu podstawowego"/>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3570">
                <a:tc>
                  <a:txBody>
                    <a:bodyPr/>
                    <a:lstStyle/>
                    <a:p>
                      <a:pPr algn="ctr" fontAlgn="ctr"/>
                      <a:r>
                        <a:rPr lang="pl-PL" sz="1100" b="0" i="0" u="none" strike="noStrike">
                          <a:solidFill>
                            <a:srgbClr val="000000"/>
                          </a:solidFill>
                          <a:latin typeface="Czcionka tekstu podstawowego"/>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3570">
                <a:tc>
                  <a:txBody>
                    <a:bodyPr/>
                    <a:lstStyle/>
                    <a:p>
                      <a:pPr algn="ctr" fontAlgn="ctr"/>
                      <a:r>
                        <a:rPr lang="pl-PL" sz="1100" b="0" i="0" u="none" strike="noStrike">
                          <a:solidFill>
                            <a:srgbClr val="000000"/>
                          </a:solidFill>
                          <a:latin typeface="Czcionka tekstu podstawowego"/>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360160" y="1844824"/>
          <a:ext cx="4423680" cy="4032448"/>
        </p:xfrm>
        <a:graphic>
          <a:graphicData uri="http://schemas.openxmlformats.org/drawingml/2006/table">
            <a:tbl>
              <a:tblPr/>
              <a:tblGrid>
                <a:gridCol w="806925"/>
                <a:gridCol w="1268026"/>
                <a:gridCol w="1253616"/>
                <a:gridCol w="1095113"/>
              </a:tblGrid>
              <a:tr h="734962">
                <a:tc gridSpan="4">
                  <a:txBody>
                    <a:bodyPr/>
                    <a:lstStyle/>
                    <a:p>
                      <a:pPr algn="ctr" fontAlgn="ctr"/>
                      <a:r>
                        <a:rPr lang="pl-PL" sz="16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656216">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28108">
                <a:tc>
                  <a:txBody>
                    <a:bodyPr/>
                    <a:lstStyle/>
                    <a:p>
                      <a:pPr algn="ctr" fontAlgn="ctr"/>
                      <a:r>
                        <a:rPr lang="pl-PL" sz="1100" b="1" i="0" u="none" strike="noStrike">
                          <a:solidFill>
                            <a:srgbClr val="000000"/>
                          </a:solidFill>
                          <a:latin typeface="Czcionka tekstu podstawowego"/>
                        </a:rPr>
                        <a:t>175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53,2900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11703">
                <a:tc>
                  <a:txBody>
                    <a:bodyPr/>
                    <a:lstStyle/>
                    <a:p>
                      <a:pPr algn="ctr" fontAlgn="ctr"/>
                      <a:r>
                        <a:rPr lang="pl-PL" sz="1100" b="0" i="0" u="none" strike="noStrike">
                          <a:solidFill>
                            <a:srgbClr val="000000"/>
                          </a:solidFill>
                          <a:latin typeface="Czcionka tekstu podstawowego"/>
                        </a:rPr>
                        <a:t>176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39,6900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11703">
                <a:tc>
                  <a:txBody>
                    <a:bodyPr/>
                    <a:lstStyle/>
                    <a:p>
                      <a:pPr algn="ctr" fontAlgn="ctr"/>
                      <a:r>
                        <a:rPr lang="pl-PL" sz="1100" b="0" i="0" u="none" strike="noStrike">
                          <a:solidFill>
                            <a:srgbClr val="000000"/>
                          </a:solidFill>
                          <a:latin typeface="Czcionka tekstu podstawowego"/>
                        </a:rPr>
                        <a:t>178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18,4900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11703">
                <a:tc>
                  <a:txBody>
                    <a:bodyPr/>
                    <a:lstStyle/>
                    <a:p>
                      <a:pPr algn="ctr" fontAlgn="ctr"/>
                      <a:r>
                        <a:rPr lang="pl-PL" sz="1100" b="0" i="0" u="none" strike="noStrike">
                          <a:solidFill>
                            <a:srgbClr val="000000"/>
                          </a:solidFill>
                          <a:latin typeface="Czcionka tekstu podstawowego"/>
                        </a:rPr>
                        <a:t>181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1,6900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44513">
                <a:tc>
                  <a:txBody>
                    <a:bodyPr/>
                    <a:lstStyle/>
                    <a:p>
                      <a:pPr algn="ctr" fontAlgn="ctr"/>
                      <a:r>
                        <a:rPr lang="pl-PL" sz="1100" b="0" i="0" u="none" strike="noStrike">
                          <a:solidFill>
                            <a:srgbClr val="000000"/>
                          </a:solidFill>
                          <a:latin typeface="Czcionka tekstu podstawowego"/>
                        </a:rPr>
                        <a:t>182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0,0900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28108">
                <a:tc>
                  <a:txBody>
                    <a:bodyPr/>
                    <a:lstStyle/>
                    <a:p>
                      <a:pPr algn="ctr" fontAlgn="ctr"/>
                      <a:r>
                        <a:rPr lang="pl-PL" sz="1100" b="0" i="0" u="none" strike="noStrike">
                          <a:solidFill>
                            <a:srgbClr val="000000"/>
                          </a:solidFill>
                          <a:latin typeface="Czcionka tekstu podstawowego"/>
                        </a:rPr>
                        <a:t>184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5,7800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44513">
                <a:tc>
                  <a:txBody>
                    <a:bodyPr/>
                    <a:lstStyle/>
                    <a:p>
                      <a:pPr algn="ctr" fontAlgn="ctr"/>
                      <a:r>
                        <a:rPr lang="pl-PL" sz="1100" b="0" i="0" u="none" strike="noStrike">
                          <a:solidFill>
                            <a:srgbClr val="000000"/>
                          </a:solidFill>
                          <a:latin typeface="Czcionka tekstu podstawowego"/>
                        </a:rPr>
                        <a:t>185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7,2900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60919">
                <a:tc>
                  <a:txBody>
                    <a:bodyPr/>
                    <a:lstStyle/>
                    <a:p>
                      <a:pPr algn="ctr" fontAlgn="ctr"/>
                      <a:r>
                        <a:rPr lang="pl-PL" sz="1100" b="1" i="0" u="none" strike="noStrike">
                          <a:solidFill>
                            <a:srgbClr val="000000"/>
                          </a:solidFill>
                          <a:latin typeface="Czcionka tekstu podstawowego"/>
                        </a:rPr>
                        <a:t>189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13,4000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89,7800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096790" y="1678896"/>
          <a:ext cx="4950420" cy="3500208"/>
        </p:xfrm>
        <a:graphic>
          <a:graphicData uri="http://schemas.openxmlformats.org/drawingml/2006/table">
            <a:tbl>
              <a:tblPr/>
              <a:tblGrid>
                <a:gridCol w="1295845"/>
                <a:gridCol w="1281286"/>
                <a:gridCol w="1266725"/>
                <a:gridCol w="1106564"/>
              </a:tblGrid>
              <a:tr h="857819">
                <a:tc gridSpan="4">
                  <a:txBody>
                    <a:bodyPr/>
                    <a:lstStyle/>
                    <a:p>
                      <a:pPr algn="ctr" fontAlgn="ctr"/>
                      <a:r>
                        <a:rPr lang="pl-PL" sz="16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765910">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82955">
                <a:tc>
                  <a:txBody>
                    <a:bodyPr/>
                    <a:lstStyle/>
                    <a:p>
                      <a:pPr algn="ctr" fontAlgn="ctr"/>
                      <a:r>
                        <a:rPr lang="pl-PL" sz="1100" b="1"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6,3000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13,2300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63807">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1,2100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63807">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0,0100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63807">
                <a:tc>
                  <a:txBody>
                    <a:bodyPr/>
                    <a:lstStyle/>
                    <a:p>
                      <a:pPr algn="ctr" fontAlgn="ctr"/>
                      <a:r>
                        <a:rPr lang="pl-PL" sz="1100" b="0" i="0" u="none" strike="noStrike">
                          <a:solidFill>
                            <a:srgbClr val="000000"/>
                          </a:solidFill>
                          <a:latin typeface="Czcionka tekstu podstawowego"/>
                        </a:rPr>
                        <a:t>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1,8000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1,6200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02103">
                <a:tc>
                  <a:txBody>
                    <a:bodyPr/>
                    <a:lstStyle/>
                    <a:p>
                      <a:pPr algn="ctr" fontAlgn="ctr"/>
                      <a:r>
                        <a:rPr lang="pl-PL" sz="1100" b="1" i="0" u="none" strike="noStrike">
                          <a:solidFill>
                            <a:srgbClr val="000000"/>
                          </a:solidFill>
                          <a:latin typeface="Czcionka tekstu podstawowego"/>
                        </a:rPr>
                        <a:t>46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5,7000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10,8300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r>
              <a:rPr lang="pl-PL" dirty="0" smtClean="0"/>
              <a:t>Na podstawie szeregu rozdzielczego punktowego numeru buta został narysowany wykres przedstawiający rozłożenie numeru buta w klasie</a:t>
            </a:r>
          </a:p>
          <a:p>
            <a:endParaRPr lang="pl-PL" dirty="0"/>
          </a:p>
        </p:txBody>
      </p:sp>
      <p:graphicFrame>
        <p:nvGraphicFramePr>
          <p:cNvPr id="4" name="Wykres 3"/>
          <p:cNvGraphicFramePr/>
          <p:nvPr/>
        </p:nvGraphicFramePr>
        <p:xfrm>
          <a:off x="1424298" y="1620503"/>
          <a:ext cx="6295405" cy="36169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60" y="2348880"/>
          <a:ext cx="4320481" cy="1080000"/>
        </p:xfrm>
        <a:graphic>
          <a:graphicData uri="http://schemas.openxmlformats.org/drawingml/2006/table">
            <a:tbl>
              <a:tblPr/>
              <a:tblGrid>
                <a:gridCol w="1584176"/>
                <a:gridCol w="1066174"/>
                <a:gridCol w="1670131"/>
              </a:tblGrid>
              <a:tr h="270000">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70000">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182,3000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182,30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0000">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3,9000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3,90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0000">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21,6100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21,61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1080120"/>
        </p:xfrm>
        <a:graphic>
          <a:graphicData uri="http://schemas.openxmlformats.org/drawingml/2006/table">
            <a:tbl>
              <a:tblPr/>
              <a:tblGrid>
                <a:gridCol w="1584176"/>
                <a:gridCol w="1117366"/>
                <a:gridCol w="1618938"/>
              </a:tblGrid>
              <a:tr h="260718">
                <a:tc>
                  <a:txBody>
                    <a:bodyPr/>
                    <a:lstStyle/>
                    <a:p>
                      <a:pPr algn="ctr" fontAlgn="ctr"/>
                      <a:r>
                        <a:rPr lang="pl-PL" sz="11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73134">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44,1000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44,10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134">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1,5000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134">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2,6900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2,69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2a zostało przebadanych siedemnastu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3467310" y="2060848"/>
          <a:ext cx="2209381" cy="4065978"/>
        </p:xfrm>
        <a:graphic>
          <a:graphicData uri="http://schemas.openxmlformats.org/drawingml/2006/table">
            <a:tbl>
              <a:tblPr/>
              <a:tblGrid>
                <a:gridCol w="834444"/>
                <a:gridCol w="531010"/>
                <a:gridCol w="843927"/>
              </a:tblGrid>
              <a:tr h="333301">
                <a:tc gridSpan="3">
                  <a:txBody>
                    <a:bodyPr/>
                    <a:lstStyle/>
                    <a:p>
                      <a:pPr algn="ctr" fontAlgn="ctr"/>
                      <a:r>
                        <a:rPr lang="pl-PL" sz="1100" b="1" i="0" u="none" strike="noStrike" dirty="0">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378751">
                <a:tc>
                  <a:txBody>
                    <a:bodyPr/>
                    <a:lstStyle/>
                    <a:p>
                      <a:pPr algn="ctr" fontAlgn="ctr"/>
                      <a:r>
                        <a:rPr lang="pl-PL" sz="11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dirty="0">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89376">
                <a:tc>
                  <a:txBody>
                    <a:bodyPr/>
                    <a:lstStyle/>
                    <a:p>
                      <a:pPr algn="ctr" fontAlgn="ctr"/>
                      <a:r>
                        <a:rPr lang="pl-PL" sz="11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79907">
                <a:tc>
                  <a:txBody>
                    <a:bodyPr/>
                    <a:lstStyle/>
                    <a:p>
                      <a:pPr algn="ctr" fontAlgn="ctr"/>
                      <a:r>
                        <a:rPr lang="pl-PL" sz="11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79907">
                <a:tc>
                  <a:txBody>
                    <a:bodyPr/>
                    <a:lstStyle/>
                    <a:p>
                      <a:pPr algn="ctr" fontAlgn="ctr"/>
                      <a:r>
                        <a:rPr lang="pl-PL" sz="11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79907">
                <a:tc>
                  <a:txBody>
                    <a:bodyPr/>
                    <a:lstStyle/>
                    <a:p>
                      <a:pPr algn="ctr" fontAlgn="ctr"/>
                      <a:r>
                        <a:rPr lang="pl-PL" sz="11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79907">
                <a:tc>
                  <a:txBody>
                    <a:bodyPr/>
                    <a:lstStyle/>
                    <a:p>
                      <a:pPr algn="ctr" fontAlgn="ctr"/>
                      <a:r>
                        <a:rPr lang="pl-PL" sz="11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844">
                <a:tc>
                  <a:txBody>
                    <a:bodyPr/>
                    <a:lstStyle/>
                    <a:p>
                      <a:pPr algn="ctr" fontAlgn="ctr"/>
                      <a:r>
                        <a:rPr lang="pl-PL" sz="11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89376">
                <a:tc>
                  <a:txBody>
                    <a:bodyPr/>
                    <a:lstStyle/>
                    <a:p>
                      <a:pPr algn="ctr" fontAlgn="ctr"/>
                      <a:r>
                        <a:rPr lang="pl-PL" sz="1100" b="0" i="0" u="none" strike="noStrike">
                          <a:solidFill>
                            <a:srgbClr val="000000"/>
                          </a:solidFill>
                          <a:latin typeface="Czcionka tekstu podstawowego"/>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844">
                <a:tc>
                  <a:txBody>
                    <a:bodyPr/>
                    <a:lstStyle/>
                    <a:p>
                      <a:pPr algn="ctr" fontAlgn="ctr"/>
                      <a:r>
                        <a:rPr lang="pl-PL" sz="1100" b="0" i="0" u="none" strike="noStrike">
                          <a:solidFill>
                            <a:srgbClr val="000000"/>
                          </a:solidFill>
                          <a:latin typeface="Czcionka tekstu podstawowego"/>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8313">
                <a:tc>
                  <a:txBody>
                    <a:bodyPr/>
                    <a:lstStyle/>
                    <a:p>
                      <a:pPr algn="ctr" fontAlgn="ctr"/>
                      <a:r>
                        <a:rPr lang="pl-PL" sz="1100" b="0" i="0" u="none" strike="noStrike">
                          <a:solidFill>
                            <a:srgbClr val="000000"/>
                          </a:solidFill>
                          <a:latin typeface="Czcionka tekstu podstawowego"/>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8313">
                <a:tc>
                  <a:txBody>
                    <a:bodyPr/>
                    <a:lstStyle/>
                    <a:p>
                      <a:pPr algn="ctr" fontAlgn="ctr"/>
                      <a:r>
                        <a:rPr lang="pl-PL" sz="1100" b="0" i="0" u="none" strike="noStrike">
                          <a:solidFill>
                            <a:srgbClr val="000000"/>
                          </a:solidFill>
                          <a:latin typeface="Czcionka tekstu podstawowego"/>
                        </a:rPr>
                        <a:t>10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8313">
                <a:tc>
                  <a:txBody>
                    <a:bodyPr/>
                    <a:lstStyle/>
                    <a:p>
                      <a:pPr algn="ctr" fontAlgn="ctr"/>
                      <a:r>
                        <a:rPr lang="pl-PL" sz="1100" b="0" i="0" u="none" strike="noStrike">
                          <a:solidFill>
                            <a:srgbClr val="000000"/>
                          </a:solidFill>
                          <a:latin typeface="Czcionka tekstu podstawowego"/>
                        </a:rPr>
                        <a:t>11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8313">
                <a:tc>
                  <a:txBody>
                    <a:bodyPr/>
                    <a:lstStyle/>
                    <a:p>
                      <a:pPr algn="ctr" fontAlgn="ctr"/>
                      <a:r>
                        <a:rPr lang="pl-PL" sz="1100" b="0" i="0" u="none" strike="noStrike">
                          <a:solidFill>
                            <a:srgbClr val="000000"/>
                          </a:solidFill>
                          <a:latin typeface="Czcionka tekstu podstawowego"/>
                        </a:rPr>
                        <a:t>12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844">
                <a:tc>
                  <a:txBody>
                    <a:bodyPr/>
                    <a:lstStyle/>
                    <a:p>
                      <a:pPr algn="ctr" fontAlgn="ctr"/>
                      <a:r>
                        <a:rPr lang="pl-PL" sz="1100" b="0" i="0" u="none" strike="noStrike">
                          <a:solidFill>
                            <a:srgbClr val="000000"/>
                          </a:solidFill>
                          <a:latin typeface="Czcionka tekstu podstawowego"/>
                        </a:rPr>
                        <a:t>13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198844">
                <a:tc>
                  <a:txBody>
                    <a:bodyPr/>
                    <a:lstStyle/>
                    <a:p>
                      <a:pPr algn="ctr" fontAlgn="ctr"/>
                      <a:r>
                        <a:rPr lang="pl-PL" sz="1100" b="0" i="0" u="none" strike="noStrike">
                          <a:solidFill>
                            <a:srgbClr val="000000"/>
                          </a:solidFill>
                          <a:latin typeface="Czcionka tekstu podstawowego"/>
                        </a:rPr>
                        <a:t>14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8313">
                <a:tc>
                  <a:txBody>
                    <a:bodyPr/>
                    <a:lstStyle/>
                    <a:p>
                      <a:pPr algn="ctr" fontAlgn="ctr"/>
                      <a:r>
                        <a:rPr lang="pl-PL" sz="1100" b="0" i="0" u="none" strike="noStrike">
                          <a:solidFill>
                            <a:srgbClr val="000000"/>
                          </a:solidFill>
                          <a:latin typeface="Czcionka tekstu podstawowego"/>
                        </a:rPr>
                        <a:t>15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8313">
                <a:tc>
                  <a:txBody>
                    <a:bodyPr/>
                    <a:lstStyle/>
                    <a:p>
                      <a:pPr algn="ctr" fontAlgn="ctr"/>
                      <a:r>
                        <a:rPr lang="pl-PL" sz="1100" b="0" i="0" u="none" strike="noStrike">
                          <a:solidFill>
                            <a:srgbClr val="000000"/>
                          </a:solidFill>
                          <a:latin typeface="Czcionka tekstu podstawowego"/>
                        </a:rPr>
                        <a:t>16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208313">
                <a:tc>
                  <a:txBody>
                    <a:bodyPr/>
                    <a:lstStyle/>
                    <a:p>
                      <a:pPr algn="ctr" fontAlgn="ctr"/>
                      <a:r>
                        <a:rPr lang="pl-PL" sz="1100" b="0" i="0" u="none" strike="noStrike">
                          <a:solidFill>
                            <a:srgbClr val="000000"/>
                          </a:solidFill>
                          <a:latin typeface="Czcionka tekstu podstawowego"/>
                        </a:rPr>
                        <a:t>17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70892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6" name="Tabela 5"/>
          <p:cNvGraphicFramePr>
            <a:graphicFrameLocks noGrp="1"/>
          </p:cNvGraphicFramePr>
          <p:nvPr/>
        </p:nvGraphicFramePr>
        <p:xfrm>
          <a:off x="2682000" y="1412776"/>
          <a:ext cx="3780000" cy="756000"/>
        </p:xfrm>
        <a:graphic>
          <a:graphicData uri="http://schemas.openxmlformats.org/drawingml/2006/table">
            <a:tbl>
              <a:tblPr/>
              <a:tblGrid>
                <a:gridCol w="1377461"/>
                <a:gridCol w="939660"/>
                <a:gridCol w="1462879"/>
              </a:tblGrid>
              <a:tr h="308002">
                <a:tc>
                  <a:txBody>
                    <a:bodyPr/>
                    <a:lstStyle/>
                    <a:p>
                      <a:pPr algn="ctr" fontAlgn="ctr"/>
                      <a:r>
                        <a:rPr lang="pl-PL" sz="10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47998">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a:solidFill>
                            <a:srgbClr val="FF0000"/>
                          </a:solidFill>
                          <a:latin typeface="Czcionka tekstu podstawowego"/>
                        </a:rPr>
                        <a:t>0,1559</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graphicFrame>
        <p:nvGraphicFramePr>
          <p:cNvPr id="7" name="Wykres 6"/>
          <p:cNvGraphicFramePr/>
          <p:nvPr/>
        </p:nvGraphicFramePr>
        <p:xfrm>
          <a:off x="1331640" y="3140968"/>
          <a:ext cx="6480720" cy="34920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3e</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3e zostało przebadanych sześciu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2792239" y="1916832"/>
          <a:ext cx="3559522" cy="3958737"/>
        </p:xfrm>
        <a:graphic>
          <a:graphicData uri="http://schemas.openxmlformats.org/drawingml/2006/table">
            <a:tbl>
              <a:tblPr/>
              <a:tblGrid>
                <a:gridCol w="1344369"/>
                <a:gridCol w="855507"/>
                <a:gridCol w="1359646"/>
              </a:tblGrid>
              <a:tr h="710232">
                <a:tc gridSpan="3">
                  <a:txBody>
                    <a:bodyPr/>
                    <a:lstStyle/>
                    <a:p>
                      <a:pPr algn="ctr" fontAlgn="ctr"/>
                      <a:r>
                        <a:rPr lang="pl-PL" sz="1400" b="1" i="0" u="none" strike="noStrike" dirty="0">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807082">
                <a:tc>
                  <a:txBody>
                    <a:bodyPr/>
                    <a:lstStyle/>
                    <a:p>
                      <a:pPr algn="ctr" fontAlgn="ctr"/>
                      <a:r>
                        <a:rPr lang="pl-PL" sz="11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dirty="0">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403541">
                <a:tc>
                  <a:txBody>
                    <a:bodyPr/>
                    <a:lstStyle/>
                    <a:p>
                      <a:pPr algn="ctr" fontAlgn="ctr"/>
                      <a:r>
                        <a:rPr lang="pl-PL" sz="11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83364">
                <a:tc>
                  <a:txBody>
                    <a:bodyPr/>
                    <a:lstStyle/>
                    <a:p>
                      <a:pPr algn="ctr" fontAlgn="ctr"/>
                      <a:r>
                        <a:rPr lang="pl-PL" sz="11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83364">
                <a:tc>
                  <a:txBody>
                    <a:bodyPr/>
                    <a:lstStyle/>
                    <a:p>
                      <a:pPr algn="ctr" fontAlgn="ctr"/>
                      <a:r>
                        <a:rPr lang="pl-PL" sz="11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423718">
                <a:tc>
                  <a:txBody>
                    <a:bodyPr/>
                    <a:lstStyle/>
                    <a:p>
                      <a:pPr algn="ctr" fontAlgn="ctr"/>
                      <a:r>
                        <a:rPr lang="pl-PL" sz="11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403541">
                <a:tc>
                  <a:txBody>
                    <a:bodyPr/>
                    <a:lstStyle/>
                    <a:p>
                      <a:pPr algn="ctr" fontAlgn="ctr"/>
                      <a:r>
                        <a:rPr lang="pl-PL" sz="11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443895">
                <a:tc>
                  <a:txBody>
                    <a:bodyPr/>
                    <a:lstStyle/>
                    <a:p>
                      <a:pPr algn="ctr" fontAlgn="ctr"/>
                      <a:r>
                        <a:rPr lang="pl-PL" sz="11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164544" y="2060848"/>
          <a:ext cx="4814912" cy="3537739"/>
        </p:xfrm>
        <a:graphic>
          <a:graphicData uri="http://schemas.openxmlformats.org/drawingml/2006/table">
            <a:tbl>
              <a:tblPr/>
              <a:tblGrid>
                <a:gridCol w="878290"/>
                <a:gridCol w="1380171"/>
                <a:gridCol w="1364486"/>
                <a:gridCol w="1191965"/>
              </a:tblGrid>
              <a:tr h="770120">
                <a:tc gridSpan="4">
                  <a:txBody>
                    <a:bodyPr/>
                    <a:lstStyle/>
                    <a:p>
                      <a:pPr algn="ctr" fontAlgn="ctr"/>
                      <a:r>
                        <a:rPr lang="pl-PL" sz="16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687607">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Odchyelnie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43804">
                <a:tc>
                  <a:txBody>
                    <a:bodyPr/>
                    <a:lstStyle/>
                    <a:p>
                      <a:pPr algn="ctr" fontAlgn="ctr"/>
                      <a:r>
                        <a:rPr lang="pl-PL" sz="1100" b="1" i="0" u="none" strike="noStrike">
                          <a:solidFill>
                            <a:srgbClr val="000000"/>
                          </a:solidFill>
                          <a:latin typeface="Czcionka tekstu podstawowego"/>
                        </a:rPr>
                        <a:t>170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11,5000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132,2500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26613">
                <a:tc>
                  <a:txBody>
                    <a:bodyPr/>
                    <a:lstStyle/>
                    <a:p>
                      <a:pPr algn="ctr" fontAlgn="ctr"/>
                      <a:r>
                        <a:rPr lang="pl-PL" sz="1100" b="0" i="0" u="none" strike="noStrike">
                          <a:solidFill>
                            <a:srgbClr val="000000"/>
                          </a:solidFill>
                          <a:latin typeface="Czcionka tekstu podstawowego"/>
                        </a:rPr>
                        <a:t>176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30,2500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26613">
                <a:tc>
                  <a:txBody>
                    <a:bodyPr/>
                    <a:lstStyle/>
                    <a:p>
                      <a:pPr algn="ctr" fontAlgn="ctr"/>
                      <a:r>
                        <a:rPr lang="pl-PL" sz="1100" b="0" i="0" u="none" strike="noStrike">
                          <a:solidFill>
                            <a:srgbClr val="000000"/>
                          </a:solidFill>
                          <a:latin typeface="Czcionka tekstu podstawowego"/>
                        </a:rPr>
                        <a:t>181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0,2500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60994">
                <a:tc>
                  <a:txBody>
                    <a:bodyPr/>
                    <a:lstStyle/>
                    <a:p>
                      <a:pPr algn="ctr" fontAlgn="ctr"/>
                      <a:r>
                        <a:rPr lang="pl-PL" sz="1100" b="0" i="0" u="none" strike="noStrike">
                          <a:solidFill>
                            <a:srgbClr val="000000"/>
                          </a:solidFill>
                          <a:latin typeface="Czcionka tekstu podstawowego"/>
                        </a:rPr>
                        <a:t>185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12,2500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43804">
                <a:tc>
                  <a:txBody>
                    <a:bodyPr/>
                    <a:lstStyle/>
                    <a:p>
                      <a:pPr algn="ctr" fontAlgn="ctr"/>
                      <a:r>
                        <a:rPr lang="pl-PL" sz="1100" b="0" i="0" u="none" strike="noStrike">
                          <a:solidFill>
                            <a:srgbClr val="000000"/>
                          </a:solidFill>
                          <a:latin typeface="Czcionka tekstu podstawowego"/>
                        </a:rPr>
                        <a:t>188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42,2500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78184">
                <a:tc>
                  <a:txBody>
                    <a:bodyPr/>
                    <a:lstStyle/>
                    <a:p>
                      <a:pPr algn="ctr" fontAlgn="ctr"/>
                      <a:r>
                        <a:rPr lang="pl-PL" sz="1100" b="1" i="0" u="none" strike="noStrike">
                          <a:solidFill>
                            <a:srgbClr val="000000"/>
                          </a:solidFill>
                          <a:latin typeface="Czcionka tekstu podstawowego"/>
                        </a:rPr>
                        <a:t>189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56,2500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312814" y="1688135"/>
          <a:ext cx="4518373" cy="3481731"/>
        </p:xfrm>
        <a:graphic>
          <a:graphicData uri="http://schemas.openxmlformats.org/drawingml/2006/table">
            <a:tbl>
              <a:tblPr/>
              <a:tblGrid>
                <a:gridCol w="1182750"/>
                <a:gridCol w="1169462"/>
                <a:gridCol w="1156172"/>
                <a:gridCol w="1009989"/>
              </a:tblGrid>
              <a:tr h="952268">
                <a:tc gridSpan="4">
                  <a:txBody>
                    <a:bodyPr/>
                    <a:lstStyle/>
                    <a:p>
                      <a:pPr algn="ctr" fontAlgn="ctr"/>
                      <a:r>
                        <a:rPr lang="pl-PL" sz="16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850239">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Odchyelnie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25120">
                <a:tc>
                  <a:txBody>
                    <a:bodyPr/>
                    <a:lstStyle/>
                    <a:p>
                      <a:pPr algn="ctr" fontAlgn="ctr"/>
                      <a:r>
                        <a:rPr lang="pl-PL" sz="1100" b="1" i="0" u="none" strike="noStrike">
                          <a:solidFill>
                            <a:srgbClr val="000000"/>
                          </a:solidFill>
                          <a:latin typeface="Czcionka tekstu podstawowego"/>
                        </a:rPr>
                        <a:t>38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28,4444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03864">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0,1111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03864">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0,6667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0,4444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46376">
                <a:tc>
                  <a:txBody>
                    <a:bodyPr/>
                    <a:lstStyle/>
                    <a:p>
                      <a:pPr algn="ctr" fontAlgn="ctr"/>
                      <a:r>
                        <a:rPr lang="pl-PL" sz="1100" b="1" i="0" u="none" strike="noStrike">
                          <a:solidFill>
                            <a:srgbClr val="000000"/>
                          </a:solidFill>
                          <a:latin typeface="Czcionka tekstu podstawowego"/>
                        </a:rPr>
                        <a:t>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5,0000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8,3333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60" y="2348880"/>
          <a:ext cx="4320481" cy="1080000"/>
        </p:xfrm>
        <a:graphic>
          <a:graphicData uri="http://schemas.openxmlformats.org/drawingml/2006/table">
            <a:tbl>
              <a:tblPr/>
              <a:tblGrid>
                <a:gridCol w="1584176"/>
                <a:gridCol w="1066174"/>
                <a:gridCol w="1670131"/>
              </a:tblGrid>
              <a:tr h="270000">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70000">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181,5000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0000">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5,8333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0000">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45,5833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45,58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1080120"/>
        </p:xfrm>
        <a:graphic>
          <a:graphicData uri="http://schemas.openxmlformats.org/drawingml/2006/table">
            <a:tbl>
              <a:tblPr/>
              <a:tblGrid>
                <a:gridCol w="1656184"/>
                <a:gridCol w="1045358"/>
                <a:gridCol w="1618938"/>
              </a:tblGrid>
              <a:tr h="270030">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70030">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43,3333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0030">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1,8889</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0030">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6,2222</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6,22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34888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6" name="Tabela 5"/>
          <p:cNvGraphicFramePr>
            <a:graphicFrameLocks noGrp="1"/>
          </p:cNvGraphicFramePr>
          <p:nvPr/>
        </p:nvGraphicFramePr>
        <p:xfrm>
          <a:off x="2682000" y="1412776"/>
          <a:ext cx="3780000" cy="756000"/>
        </p:xfrm>
        <a:graphic>
          <a:graphicData uri="http://schemas.openxmlformats.org/drawingml/2006/table">
            <a:tbl>
              <a:tblPr/>
              <a:tblGrid>
                <a:gridCol w="1377461"/>
                <a:gridCol w="939660"/>
                <a:gridCol w="1462879"/>
              </a:tblGrid>
              <a:tr h="308002">
                <a:tc>
                  <a:txBody>
                    <a:bodyPr/>
                    <a:lstStyle/>
                    <a:p>
                      <a:pPr algn="ctr" fontAlgn="ctr"/>
                      <a:r>
                        <a:rPr lang="pl-PL" sz="10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47998">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0,1537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graphicFrame>
        <p:nvGraphicFramePr>
          <p:cNvPr id="8" name="Wykres 7"/>
          <p:cNvGraphicFramePr/>
          <p:nvPr/>
        </p:nvGraphicFramePr>
        <p:xfrm>
          <a:off x="1304812" y="2780928"/>
          <a:ext cx="6534376" cy="38522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Klasa 3f</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klasie 3f zostało przebadanych dziewięciu uczniów. Zbiór danych przedstawia tabela, która stanowi podstawę do dalszych obliczeń. Każdemu uczniowi przyporządkowano odpowiadający mu wzrost i numer buta.</a:t>
            </a:r>
          </a:p>
          <a:p>
            <a:pPr algn="just"/>
            <a:endParaRPr lang="pl-PL" dirty="0"/>
          </a:p>
        </p:txBody>
      </p:sp>
      <p:graphicFrame>
        <p:nvGraphicFramePr>
          <p:cNvPr id="3" name="Tabela 2"/>
          <p:cNvGraphicFramePr>
            <a:graphicFrameLocks noGrp="1"/>
          </p:cNvGraphicFramePr>
          <p:nvPr/>
        </p:nvGraphicFramePr>
        <p:xfrm>
          <a:off x="2876947" y="2060848"/>
          <a:ext cx="3390107" cy="4095707"/>
        </p:xfrm>
        <a:graphic>
          <a:graphicData uri="http://schemas.openxmlformats.org/drawingml/2006/table">
            <a:tbl>
              <a:tblPr/>
              <a:tblGrid>
                <a:gridCol w="1234118"/>
                <a:gridCol w="832658"/>
                <a:gridCol w="1323331"/>
              </a:tblGrid>
              <a:tr h="564926">
                <a:tc gridSpan="3">
                  <a:txBody>
                    <a:bodyPr/>
                    <a:lstStyle/>
                    <a:p>
                      <a:pPr algn="ctr" fontAlgn="ctr"/>
                      <a:r>
                        <a:rPr lang="pl-PL" sz="1200" b="1" i="0" u="none" strike="noStrike" dirty="0">
                          <a:solidFill>
                            <a:srgbClr val="000000"/>
                          </a:solidFill>
                          <a:latin typeface="Czcionka tekstu podstawowego"/>
                        </a:rPr>
                        <a:t>Zbiór danych - wzrost, numer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hMerge="1">
                  <a:txBody>
                    <a:bodyPr/>
                    <a:lstStyle/>
                    <a:p>
                      <a:endParaRPr lang="pl-PL"/>
                    </a:p>
                  </a:txBody>
                  <a:tcPr/>
                </a:tc>
                <a:tc hMerge="1">
                  <a:txBody>
                    <a:bodyPr/>
                    <a:lstStyle/>
                    <a:p>
                      <a:endParaRPr lang="pl-PL"/>
                    </a:p>
                  </a:txBody>
                  <a:tcPr/>
                </a:tc>
              </a:tr>
              <a:tr h="641961">
                <a:tc>
                  <a:txBody>
                    <a:bodyPr/>
                    <a:lstStyle/>
                    <a:p>
                      <a:pPr algn="ctr" fontAlgn="ctr"/>
                      <a:r>
                        <a:rPr lang="pl-PL" sz="1100" b="1" i="0" u="none" strike="noStrike">
                          <a:solidFill>
                            <a:srgbClr val="000000"/>
                          </a:solidFill>
                          <a:latin typeface="Czcionka tekstu podstawowego"/>
                        </a:rPr>
                        <a:t>Lp.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Wzrost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1" i="0" u="none" strike="noStrike">
                          <a:solidFill>
                            <a:srgbClr val="000000"/>
                          </a:solidFill>
                          <a:latin typeface="Czcionka tekstu podstawowego"/>
                        </a:rPr>
                        <a:t>Numer buta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20980">
                <a:tc>
                  <a:txBody>
                    <a:bodyPr/>
                    <a:lstStyle/>
                    <a:p>
                      <a:pPr algn="ctr" fontAlgn="ctr"/>
                      <a:r>
                        <a:rPr lang="pl-PL" sz="1100" b="0" i="0" u="none" strike="noStrike">
                          <a:solidFill>
                            <a:srgbClr val="000000"/>
                          </a:solidFill>
                          <a:latin typeface="Czcionka tekstu podstawowego"/>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04931">
                <a:tc>
                  <a:txBody>
                    <a:bodyPr/>
                    <a:lstStyle/>
                    <a:p>
                      <a:pPr algn="ctr" fontAlgn="ctr"/>
                      <a:r>
                        <a:rPr lang="pl-PL" sz="1100" b="0" i="0" u="none" strike="noStrike">
                          <a:solidFill>
                            <a:srgbClr val="000000"/>
                          </a:solidFill>
                          <a:latin typeface="Czcionka tekstu podstawowego"/>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04931">
                <a:tc>
                  <a:txBody>
                    <a:bodyPr/>
                    <a:lstStyle/>
                    <a:p>
                      <a:pPr algn="ctr" fontAlgn="ctr"/>
                      <a:r>
                        <a:rPr lang="pl-PL" sz="1100" b="0" i="0" u="none" strike="noStrike">
                          <a:solidFill>
                            <a:srgbClr val="000000"/>
                          </a:solidFill>
                          <a:latin typeface="Czcionka tekstu podstawowego"/>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04931">
                <a:tc>
                  <a:txBody>
                    <a:bodyPr/>
                    <a:lstStyle/>
                    <a:p>
                      <a:pPr algn="ctr" fontAlgn="ctr"/>
                      <a:r>
                        <a:rPr lang="pl-PL" sz="1100" b="0" i="0" u="none" strike="noStrike">
                          <a:solidFill>
                            <a:srgbClr val="000000"/>
                          </a:solidFill>
                          <a:latin typeface="Czcionka tekstu podstawowego"/>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04931">
                <a:tc>
                  <a:txBody>
                    <a:bodyPr/>
                    <a:lstStyle/>
                    <a:p>
                      <a:pPr algn="ctr" fontAlgn="ctr"/>
                      <a:r>
                        <a:rPr lang="pl-PL" sz="1100" b="0" i="0" u="none" strike="noStrike">
                          <a:solidFill>
                            <a:srgbClr val="000000"/>
                          </a:solidFill>
                          <a:latin typeface="Czcionka tekstu podstawowego"/>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7029">
                <a:tc>
                  <a:txBody>
                    <a:bodyPr/>
                    <a:lstStyle/>
                    <a:p>
                      <a:pPr algn="ctr" fontAlgn="ctr"/>
                      <a:r>
                        <a:rPr lang="pl-PL" sz="1100" b="0" i="0" u="none" strike="noStrike">
                          <a:solidFill>
                            <a:srgbClr val="000000"/>
                          </a:solidFill>
                          <a:latin typeface="Czcionka tekstu podstawowego"/>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20980">
                <a:tc>
                  <a:txBody>
                    <a:bodyPr/>
                    <a:lstStyle/>
                    <a:p>
                      <a:pPr algn="ctr" fontAlgn="ctr"/>
                      <a:r>
                        <a:rPr lang="pl-PL" sz="1100" b="0" i="0" u="none" strike="noStrike">
                          <a:solidFill>
                            <a:srgbClr val="000000"/>
                          </a:solidFill>
                          <a:latin typeface="Czcionka tekstu podstawowego"/>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37029">
                <a:tc>
                  <a:txBody>
                    <a:bodyPr/>
                    <a:lstStyle/>
                    <a:p>
                      <a:pPr algn="ctr" fontAlgn="ctr"/>
                      <a:r>
                        <a:rPr lang="pl-PL" sz="1100" b="0" i="0" u="none" strike="noStrike">
                          <a:solidFill>
                            <a:srgbClr val="000000"/>
                          </a:solidFill>
                          <a:latin typeface="Czcionka tekstu podstawowego"/>
                        </a:rPr>
                        <a:t>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45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BB59"/>
                    </a:solidFill>
                  </a:tcPr>
                </a:tc>
              </a:tr>
              <a:tr h="353078">
                <a:tc>
                  <a:txBody>
                    <a:bodyPr/>
                    <a:lstStyle/>
                    <a:p>
                      <a:pPr algn="ctr" fontAlgn="ctr"/>
                      <a:r>
                        <a:rPr lang="pl-PL" sz="1100" b="0" i="0" u="none" strike="noStrike">
                          <a:solidFill>
                            <a:srgbClr val="000000"/>
                          </a:solidFill>
                          <a:latin typeface="Czcionka tekstu podstawowego"/>
                        </a:rPr>
                        <a:t>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a:solidFill>
                            <a:srgbClr val="000000"/>
                          </a:solidFill>
                          <a:latin typeface="Czcionka tekstu podstawowego"/>
                        </a:rPr>
                        <a:t>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fontAlgn="ctr"/>
                      <a:r>
                        <a:rPr lang="pl-PL" sz="1100" b="0" i="0" u="none" strike="noStrike" dirty="0">
                          <a:solidFill>
                            <a:srgbClr val="000000"/>
                          </a:solidFill>
                          <a:latin typeface="Czcionka tekstu podstawowego"/>
                        </a:rPr>
                        <a:t>44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bl>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4" name="Tabela 3"/>
          <p:cNvGraphicFramePr>
            <a:graphicFrameLocks noGrp="1"/>
          </p:cNvGraphicFramePr>
          <p:nvPr/>
        </p:nvGraphicFramePr>
        <p:xfrm>
          <a:off x="2488580" y="2204864"/>
          <a:ext cx="4166840" cy="3890733"/>
        </p:xfrm>
        <a:graphic>
          <a:graphicData uri="http://schemas.openxmlformats.org/drawingml/2006/table">
            <a:tbl>
              <a:tblPr/>
              <a:tblGrid>
                <a:gridCol w="760075"/>
                <a:gridCol w="1194404"/>
                <a:gridCol w="1180831"/>
                <a:gridCol w="1031530"/>
              </a:tblGrid>
              <a:tr h="658251">
                <a:tc gridSpan="4">
                  <a:txBody>
                    <a:bodyPr/>
                    <a:lstStyle/>
                    <a:p>
                      <a:pPr algn="ctr" fontAlgn="ctr"/>
                      <a:r>
                        <a:rPr lang="pl-PL" sz="1400" b="1" i="0" u="none" strike="noStrike" dirty="0">
                          <a:solidFill>
                            <a:srgbClr val="000000"/>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587724">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Odchyelnie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93862">
                <a:tc>
                  <a:txBody>
                    <a:bodyPr/>
                    <a:lstStyle/>
                    <a:p>
                      <a:pPr algn="ctr" fontAlgn="ctr"/>
                      <a:r>
                        <a:rPr lang="pl-PL" sz="1100" b="1" i="0" u="none" strike="noStrike">
                          <a:solidFill>
                            <a:srgbClr val="000000"/>
                          </a:solidFill>
                          <a:latin typeface="Czcionka tekstu podstawowego"/>
                        </a:rPr>
                        <a:t>170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10,5556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111,4198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9169">
                <a:tc>
                  <a:txBody>
                    <a:bodyPr/>
                    <a:lstStyle/>
                    <a:p>
                      <a:pPr algn="ctr" fontAlgn="ctr"/>
                      <a:r>
                        <a:rPr lang="pl-PL" sz="1100" b="0" i="0" u="none" strike="noStrike">
                          <a:solidFill>
                            <a:srgbClr val="000000"/>
                          </a:solidFill>
                          <a:latin typeface="Czcionka tekstu podstawowego"/>
                        </a:rPr>
                        <a:t>175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5,5556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30,8642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9169">
                <a:tc>
                  <a:txBody>
                    <a:bodyPr/>
                    <a:lstStyle/>
                    <a:p>
                      <a:pPr algn="ctr" fontAlgn="ctr"/>
                      <a:r>
                        <a:rPr lang="pl-PL" sz="1100" b="0" i="0" u="none" strike="noStrike">
                          <a:solidFill>
                            <a:srgbClr val="000000"/>
                          </a:solidFill>
                          <a:latin typeface="Czcionka tekstu podstawowego"/>
                        </a:rPr>
                        <a:t>177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3,5556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12,6420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9169">
                <a:tc>
                  <a:txBody>
                    <a:bodyPr/>
                    <a:lstStyle/>
                    <a:p>
                      <a:pPr algn="ctr" fontAlgn="ctr"/>
                      <a:r>
                        <a:rPr lang="pl-PL" sz="1100" b="0" i="0" u="none" strike="noStrike">
                          <a:solidFill>
                            <a:srgbClr val="000000"/>
                          </a:solidFill>
                          <a:latin typeface="Czcionka tekstu podstawowego"/>
                        </a:rPr>
                        <a:t>178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2,5556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6,5309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9169">
                <a:tc>
                  <a:txBody>
                    <a:bodyPr/>
                    <a:lstStyle/>
                    <a:p>
                      <a:pPr algn="ctr" fontAlgn="ctr"/>
                      <a:r>
                        <a:rPr lang="pl-PL" sz="1100" b="0" i="0" u="none" strike="noStrike">
                          <a:solidFill>
                            <a:srgbClr val="000000"/>
                          </a:solidFill>
                          <a:latin typeface="Czcionka tekstu podstawowego"/>
                        </a:rPr>
                        <a:t>180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0,5556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0,3086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08555">
                <a:tc>
                  <a:txBody>
                    <a:bodyPr/>
                    <a:lstStyle/>
                    <a:p>
                      <a:pPr algn="ctr" fontAlgn="ctr"/>
                      <a:r>
                        <a:rPr lang="pl-PL" sz="1100" b="0" i="0" u="none" strike="noStrike">
                          <a:solidFill>
                            <a:srgbClr val="000000"/>
                          </a:solidFill>
                          <a:latin typeface="Czcionka tekstu podstawowego"/>
                        </a:rPr>
                        <a:t>181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0,4444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0,1975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93862">
                <a:tc>
                  <a:txBody>
                    <a:bodyPr/>
                    <a:lstStyle/>
                    <a:p>
                      <a:pPr algn="ctr" fontAlgn="ctr"/>
                      <a:r>
                        <a:rPr lang="pl-PL" sz="1100" b="0" i="0" u="none" strike="noStrike">
                          <a:solidFill>
                            <a:srgbClr val="000000"/>
                          </a:solidFill>
                          <a:latin typeface="Czcionka tekstu podstawowego"/>
                        </a:rPr>
                        <a:t>187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6,4444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41,5309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08555">
                <a:tc>
                  <a:txBody>
                    <a:bodyPr/>
                    <a:lstStyle/>
                    <a:p>
                      <a:pPr algn="ctr" fontAlgn="ctr"/>
                      <a:r>
                        <a:rPr lang="pl-PL" sz="1100" b="0" i="0" u="none" strike="noStrike">
                          <a:solidFill>
                            <a:srgbClr val="000000"/>
                          </a:solidFill>
                          <a:latin typeface="Czcionka tekstu podstawowego"/>
                        </a:rPr>
                        <a:t>188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7,4444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55,4198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23248">
                <a:tc>
                  <a:txBody>
                    <a:bodyPr/>
                    <a:lstStyle/>
                    <a:p>
                      <a:pPr algn="ctr" fontAlgn="ctr"/>
                      <a:r>
                        <a:rPr lang="pl-PL" sz="1100" b="1" i="0" u="none" strike="noStrike">
                          <a:solidFill>
                            <a:srgbClr val="000000"/>
                          </a:solidFill>
                          <a:latin typeface="Czcionka tekstu podstawowego"/>
                        </a:rPr>
                        <a:t>189</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8,4444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71,3086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Na bazie zbioru danych rozpisano szeregi rozdzielcze punktowe, </a:t>
            </a:r>
            <a:br>
              <a:rPr lang="pl-PL" dirty="0" smtClean="0"/>
            </a:br>
            <a:r>
              <a:rPr lang="pl-PL" dirty="0" smtClean="0"/>
              <a:t>które grupują uczniów według ich parametrów.</a:t>
            </a:r>
          </a:p>
          <a:p>
            <a:pPr algn="just"/>
            <a:endParaRPr lang="pl-PL" dirty="0" smtClean="0"/>
          </a:p>
          <a:p>
            <a:pPr algn="just"/>
            <a:r>
              <a:rPr lang="pl-PL" dirty="0" smtClean="0"/>
              <a:t>1. Szereg rozdzielczy punktowy wzrostu</a:t>
            </a:r>
            <a:endParaRPr lang="pl-PL" dirty="0"/>
          </a:p>
        </p:txBody>
      </p:sp>
      <p:graphicFrame>
        <p:nvGraphicFramePr>
          <p:cNvPr id="3" name="Tabela 2"/>
          <p:cNvGraphicFramePr>
            <a:graphicFrameLocks noGrp="1"/>
          </p:cNvGraphicFramePr>
          <p:nvPr/>
        </p:nvGraphicFramePr>
        <p:xfrm>
          <a:off x="2592001" y="2132856"/>
          <a:ext cx="3959999" cy="3599999"/>
        </p:xfrm>
        <a:graphic>
          <a:graphicData uri="http://schemas.openxmlformats.org/drawingml/2006/table">
            <a:tbl>
              <a:tblPr/>
              <a:tblGrid>
                <a:gridCol w="722345"/>
                <a:gridCol w="1135114"/>
                <a:gridCol w="1122215"/>
                <a:gridCol w="980325"/>
              </a:tblGrid>
              <a:tr h="261479">
                <a:tc gridSpan="4">
                  <a:txBody>
                    <a:bodyPr/>
                    <a:lstStyle/>
                    <a:p>
                      <a:pPr algn="ctr" fontAlgn="ctr"/>
                      <a:r>
                        <a:rPr lang="pl-PL" sz="1400" b="1" i="0" u="none" strike="noStrike" dirty="0">
                          <a:solidFill>
                            <a:srgbClr val="0D0D0D"/>
                          </a:solidFill>
                          <a:latin typeface="Czcionka tekstu podstawowego"/>
                        </a:rPr>
                        <a:t>Szereg rozdzielczy punktowy wzrostu</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466926">
                <a:tc>
                  <a:txBody>
                    <a:bodyPr/>
                    <a:lstStyle/>
                    <a:p>
                      <a:pPr algn="ctr" fontAlgn="ctr"/>
                      <a:r>
                        <a:rPr lang="pl-PL" sz="1100" b="1" i="0" u="none" strike="noStrike">
                          <a:solidFill>
                            <a:srgbClr val="000000"/>
                          </a:solidFill>
                          <a:latin typeface="Czcionka tekstu podstawowego"/>
                        </a:rPr>
                        <a:t>Wzrost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000000"/>
                          </a:solidFill>
                          <a:latin typeface="Czcionka tekstu podstawowego"/>
                        </a:rPr>
                        <a:t>Odchylenie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3463">
                <a:tc>
                  <a:txBody>
                    <a:bodyPr/>
                    <a:lstStyle/>
                    <a:p>
                      <a:pPr algn="ctr" fontAlgn="ctr"/>
                      <a:r>
                        <a:rPr lang="pl-PL" sz="1100" b="1" i="0" u="none" strike="noStrike">
                          <a:solidFill>
                            <a:srgbClr val="000000"/>
                          </a:solidFill>
                          <a:latin typeface="Czcionka tekstu podstawowego"/>
                        </a:rPr>
                        <a:t>168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13,8824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192,7197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21790">
                <a:tc>
                  <a:txBody>
                    <a:bodyPr/>
                    <a:lstStyle/>
                    <a:p>
                      <a:pPr algn="ctr" fontAlgn="ctr"/>
                      <a:r>
                        <a:rPr lang="pl-PL" sz="1100" b="0" i="0" u="none" strike="noStrike">
                          <a:solidFill>
                            <a:srgbClr val="000000"/>
                          </a:solidFill>
                          <a:latin typeface="Czcionka tekstu podstawowego"/>
                        </a:rPr>
                        <a:t>173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8,8824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78,8962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21790">
                <a:tc>
                  <a:txBody>
                    <a:bodyPr/>
                    <a:lstStyle/>
                    <a:p>
                      <a:pPr algn="ctr" fontAlgn="ctr"/>
                      <a:r>
                        <a:rPr lang="pl-PL" sz="1100" b="0" i="0" u="none" strike="noStrike">
                          <a:solidFill>
                            <a:srgbClr val="000000"/>
                          </a:solidFill>
                          <a:latin typeface="Czcionka tekstu podstawowego"/>
                        </a:rPr>
                        <a:t>176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11,7647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69,2042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21790">
                <a:tc>
                  <a:txBody>
                    <a:bodyPr/>
                    <a:lstStyle/>
                    <a:p>
                      <a:pPr algn="ctr" fontAlgn="ctr"/>
                      <a:r>
                        <a:rPr lang="pl-PL" sz="1100" b="0" i="0" u="none" strike="noStrike">
                          <a:solidFill>
                            <a:srgbClr val="000000"/>
                          </a:solidFill>
                          <a:latin typeface="Czcionka tekstu podstawowego"/>
                        </a:rPr>
                        <a:t>180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7,5294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14,1730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21790">
                <a:tc>
                  <a:txBody>
                    <a:bodyPr/>
                    <a:lstStyle/>
                    <a:p>
                      <a:pPr algn="ctr" fontAlgn="ctr"/>
                      <a:r>
                        <a:rPr lang="pl-PL" sz="1100" b="0" i="0" u="none" strike="noStrike">
                          <a:solidFill>
                            <a:srgbClr val="000000"/>
                          </a:solidFill>
                          <a:latin typeface="Czcionka tekstu podstawowego"/>
                        </a:rPr>
                        <a:t>181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0,8824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0,7785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5136">
                <a:tc>
                  <a:txBody>
                    <a:bodyPr/>
                    <a:lstStyle/>
                    <a:p>
                      <a:pPr algn="ctr" fontAlgn="ctr"/>
                      <a:r>
                        <a:rPr lang="pl-PL" sz="1100" b="0" i="0" u="none" strike="noStrike">
                          <a:solidFill>
                            <a:srgbClr val="000000"/>
                          </a:solidFill>
                          <a:latin typeface="Czcionka tekstu podstawowego"/>
                        </a:rPr>
                        <a:t>182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0,1176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0,0138</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33463">
                <a:tc>
                  <a:txBody>
                    <a:bodyPr/>
                    <a:lstStyle/>
                    <a:p>
                      <a:pPr algn="ctr" fontAlgn="ctr"/>
                      <a:r>
                        <a:rPr lang="pl-PL" sz="1100" b="0" i="0" u="none" strike="noStrike">
                          <a:solidFill>
                            <a:srgbClr val="000000"/>
                          </a:solidFill>
                          <a:latin typeface="Czcionka tekstu podstawowego"/>
                        </a:rPr>
                        <a:t>183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1,1176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1,2491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45136">
                <a:tc>
                  <a:txBody>
                    <a:bodyPr/>
                    <a:lstStyle/>
                    <a:p>
                      <a:pPr algn="ctr" fontAlgn="ctr"/>
                      <a:r>
                        <a:rPr lang="pl-PL" sz="1100" b="0" i="0" u="none" strike="noStrike">
                          <a:solidFill>
                            <a:srgbClr val="000000"/>
                          </a:solidFill>
                          <a:latin typeface="Czcionka tekstu podstawowego"/>
                        </a:rPr>
                        <a:t>185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6,2353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19,4394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56809">
                <a:tc>
                  <a:txBody>
                    <a:bodyPr/>
                    <a:lstStyle/>
                    <a:p>
                      <a:pPr algn="ctr" fontAlgn="ctr"/>
                      <a:r>
                        <a:rPr lang="pl-PL" sz="1100" b="0" i="0" u="none" strike="noStrike">
                          <a:solidFill>
                            <a:srgbClr val="000000"/>
                          </a:solidFill>
                          <a:latin typeface="Czcionka tekstu podstawowego"/>
                        </a:rPr>
                        <a:t>186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4,1176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16,9550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56809">
                <a:tc>
                  <a:txBody>
                    <a:bodyPr/>
                    <a:lstStyle/>
                    <a:p>
                      <a:pPr algn="ctr" fontAlgn="ctr"/>
                      <a:r>
                        <a:rPr lang="pl-PL" sz="1100" b="0" i="0" u="none" strike="noStrike">
                          <a:solidFill>
                            <a:srgbClr val="000000"/>
                          </a:solidFill>
                          <a:latin typeface="Czcionka tekstu podstawowego"/>
                        </a:rPr>
                        <a:t>190</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8,1176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65,8962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56809">
                <a:tc>
                  <a:txBody>
                    <a:bodyPr/>
                    <a:lstStyle/>
                    <a:p>
                      <a:pPr algn="ctr" fontAlgn="ctr"/>
                      <a:r>
                        <a:rPr lang="pl-PL" sz="1100" b="0" i="0" u="none" strike="noStrike">
                          <a:solidFill>
                            <a:srgbClr val="000000"/>
                          </a:solidFill>
                          <a:latin typeface="Czcionka tekstu podstawowego"/>
                        </a:rPr>
                        <a:t>193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11,1176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123,6021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56809">
                <a:tc>
                  <a:txBody>
                    <a:bodyPr/>
                    <a:lstStyle/>
                    <a:p>
                      <a:pPr algn="ctr" fontAlgn="ctr"/>
                      <a:r>
                        <a:rPr lang="pl-PL" sz="1100" b="1" i="0" u="none" strike="noStrike">
                          <a:solidFill>
                            <a:srgbClr val="000000"/>
                          </a:solidFill>
                          <a:latin typeface="Czcionka tekstu podstawowego"/>
                        </a:rPr>
                        <a:t>194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12,1176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dirty="0">
                          <a:solidFill>
                            <a:srgbClr val="000000"/>
                          </a:solidFill>
                          <a:latin typeface="Czcionka tekstu podstawowego"/>
                        </a:rPr>
                        <a:t>146,8374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bl>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5536" y="548680"/>
            <a:ext cx="4464496" cy="369332"/>
          </a:xfrm>
          <a:prstGeom prst="rect">
            <a:avLst/>
          </a:prstGeom>
          <a:noFill/>
        </p:spPr>
        <p:txBody>
          <a:bodyPr wrap="square" rtlCol="0">
            <a:spAutoFit/>
          </a:bodyPr>
          <a:lstStyle/>
          <a:p>
            <a:pPr algn="just"/>
            <a:r>
              <a:rPr lang="pl-PL" dirty="0" smtClean="0"/>
              <a:t>2. Szereg rozdzielczy punktowy numeru buta</a:t>
            </a:r>
            <a:endParaRPr lang="pl-PL" dirty="0"/>
          </a:p>
        </p:txBody>
      </p:sp>
      <p:graphicFrame>
        <p:nvGraphicFramePr>
          <p:cNvPr id="4" name="Tabela 3"/>
          <p:cNvGraphicFramePr>
            <a:graphicFrameLocks noGrp="1"/>
          </p:cNvGraphicFramePr>
          <p:nvPr/>
        </p:nvGraphicFramePr>
        <p:xfrm>
          <a:off x="2276810" y="1417628"/>
          <a:ext cx="4590380" cy="4022745"/>
        </p:xfrm>
        <a:graphic>
          <a:graphicData uri="http://schemas.openxmlformats.org/drawingml/2006/table">
            <a:tbl>
              <a:tblPr/>
              <a:tblGrid>
                <a:gridCol w="1201599"/>
                <a:gridCol w="1188099"/>
                <a:gridCol w="1174597"/>
                <a:gridCol w="1026085"/>
              </a:tblGrid>
              <a:tr h="893057">
                <a:tc gridSpan="4">
                  <a:txBody>
                    <a:bodyPr/>
                    <a:lstStyle/>
                    <a:p>
                      <a:pPr algn="ctr" fontAlgn="ctr"/>
                      <a:r>
                        <a:rPr lang="pl-PL" sz="1600" b="1" i="0" u="none" strike="noStrike" dirty="0">
                          <a:solidFill>
                            <a:srgbClr val="000000"/>
                          </a:solidFill>
                          <a:latin typeface="Czcionka tekstu podstawowego"/>
                        </a:rPr>
                        <a:t>Szereg rozdzielczy punktowy numeru buta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pl-PL"/>
                    </a:p>
                  </a:txBody>
                  <a:tcPr/>
                </a:tc>
                <a:tc hMerge="1">
                  <a:txBody>
                    <a:bodyPr/>
                    <a:lstStyle/>
                    <a:p>
                      <a:endParaRPr lang="pl-PL"/>
                    </a:p>
                  </a:txBody>
                  <a:tcPr/>
                </a:tc>
                <a:tc hMerge="1">
                  <a:txBody>
                    <a:bodyPr/>
                    <a:lstStyle/>
                    <a:p>
                      <a:endParaRPr lang="pl-PL"/>
                    </a:p>
                  </a:txBody>
                  <a:tcPr/>
                </a:tc>
              </a:tr>
              <a:tr h="797373">
                <a:tc>
                  <a:txBody>
                    <a:bodyPr/>
                    <a:lstStyle/>
                    <a:p>
                      <a:pPr algn="ctr" fontAlgn="ctr"/>
                      <a:r>
                        <a:rPr lang="pl-PL" sz="1100" b="1" i="0" u="none" strike="noStrike">
                          <a:solidFill>
                            <a:srgbClr val="000000"/>
                          </a:solidFill>
                          <a:latin typeface="Czcionka tekstu podstawowego"/>
                        </a:rPr>
                        <a:t>Numer buta</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Liczebność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Odchyelnie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000000"/>
                          </a:solidFill>
                          <a:latin typeface="Czcionka tekstu podstawowego"/>
                        </a:rPr>
                        <a:t>Wariancje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98686">
                <a:tc>
                  <a:txBody>
                    <a:bodyPr/>
                    <a:lstStyle/>
                    <a:p>
                      <a:pPr algn="ctr" fontAlgn="ctr"/>
                      <a:r>
                        <a:rPr lang="pl-PL" sz="1100" b="1" i="0" u="none" strike="noStrike">
                          <a:solidFill>
                            <a:srgbClr val="000000"/>
                          </a:solidFill>
                          <a:latin typeface="Czcionka tekstu podstawowego"/>
                        </a:rPr>
                        <a:t>41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8752">
                <a:tc>
                  <a:txBody>
                    <a:bodyPr/>
                    <a:lstStyle/>
                    <a:p>
                      <a:pPr algn="ctr" fontAlgn="ctr"/>
                      <a:r>
                        <a:rPr lang="pl-PL" sz="1100" b="0" i="0" u="none" strike="noStrike">
                          <a:solidFill>
                            <a:srgbClr val="000000"/>
                          </a:solidFill>
                          <a:latin typeface="Czcionka tekstu podstawowego"/>
                        </a:rPr>
                        <a:t>42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8752">
                <a:tc>
                  <a:txBody>
                    <a:bodyPr/>
                    <a:lstStyle/>
                    <a:p>
                      <a:pPr algn="ctr" fontAlgn="ctr"/>
                      <a:r>
                        <a:rPr lang="pl-PL" sz="1100" b="0" i="0" u="none" strike="noStrike">
                          <a:solidFill>
                            <a:srgbClr val="000000"/>
                          </a:solidFill>
                          <a:latin typeface="Czcionka tekstu podstawowego"/>
                        </a:rPr>
                        <a:t>43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0,0000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8752">
                <a:tc>
                  <a:txBody>
                    <a:bodyPr/>
                    <a:lstStyle/>
                    <a:p>
                      <a:pPr algn="ctr" fontAlgn="ctr"/>
                      <a:r>
                        <a:rPr lang="pl-PL" sz="1100" b="0" i="0" u="none" strike="noStrike">
                          <a:solidFill>
                            <a:srgbClr val="000000"/>
                          </a:solidFill>
                          <a:latin typeface="Czcionka tekstu podstawowego"/>
                        </a:rPr>
                        <a:t>44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8752">
                <a:tc>
                  <a:txBody>
                    <a:bodyPr/>
                    <a:lstStyle/>
                    <a:p>
                      <a:pPr algn="ctr" fontAlgn="ctr"/>
                      <a:r>
                        <a:rPr lang="pl-PL" sz="1100" b="0" i="0" u="none" strike="noStrike">
                          <a:solidFill>
                            <a:srgbClr val="000000"/>
                          </a:solidFill>
                          <a:latin typeface="Czcionka tekstu podstawowego"/>
                        </a:rPr>
                        <a:t>45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2,0000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4,0000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18621">
                <a:tc>
                  <a:txBody>
                    <a:bodyPr/>
                    <a:lstStyle/>
                    <a:p>
                      <a:pPr algn="ctr" fontAlgn="ctr"/>
                      <a:r>
                        <a:rPr lang="pl-PL" sz="1100" b="1" i="0" u="none" strike="noStrike">
                          <a:solidFill>
                            <a:srgbClr val="000000"/>
                          </a:solidFill>
                          <a:latin typeface="Czcionka tekstu podstawowego"/>
                        </a:rPr>
                        <a:t>46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3,0000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9,0000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477328"/>
          </a:xfrm>
          <a:prstGeom prst="rect">
            <a:avLst/>
          </a:prstGeom>
          <a:noFill/>
        </p:spPr>
        <p:txBody>
          <a:bodyPr wrap="square" rtlCol="0">
            <a:spAutoFit/>
          </a:bodyPr>
          <a:lstStyle/>
          <a:p>
            <a:r>
              <a:rPr lang="pl-PL" dirty="0" smtClean="0"/>
              <a:t>Na podstawie danych wyliczono wartości średniej arytmetycznej dla klasy,</a:t>
            </a:r>
            <a:br>
              <a:rPr lang="pl-PL" dirty="0" smtClean="0"/>
            </a:br>
            <a:r>
              <a:rPr lang="pl-PL" dirty="0" smtClean="0"/>
              <a:t>odchylenia przeciętne oraz wariancje.</a:t>
            </a:r>
          </a:p>
          <a:p>
            <a:endParaRPr lang="pl-PL" dirty="0" smtClean="0"/>
          </a:p>
          <a:p>
            <a:endParaRPr lang="pl-PL" dirty="0" smtClean="0"/>
          </a:p>
          <a:p>
            <a:r>
              <a:rPr lang="pl-PL" dirty="0" smtClean="0"/>
              <a:t>a) Parametry dla wzrostu:</a:t>
            </a:r>
            <a:endParaRPr lang="pl-PL" dirty="0"/>
          </a:p>
        </p:txBody>
      </p:sp>
      <p:sp>
        <p:nvSpPr>
          <p:cNvPr id="4" name="pole tekstowe 3"/>
          <p:cNvSpPr txBox="1"/>
          <p:nvPr/>
        </p:nvSpPr>
        <p:spPr>
          <a:xfrm>
            <a:off x="251520" y="414908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6" name="Tabela 5"/>
          <p:cNvGraphicFramePr>
            <a:graphicFrameLocks noGrp="1"/>
          </p:cNvGraphicFramePr>
          <p:nvPr/>
        </p:nvGraphicFramePr>
        <p:xfrm>
          <a:off x="2411760" y="2348880"/>
          <a:ext cx="4320481" cy="1080000"/>
        </p:xfrm>
        <a:graphic>
          <a:graphicData uri="http://schemas.openxmlformats.org/drawingml/2006/table">
            <a:tbl>
              <a:tblPr/>
              <a:tblGrid>
                <a:gridCol w="1584176"/>
                <a:gridCol w="1066174"/>
                <a:gridCol w="1670131"/>
              </a:tblGrid>
              <a:tr h="270000">
                <a:tc>
                  <a:txBody>
                    <a:bodyPr/>
                    <a:lstStyle/>
                    <a:p>
                      <a:pPr algn="ctr" fontAlgn="ctr"/>
                      <a:r>
                        <a:rPr lang="pl-PL" sz="11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270000">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180,5556</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180,56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0000">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5,0617</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5,06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270000">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a:solidFill>
                            <a:srgbClr val="FF0000"/>
                          </a:solidFill>
                          <a:latin typeface="Czcionka tekstu podstawowego"/>
                        </a:rPr>
                        <a:t>36,6914</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100" b="1" i="0" u="none" strike="noStrike" dirty="0">
                          <a:solidFill>
                            <a:srgbClr val="FF0000"/>
                          </a:solidFill>
                          <a:latin typeface="Czcionka tekstu podstawowego"/>
                        </a:rPr>
                        <a:t>36,69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7" name="Tabela 6"/>
          <p:cNvGraphicFramePr>
            <a:graphicFrameLocks noGrp="1"/>
          </p:cNvGraphicFramePr>
          <p:nvPr/>
        </p:nvGraphicFramePr>
        <p:xfrm>
          <a:off x="2411760" y="4869160"/>
          <a:ext cx="4320480" cy="1079999"/>
        </p:xfrm>
        <a:graphic>
          <a:graphicData uri="http://schemas.openxmlformats.org/drawingml/2006/table">
            <a:tbl>
              <a:tblPr/>
              <a:tblGrid>
                <a:gridCol w="1584176"/>
                <a:gridCol w="1117366"/>
                <a:gridCol w="1618938"/>
              </a:tblGrid>
              <a:tr h="260690">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273103">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43,0000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103">
                <a:tc>
                  <a:txBody>
                    <a:bodyPr/>
                    <a:lstStyle/>
                    <a:p>
                      <a:pPr algn="ctr" fontAlgn="ctr"/>
                      <a:r>
                        <a:rPr lang="pl-PL" sz="1100" b="0" i="0" u="none" strike="noStrike" dirty="0">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1,3333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73103">
                <a:tc>
                  <a:txBody>
                    <a:bodyPr/>
                    <a:lstStyle/>
                    <a:p>
                      <a:pPr algn="ctr" fontAlgn="ctr"/>
                      <a:r>
                        <a:rPr lang="pl-PL" sz="11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2,4444</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klasy.</a:t>
            </a:r>
          </a:p>
          <a:p>
            <a:pPr algn="just"/>
            <a:endParaRPr lang="pl-PL" dirty="0"/>
          </a:p>
        </p:txBody>
      </p:sp>
      <p:sp>
        <p:nvSpPr>
          <p:cNvPr id="4" name="pole tekstowe 3"/>
          <p:cNvSpPr txBox="1"/>
          <p:nvPr/>
        </p:nvSpPr>
        <p:spPr>
          <a:xfrm>
            <a:off x="251520" y="2348880"/>
            <a:ext cx="8640960" cy="369332"/>
          </a:xfrm>
          <a:prstGeom prst="rect">
            <a:avLst/>
          </a:prstGeom>
          <a:noFill/>
        </p:spPr>
        <p:txBody>
          <a:bodyPr wrap="square" rtlCol="0">
            <a:spAutoFit/>
          </a:bodyPr>
          <a:lstStyle/>
          <a:p>
            <a:pPr algn="just"/>
            <a:r>
              <a:rPr lang="pl-PL" dirty="0" smtClean="0"/>
              <a:t>A także sporządzenie wykresu przedstawiającego rozłożenie tego wskaźnika w klasie</a:t>
            </a:r>
            <a:endParaRPr lang="pl-PL" dirty="0"/>
          </a:p>
        </p:txBody>
      </p:sp>
      <p:graphicFrame>
        <p:nvGraphicFramePr>
          <p:cNvPr id="7" name="Wykres 6"/>
          <p:cNvGraphicFramePr/>
          <p:nvPr/>
        </p:nvGraphicFramePr>
        <p:xfrm>
          <a:off x="1259632" y="2924944"/>
          <a:ext cx="6624736" cy="38160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ela 7"/>
          <p:cNvGraphicFramePr>
            <a:graphicFrameLocks noGrp="1"/>
          </p:cNvGraphicFramePr>
          <p:nvPr/>
        </p:nvGraphicFramePr>
        <p:xfrm>
          <a:off x="2682000" y="1412776"/>
          <a:ext cx="3780000" cy="756000"/>
        </p:xfrm>
        <a:graphic>
          <a:graphicData uri="http://schemas.openxmlformats.org/drawingml/2006/table">
            <a:tbl>
              <a:tblPr/>
              <a:tblGrid>
                <a:gridCol w="1377461"/>
                <a:gridCol w="939660"/>
                <a:gridCol w="1462879"/>
              </a:tblGrid>
              <a:tr h="308002">
                <a:tc>
                  <a:txBody>
                    <a:bodyPr/>
                    <a:lstStyle/>
                    <a:p>
                      <a:pPr algn="ctr" fontAlgn="ctr"/>
                      <a:r>
                        <a:rPr lang="pl-PL" sz="1000" b="0" i="0" u="none" strike="noStrike">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447998">
                <a:tc>
                  <a:txBody>
                    <a:bodyPr/>
                    <a:lstStyle/>
                    <a:p>
                      <a:pPr algn="ctr" fontAlgn="ctr"/>
                      <a:r>
                        <a:rPr lang="pl-PL" sz="10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a:solidFill>
                            <a:srgbClr val="FF0000"/>
                          </a:solidFill>
                          <a:latin typeface="Czcionka tekstu podstawowego"/>
                        </a:rPr>
                        <a:t>0,1534</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100" b="1" i="0" u="none" strike="noStrike" dirty="0">
                          <a:solidFill>
                            <a:srgbClr val="FF0000"/>
                          </a:solidFill>
                          <a:latin typeface="Czcionka tekstu podstawowego"/>
                        </a:rPr>
                        <a:t>0,153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Uczniowie szkoły</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1200329"/>
          </a:xfrm>
          <a:prstGeom prst="rect">
            <a:avLst/>
          </a:prstGeom>
          <a:noFill/>
        </p:spPr>
        <p:txBody>
          <a:bodyPr wrap="square" rtlCol="0">
            <a:spAutoFit/>
          </a:bodyPr>
          <a:lstStyle/>
          <a:p>
            <a:pPr algn="just"/>
            <a:r>
              <a:rPr lang="pl-PL" dirty="0" smtClean="0"/>
              <a:t>W naszej szkole zostało przebadanych łącznie stu czterdziestu trzech uczniów. Na podstawie zbioru danych narysowano wykresy przedstawiające rozłożenie wzrostu oraz numeru buta wśród chłopaków w naszej szkole. Wyliczono także średnie arytmetyczne, odchylenia przeciętne i wariancje dla tych danych.</a:t>
            </a:r>
            <a:endParaRPr lang="pl-PL" dirty="0"/>
          </a:p>
        </p:txBody>
      </p:sp>
      <p:graphicFrame>
        <p:nvGraphicFramePr>
          <p:cNvPr id="4" name="Wykres 3"/>
          <p:cNvGraphicFramePr/>
          <p:nvPr/>
        </p:nvGraphicFramePr>
        <p:xfrm>
          <a:off x="251521" y="1988840"/>
          <a:ext cx="8640959" cy="459715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Wykres 1"/>
          <p:cNvGraphicFramePr/>
          <p:nvPr/>
        </p:nvGraphicFramePr>
        <p:xfrm>
          <a:off x="722214" y="1197881"/>
          <a:ext cx="7699573" cy="446223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369332"/>
          </a:xfrm>
          <a:prstGeom prst="rect">
            <a:avLst/>
          </a:prstGeom>
          <a:noFill/>
        </p:spPr>
        <p:txBody>
          <a:bodyPr wrap="square" rtlCol="0">
            <a:spAutoFit/>
          </a:bodyPr>
          <a:lstStyle/>
          <a:p>
            <a:r>
              <a:rPr lang="pl-PL" dirty="0" smtClean="0"/>
              <a:t>a) Parametry dla wzrostu:</a:t>
            </a:r>
            <a:endParaRPr lang="pl-PL" dirty="0"/>
          </a:p>
        </p:txBody>
      </p:sp>
      <p:sp>
        <p:nvSpPr>
          <p:cNvPr id="4" name="pole tekstowe 3"/>
          <p:cNvSpPr txBox="1"/>
          <p:nvPr/>
        </p:nvSpPr>
        <p:spPr>
          <a:xfrm>
            <a:off x="251520" y="3429000"/>
            <a:ext cx="3456384" cy="369332"/>
          </a:xfrm>
          <a:prstGeom prst="rect">
            <a:avLst/>
          </a:prstGeom>
          <a:noFill/>
        </p:spPr>
        <p:txBody>
          <a:bodyPr wrap="square" rtlCol="0">
            <a:spAutoFit/>
          </a:bodyPr>
          <a:lstStyle/>
          <a:p>
            <a:r>
              <a:rPr lang="pl-PL" dirty="0" smtClean="0"/>
              <a:t>b) Parametry dla numeru buta:</a:t>
            </a:r>
            <a:endParaRPr lang="pl-PL" dirty="0"/>
          </a:p>
        </p:txBody>
      </p:sp>
      <p:graphicFrame>
        <p:nvGraphicFramePr>
          <p:cNvPr id="5" name="Tabela 4"/>
          <p:cNvGraphicFramePr>
            <a:graphicFrameLocks noGrp="1"/>
          </p:cNvGraphicFramePr>
          <p:nvPr/>
        </p:nvGraphicFramePr>
        <p:xfrm>
          <a:off x="2232001" y="1268760"/>
          <a:ext cx="4679999" cy="1620001"/>
        </p:xfrm>
        <a:graphic>
          <a:graphicData uri="http://schemas.openxmlformats.org/drawingml/2006/table">
            <a:tbl>
              <a:tblPr/>
              <a:tblGrid>
                <a:gridCol w="1763935"/>
                <a:gridCol w="1106958"/>
                <a:gridCol w="1809106"/>
              </a:tblGrid>
              <a:tr h="339521">
                <a:tc>
                  <a:txBody>
                    <a:bodyPr/>
                    <a:lstStyle/>
                    <a:p>
                      <a:pPr algn="ctr" fontAlgn="ctr"/>
                      <a:r>
                        <a:rPr lang="pl-PL" sz="12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r>
              <a:tr h="355689">
                <a:tc>
                  <a:txBody>
                    <a:bodyPr/>
                    <a:lstStyle/>
                    <a:p>
                      <a:pPr algn="ctr" fontAlgn="ctr"/>
                      <a:r>
                        <a:rPr lang="pl-PL" sz="1200" b="0" i="0" u="none" strike="noStrike" dirty="0">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181,1748</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181,17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569102">
                <a:tc>
                  <a:txBody>
                    <a:bodyPr/>
                    <a:lstStyle/>
                    <a:p>
                      <a:pPr algn="ctr" fontAlgn="ctr"/>
                      <a:r>
                        <a:rPr lang="pl-PL" sz="12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5,4355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5,44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r h="355689">
                <a:tc>
                  <a:txBody>
                    <a:bodyPr/>
                    <a:lstStyle/>
                    <a:p>
                      <a:pPr algn="ctr" fontAlgn="ctr"/>
                      <a:r>
                        <a:rPr lang="pl-PL" sz="1200" b="0" i="0" u="none" strike="noStrike">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a:solidFill>
                            <a:srgbClr val="FF0000"/>
                          </a:solidFill>
                          <a:latin typeface="Czcionka tekstu podstawowego"/>
                        </a:rPr>
                        <a:t>48,2981</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a:txBody>
                    <a:bodyPr/>
                    <a:lstStyle/>
                    <a:p>
                      <a:pPr algn="ctr" fontAlgn="ctr"/>
                      <a:r>
                        <a:rPr lang="pl-PL" sz="1200" b="1" i="0" u="none" strike="noStrike" dirty="0">
                          <a:solidFill>
                            <a:srgbClr val="FF0000"/>
                          </a:solidFill>
                          <a:latin typeface="Czcionka tekstu podstawowego"/>
                        </a:rPr>
                        <a:t>48,30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r>
            </a:tbl>
          </a:graphicData>
        </a:graphic>
      </p:graphicFrame>
      <p:graphicFrame>
        <p:nvGraphicFramePr>
          <p:cNvPr id="6" name="Tabela 5"/>
          <p:cNvGraphicFramePr>
            <a:graphicFrameLocks noGrp="1"/>
          </p:cNvGraphicFramePr>
          <p:nvPr/>
        </p:nvGraphicFramePr>
        <p:xfrm>
          <a:off x="2232000" y="4221088"/>
          <a:ext cx="4680000" cy="1619999"/>
        </p:xfrm>
        <a:graphic>
          <a:graphicData uri="http://schemas.openxmlformats.org/drawingml/2006/table">
            <a:tbl>
              <a:tblPr/>
              <a:tblGrid>
                <a:gridCol w="1763936"/>
                <a:gridCol w="1162409"/>
                <a:gridCol w="1753655"/>
              </a:tblGrid>
              <a:tr h="391034">
                <a:tc>
                  <a:txBody>
                    <a:bodyPr/>
                    <a:lstStyle/>
                    <a:p>
                      <a:pPr algn="ctr" fontAlgn="ctr"/>
                      <a:r>
                        <a:rPr lang="pl-PL" sz="110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0" i="0" u="none" strike="noStrike" dirty="0">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r h="409655">
                <a:tc>
                  <a:txBody>
                    <a:bodyPr/>
                    <a:lstStyle/>
                    <a:p>
                      <a:pPr algn="ctr" fontAlgn="ctr"/>
                      <a:r>
                        <a:rPr lang="pl-PL" sz="110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43,6503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43,65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09655">
                <a:tc>
                  <a:txBody>
                    <a:bodyPr/>
                    <a:lstStyle/>
                    <a:p>
                      <a:pPr algn="ctr" fontAlgn="ctr"/>
                      <a:r>
                        <a:rPr lang="pl-PL" sz="1100" b="0" i="0" u="none" strike="noStrike">
                          <a:solidFill>
                            <a:srgbClr val="000000"/>
                          </a:solidFill>
                          <a:latin typeface="Czcionka tekstu podstawowego"/>
                        </a:rPr>
                        <a:t>Odchylenie przeciętne</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1,5660</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1,57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409655">
                <a:tc>
                  <a:txBody>
                    <a:bodyPr/>
                    <a:lstStyle/>
                    <a:p>
                      <a:pPr algn="ctr" fontAlgn="ctr"/>
                      <a:r>
                        <a:rPr lang="pl-PL" sz="1100" b="0" i="0" u="none" strike="noStrike" dirty="0">
                          <a:solidFill>
                            <a:srgbClr val="000000"/>
                          </a:solidFill>
                          <a:latin typeface="Czcionka tekstu podstawowego"/>
                        </a:rPr>
                        <a:t>Wariancja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a:solidFill>
                            <a:srgbClr val="FF0000"/>
                          </a:solidFill>
                          <a:latin typeface="Czcionka tekstu podstawowego"/>
                        </a:rPr>
                        <a:t>4,1015</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pl-PL" sz="1100" b="1" i="0" u="none" strike="noStrike" dirty="0">
                          <a:solidFill>
                            <a:srgbClr val="FF0000"/>
                          </a:solidFill>
                          <a:latin typeface="Czcionka tekstu podstawowego"/>
                        </a:rPr>
                        <a:t>4,10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548680"/>
            <a:ext cx="8640960" cy="923330"/>
          </a:xfrm>
          <a:prstGeom prst="rect">
            <a:avLst/>
          </a:prstGeom>
          <a:noFill/>
        </p:spPr>
        <p:txBody>
          <a:bodyPr wrap="square" rtlCol="0">
            <a:spAutoFit/>
          </a:bodyPr>
          <a:lstStyle/>
          <a:p>
            <a:pPr algn="just"/>
            <a:r>
              <a:rPr lang="pl-PL" dirty="0" smtClean="0"/>
              <a:t>Kolejnym etapem było obliczenie wartości wskaźników długości stopy przez wzrost </a:t>
            </a:r>
            <a:br>
              <a:rPr lang="pl-PL" dirty="0" smtClean="0"/>
            </a:br>
            <a:r>
              <a:rPr lang="pl-PL" dirty="0" smtClean="0"/>
              <a:t>oraz średniej arytmetycznej tego wskaźnika dla szkoły.</a:t>
            </a:r>
          </a:p>
          <a:p>
            <a:pPr algn="just"/>
            <a:endParaRPr lang="pl-PL" dirty="0"/>
          </a:p>
        </p:txBody>
      </p:sp>
      <p:graphicFrame>
        <p:nvGraphicFramePr>
          <p:cNvPr id="6" name="Tabela 5"/>
          <p:cNvGraphicFramePr>
            <a:graphicFrameLocks noGrp="1"/>
          </p:cNvGraphicFramePr>
          <p:nvPr/>
        </p:nvGraphicFramePr>
        <p:xfrm>
          <a:off x="2483769" y="1556792"/>
          <a:ext cx="4176463" cy="1080120"/>
        </p:xfrm>
        <a:graphic>
          <a:graphicData uri="http://schemas.openxmlformats.org/drawingml/2006/table">
            <a:tbl>
              <a:tblPr/>
              <a:tblGrid>
                <a:gridCol w="1521931"/>
                <a:gridCol w="1038217"/>
                <a:gridCol w="1616315"/>
              </a:tblGrid>
              <a:tr h="427972">
                <a:tc>
                  <a:txBody>
                    <a:bodyPr/>
                    <a:lstStyle/>
                    <a:p>
                      <a:pPr algn="ctr" fontAlgn="ctr"/>
                      <a:r>
                        <a:rPr lang="pl-PL" sz="1050" b="0" i="0" u="none" strike="noStrike" dirty="0">
                          <a:solidFill>
                            <a:srgbClr val="000000"/>
                          </a:solidFill>
                          <a:latin typeface="Czcionka tekstu podstawowego"/>
                        </a:rPr>
                        <a:t>Obliczany parametr</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200" b="0" i="0" u="none" strike="noStrike" dirty="0">
                          <a:solidFill>
                            <a:srgbClr val="000000"/>
                          </a:solidFill>
                          <a:latin typeface="Czcionka tekstu podstawowego"/>
                        </a:rPr>
                        <a:t>Wartość</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050" b="0" i="0" u="none" strike="noStrike">
                          <a:solidFill>
                            <a:srgbClr val="000000"/>
                          </a:solidFill>
                          <a:latin typeface="Czcionka tekstu podstawowego"/>
                        </a:rPr>
                        <a:t>Wartość w przybliżeniu</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r>
              <a:tr h="652148">
                <a:tc>
                  <a:txBody>
                    <a:bodyPr/>
                    <a:lstStyle/>
                    <a:p>
                      <a:pPr algn="ctr" fontAlgn="ctr"/>
                      <a:r>
                        <a:rPr lang="pl-PL" sz="1050" b="0" i="0" u="none" strike="noStrike">
                          <a:solidFill>
                            <a:srgbClr val="000000"/>
                          </a:solidFill>
                          <a:latin typeface="Czcionka tekstu podstawowego"/>
                        </a:rPr>
                        <a:t>Średnia Arytmetyczna</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200" b="1" i="0" u="none" strike="noStrike" dirty="0">
                          <a:solidFill>
                            <a:srgbClr val="FF0000"/>
                          </a:solidFill>
                          <a:latin typeface="Czcionka tekstu podstawowego"/>
                        </a:rPr>
                        <a:t>0,1553</a:t>
                      </a:r>
                    </a:p>
                  </a:txBody>
                  <a:tcPr marL="0" marR="0" marT="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pl-PL" sz="1200" b="1" i="0" u="none" strike="noStrike" dirty="0">
                          <a:solidFill>
                            <a:srgbClr val="FF0000"/>
                          </a:solidFill>
                          <a:latin typeface="Czcionka tekstu podstawowego"/>
                        </a:rPr>
                        <a:t>0,155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r>
            </a:tbl>
          </a:graphicData>
        </a:graphic>
      </p:graphicFrame>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0"/>
            <a:ext cx="8640960" cy="646331"/>
          </a:xfrm>
          <a:prstGeom prst="rect">
            <a:avLst/>
          </a:prstGeom>
          <a:noFill/>
        </p:spPr>
        <p:txBody>
          <a:bodyPr wrap="square" rtlCol="0">
            <a:spAutoFit/>
          </a:bodyPr>
          <a:lstStyle/>
          <a:p>
            <a:r>
              <a:rPr lang="pl-PL" dirty="0" smtClean="0"/>
              <a:t>A także sporządzenie wykresu przedstawiającego rozłożenie tego wskaźnika w szkole</a:t>
            </a:r>
          </a:p>
          <a:p>
            <a:endParaRPr lang="pl-PL" dirty="0"/>
          </a:p>
        </p:txBody>
      </p:sp>
      <p:graphicFrame>
        <p:nvGraphicFramePr>
          <p:cNvPr id="3" name="Wykres 2"/>
          <p:cNvGraphicFramePr/>
          <p:nvPr/>
        </p:nvGraphicFramePr>
        <p:xfrm>
          <a:off x="351564" y="404664"/>
          <a:ext cx="8440873" cy="63092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2857500"/>
            <a:ext cx="8229600" cy="1143000"/>
          </a:xfrm>
        </p:spPr>
        <p:txBody>
          <a:bodyPr/>
          <a:lstStyle/>
          <a:p>
            <a:r>
              <a:rPr lang="pl-PL"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Rocznik 91-97</a:t>
            </a:r>
            <a:endParaRPr lang="pl-PL"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261</TotalTime>
  <Words>4077</Words>
  <Application>Microsoft Office PowerPoint</Application>
  <PresentationFormat>Pokaz na ekranie (4:3)</PresentationFormat>
  <Paragraphs>2072</Paragraphs>
  <Slides>111</Slides>
  <Notes>1</Notes>
  <HiddenSlides>0</HiddenSlides>
  <MMClips>0</MMClips>
  <ScaleCrop>false</ScaleCrop>
  <HeadingPairs>
    <vt:vector size="4" baseType="variant">
      <vt:variant>
        <vt:lpstr>Motyw</vt:lpstr>
      </vt:variant>
      <vt:variant>
        <vt:i4>1</vt:i4>
      </vt:variant>
      <vt:variant>
        <vt:lpstr>Tytuły slajdów</vt:lpstr>
      </vt:variant>
      <vt:variant>
        <vt:i4>111</vt:i4>
      </vt:variant>
    </vt:vector>
  </HeadingPairs>
  <TitlesOfParts>
    <vt:vector size="112" baseType="lpstr">
      <vt:lpstr>Przepływ</vt:lpstr>
      <vt:lpstr>Statystyka 3 LO w Poznaniu</vt:lpstr>
      <vt:lpstr>WNIOSKI Z PROJEKTU – JAK ZMIENIA SIĘ WZROST I NUMER BUTA POMIĘDZY NASZYMI RÓWIEŚNIKAMI A STARSZYM POKOLENIEM </vt:lpstr>
      <vt:lpstr>Slajd 3</vt:lpstr>
      <vt:lpstr>Slajd 4</vt:lpstr>
      <vt:lpstr>Slajd 5</vt:lpstr>
      <vt:lpstr>Przedstawienie zebranych danych dla poszczególnych klas, a także dla całej szkoły, rówieśników oraz dla pokolenia starszego</vt:lpstr>
      <vt:lpstr>Klasa 2a</vt:lpstr>
      <vt:lpstr>Slajd 8</vt:lpstr>
      <vt:lpstr>Slajd 9</vt:lpstr>
      <vt:lpstr>Slajd 10</vt:lpstr>
      <vt:lpstr>Slajd 11</vt:lpstr>
      <vt:lpstr>Slajd 12</vt:lpstr>
      <vt:lpstr>Slajd 13</vt:lpstr>
      <vt:lpstr>Slajd 14</vt:lpstr>
      <vt:lpstr>Klasa 2b</vt:lpstr>
      <vt:lpstr>Slajd 16</vt:lpstr>
      <vt:lpstr>Slajd 17</vt:lpstr>
      <vt:lpstr>Slajd 18</vt:lpstr>
      <vt:lpstr>Slajd 19</vt:lpstr>
      <vt:lpstr>Slajd 20</vt:lpstr>
      <vt:lpstr>Slajd 21</vt:lpstr>
      <vt:lpstr>Klasa 2c</vt:lpstr>
      <vt:lpstr>Slajd 23</vt:lpstr>
      <vt:lpstr>Slajd 24</vt:lpstr>
      <vt:lpstr>Slajd 25</vt:lpstr>
      <vt:lpstr>Slajd 26</vt:lpstr>
      <vt:lpstr>Slajd 27</vt:lpstr>
      <vt:lpstr>Slajd 28</vt:lpstr>
      <vt:lpstr>Slajd 29</vt:lpstr>
      <vt:lpstr>Klasa 2d</vt:lpstr>
      <vt:lpstr>Slajd 31</vt:lpstr>
      <vt:lpstr>Slajd 32</vt:lpstr>
      <vt:lpstr>Slajd 33</vt:lpstr>
      <vt:lpstr>Slajd 34</vt:lpstr>
      <vt:lpstr>Slajd 35</vt:lpstr>
      <vt:lpstr>Slajd 36</vt:lpstr>
      <vt:lpstr>Slajd 37</vt:lpstr>
      <vt:lpstr>Klasa 2e</vt:lpstr>
      <vt:lpstr>Slajd 39</vt:lpstr>
      <vt:lpstr>Slajd 40</vt:lpstr>
      <vt:lpstr>Slajd 41</vt:lpstr>
      <vt:lpstr>Slajd 42</vt:lpstr>
      <vt:lpstr>Slajd 43</vt:lpstr>
      <vt:lpstr>Klasa 2f</vt:lpstr>
      <vt:lpstr>Slajd 45</vt:lpstr>
      <vt:lpstr>Slajd 46</vt:lpstr>
      <vt:lpstr>Slajd 47</vt:lpstr>
      <vt:lpstr>Slajd 48</vt:lpstr>
      <vt:lpstr>Slajd 49</vt:lpstr>
      <vt:lpstr>Slajd 50</vt:lpstr>
      <vt:lpstr>Klasa 3a</vt:lpstr>
      <vt:lpstr>Slajd 52</vt:lpstr>
      <vt:lpstr>Slajd 53</vt:lpstr>
      <vt:lpstr>Slajd 54</vt:lpstr>
      <vt:lpstr>Slajd 55</vt:lpstr>
      <vt:lpstr>Slajd 56</vt:lpstr>
      <vt:lpstr>Slajd 57</vt:lpstr>
      <vt:lpstr>Slajd 58</vt:lpstr>
      <vt:lpstr>Klasa 3b</vt:lpstr>
      <vt:lpstr>Slajd 60</vt:lpstr>
      <vt:lpstr>Slajd 61</vt:lpstr>
      <vt:lpstr>Slajd 62</vt:lpstr>
      <vt:lpstr>Slajd 63</vt:lpstr>
      <vt:lpstr>Slajd 64</vt:lpstr>
      <vt:lpstr>Slajd 65</vt:lpstr>
      <vt:lpstr>Klasa 3c</vt:lpstr>
      <vt:lpstr>Slajd 67</vt:lpstr>
      <vt:lpstr>Slajd 68</vt:lpstr>
      <vt:lpstr>Slajd 69</vt:lpstr>
      <vt:lpstr>Slajd 70</vt:lpstr>
      <vt:lpstr>Slajd 71</vt:lpstr>
      <vt:lpstr>Slajd 72</vt:lpstr>
      <vt:lpstr>Slajd 73</vt:lpstr>
      <vt:lpstr>Klasa 3d</vt:lpstr>
      <vt:lpstr>Slajd 75</vt:lpstr>
      <vt:lpstr>Slajd 76</vt:lpstr>
      <vt:lpstr>Slajd 77</vt:lpstr>
      <vt:lpstr>Slajd 78</vt:lpstr>
      <vt:lpstr>Slajd 79</vt:lpstr>
      <vt:lpstr>Slajd 80</vt:lpstr>
      <vt:lpstr>Klasa 3e</vt:lpstr>
      <vt:lpstr>Slajd 82</vt:lpstr>
      <vt:lpstr>Slajd 83</vt:lpstr>
      <vt:lpstr>Slajd 84</vt:lpstr>
      <vt:lpstr>Slajd 85</vt:lpstr>
      <vt:lpstr>Slajd 86</vt:lpstr>
      <vt:lpstr>Klasa 3f</vt:lpstr>
      <vt:lpstr>Slajd 88</vt:lpstr>
      <vt:lpstr>Slajd 89</vt:lpstr>
      <vt:lpstr>Slajd 90</vt:lpstr>
      <vt:lpstr>Slajd 91</vt:lpstr>
      <vt:lpstr>Slajd 92</vt:lpstr>
      <vt:lpstr>Uczniowie szkoły</vt:lpstr>
      <vt:lpstr>Slajd 94</vt:lpstr>
      <vt:lpstr>Slajd 95</vt:lpstr>
      <vt:lpstr>Slajd 96</vt:lpstr>
      <vt:lpstr>Slajd 97</vt:lpstr>
      <vt:lpstr>Slajd 98</vt:lpstr>
      <vt:lpstr>Rocznik 91-97</vt:lpstr>
      <vt:lpstr>Slajd 100</vt:lpstr>
      <vt:lpstr>Slajd 101</vt:lpstr>
      <vt:lpstr>Slajd 102</vt:lpstr>
      <vt:lpstr>Slajd 103</vt:lpstr>
      <vt:lpstr>Slajd 104</vt:lpstr>
      <vt:lpstr>Pokolenie &lt;1991</vt:lpstr>
      <vt:lpstr>Slajd 106</vt:lpstr>
      <vt:lpstr>Slajd 107</vt:lpstr>
      <vt:lpstr>Slajd 108</vt:lpstr>
      <vt:lpstr>Slajd 109</vt:lpstr>
      <vt:lpstr>Slajd 110</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Statystyka - opis</dc:title>
  <dc:creator>Bartek</dc:creator>
  <cp:lastModifiedBy>Bartek</cp:lastModifiedBy>
  <cp:revision>76</cp:revision>
  <dcterms:created xsi:type="dcterms:W3CDTF">2015-01-06T13:13:17Z</dcterms:created>
  <dcterms:modified xsi:type="dcterms:W3CDTF">2015-01-20T22:12:04Z</dcterms:modified>
</cp:coreProperties>
</file>