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20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212-33C9-4288-A395-C513372A0D4C}" type="datetimeFigureOut">
              <a:rPr lang="pl-PL" smtClean="0"/>
              <a:pPr/>
              <a:t>15-01-25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4BCA7B-E1CA-4DD2-8293-B97CAD137D70}" type="slidenum">
              <a:rPr lang="pl-PL" smtClean="0"/>
              <a:pPr/>
              <a:t>‹nr›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212-33C9-4288-A395-C513372A0D4C}" type="datetimeFigureOut">
              <a:rPr lang="pl-PL" smtClean="0"/>
              <a:pPr/>
              <a:t>15-01-25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CA7B-E1CA-4DD2-8293-B97CAD137D70}" type="slidenum">
              <a:rPr lang="pl-PL" smtClean="0"/>
              <a:pPr/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212-33C9-4288-A395-C513372A0D4C}" type="datetimeFigureOut">
              <a:rPr lang="pl-PL" smtClean="0"/>
              <a:pPr/>
              <a:t>15-01-25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CA7B-E1CA-4DD2-8293-B97CAD137D70}" type="slidenum">
              <a:rPr lang="pl-PL" smtClean="0"/>
              <a:pPr/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0EC212-33C9-4288-A395-C513372A0D4C}" type="datetimeFigureOut">
              <a:rPr lang="pl-PL" smtClean="0"/>
              <a:pPr/>
              <a:t>15-01-25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54BCA7B-E1CA-4DD2-8293-B97CAD137D70}" type="slidenum">
              <a:rPr lang="pl-PL" smtClean="0"/>
              <a:pPr/>
              <a:t>‹nr›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212-33C9-4288-A395-C513372A0D4C}" type="datetimeFigureOut">
              <a:rPr lang="pl-PL" smtClean="0"/>
              <a:pPr/>
              <a:t>15-01-25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CA7B-E1CA-4DD2-8293-B97CAD137D70}" type="slidenum">
              <a:rPr lang="pl-PL" smtClean="0"/>
              <a:pPr/>
              <a:t>‹nr›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212-33C9-4288-A395-C513372A0D4C}" type="datetimeFigureOut">
              <a:rPr lang="pl-PL" smtClean="0"/>
              <a:pPr/>
              <a:t>15-01-25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CA7B-E1CA-4DD2-8293-B97CAD137D70}" type="slidenum">
              <a:rPr lang="pl-PL" smtClean="0"/>
              <a:pPr/>
              <a:t>‹nr›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CA7B-E1CA-4DD2-8293-B97CAD137D70}" type="slidenum">
              <a:rPr lang="pl-PL" smtClean="0"/>
              <a:pPr/>
              <a:t>‹nr›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212-33C9-4288-A395-C513372A0D4C}" type="datetimeFigureOut">
              <a:rPr lang="pl-PL" smtClean="0"/>
              <a:pPr/>
              <a:t>15-01-25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212-33C9-4288-A395-C513372A0D4C}" type="datetimeFigureOut">
              <a:rPr lang="pl-PL" smtClean="0"/>
              <a:pPr/>
              <a:t>15-01-25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CA7B-E1CA-4DD2-8293-B97CAD137D70}" type="slidenum">
              <a:rPr lang="pl-PL" smtClean="0"/>
              <a:pPr/>
              <a:t>‹nr›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212-33C9-4288-A395-C513372A0D4C}" type="datetimeFigureOut">
              <a:rPr lang="pl-PL" smtClean="0"/>
              <a:pPr/>
              <a:t>15-01-25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CA7B-E1CA-4DD2-8293-B97CAD137D70}" type="slidenum">
              <a:rPr lang="pl-PL" smtClean="0"/>
              <a:pPr/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0EC212-33C9-4288-A395-C513372A0D4C}" type="datetimeFigureOut">
              <a:rPr lang="pl-PL" smtClean="0"/>
              <a:pPr/>
              <a:t>15-01-25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54BCA7B-E1CA-4DD2-8293-B97CAD137D70}" type="slidenum">
              <a:rPr lang="pl-PL" smtClean="0"/>
              <a:pPr/>
              <a:t>‹nr›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C212-33C9-4288-A395-C513372A0D4C}" type="datetimeFigureOut">
              <a:rPr lang="pl-PL" smtClean="0"/>
              <a:pPr/>
              <a:t>15-01-25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4BCA7B-E1CA-4DD2-8293-B97CAD137D70}" type="slidenum">
              <a:rPr lang="pl-PL" smtClean="0"/>
              <a:pPr/>
              <a:t>‹nr›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70EC212-33C9-4288-A395-C513372A0D4C}" type="datetimeFigureOut">
              <a:rPr lang="pl-PL" smtClean="0"/>
              <a:pPr/>
              <a:t>15-01-25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54BCA7B-E1CA-4DD2-8293-B97CAD137D70}" type="slidenum">
              <a:rPr lang="pl-PL" smtClean="0"/>
              <a:pPr/>
              <a:t>‹nr›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lgros.pl/uploads/Inicjatywy/Kuchnie_swiata/Duze/kuchnia_grecka3.JPG" TargetMode="External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google.pl/url?url=http://pl.depositphotos.com/stock-photos/holandia.html&amp;rct=j&amp;frm=1&amp;q=&amp;esrc=s&amp;sa=U&amp;ei=iQisVMPLG4evU4Sdg5gL&amp;ved=0CCMQ9QEwBw&amp;usg=AFQjCNGgIABsQG07cNoHaOzUibxiumO6vQ" TargetMode="External"/><Relationship Id="rId12" Type="http://schemas.openxmlformats.org/officeDocument/2006/relationships/image" Target="../media/image16.jpeg"/><Relationship Id="rId13" Type="http://schemas.openxmlformats.org/officeDocument/2006/relationships/hyperlink" Target="http://www.google.pl/url?url=http://www.fotolibra.com/gallery/394242/national-flag-of-japan-as-a-map/&amp;rct=j&amp;frm=1&amp;q=&amp;esrc=s&amp;sa=U&amp;ei=nQmsVLKTOcirU4fPgpgL&amp;ved=0CCUQ9QEwCA&amp;usg=AFQjCNEgoHZjEqS_fQibMdxchEXRcx2LVA" TargetMode="External"/><Relationship Id="rId1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File:Ancel-Keys.jpg" TargetMode="External"/><Relationship Id="rId3" Type="http://schemas.openxmlformats.org/officeDocument/2006/relationships/image" Target="../media/image10.jpeg"/><Relationship Id="rId4" Type="http://schemas.openxmlformats.org/officeDocument/2006/relationships/hyperlink" Target="http://www.google.pl/url?url=http://www.bbqbeefjerky.com/&amp;rct=j&amp;frm=1&amp;q=&amp;esrc=s&amp;sa=U&amp;ei=mQasVJzuHIXkUoqYg5gL&amp;ved=0CBkQ9QEwAg&amp;usg=AFQjCNERDppqlJjacL4O2b9w-6AGsQ1HLw" TargetMode="External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hyperlink" Target="http://www.google.pl/url?url=http://lizbona.24stolice.pl/stolice-w-unii&amp;rct=j&amp;frm=1&amp;q=&amp;esrc=s&amp;sa=U&amp;ei=lgisVN6RIsO8Ua-7g6gL&amp;ved=0CBUQ9QEwAA&amp;usg=AFQjCNFk5JoWg60Do7yan55MwAiPi_ToHA" TargetMode="External"/><Relationship Id="rId10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4.bp.blogspot.com/-VJVeE-b5p-w/U4D9fY_MRCI/AAAAAAAABfs/PbJsp5mcWm0/s1600/IMG_2204.JPG" TargetMode="External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ndo.ca/wp-content/uploads/2013/02/olive-oil-Mediterranean-diet-heart-disease-stroke-health-Condo.ca_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jpeg"/><Relationship Id="rId12" Type="http://schemas.openxmlformats.org/officeDocument/2006/relationships/hyperlink" Target="http://w-spodnicy.ofeminin.pl/g/Kobieta.obiekt3.aspx/0/460/Kobieta/057ab512-f62e-4007-944e-1811d63ebc54_20090828121742_Orzechy43.jpg" TargetMode="External"/><Relationship Id="rId13" Type="http://schemas.openxmlformats.org/officeDocument/2006/relationships/image" Target="../media/image33.jpeg"/><Relationship Id="rId14" Type="http://schemas.openxmlformats.org/officeDocument/2006/relationships/hyperlink" Target="http://www.sosrodzice.pl/media/uploads/2012/07/istock_000012230477xsmall.jpg" TargetMode="External"/><Relationship Id="rId15" Type="http://schemas.openxmlformats.org/officeDocument/2006/relationships/image" Target="../media/image34.jpeg"/><Relationship Id="rId16" Type="http://schemas.openxmlformats.org/officeDocument/2006/relationships/image" Target="../media/image35.jpeg"/><Relationship Id="rId17" Type="http://schemas.openxmlformats.org/officeDocument/2006/relationships/hyperlink" Target="http://dietaowocowa.katowice.pl/wp-content/uploads/2014/11/owoce-rozne-1.jpeg" TargetMode="External"/><Relationship Id="rId18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siewie.pl/jak-usunac-zapach-mulu" TargetMode="External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hyperlink" Target="http://naturalneoczyszczanie.pl/wp-content/uploads/2011/07/ziola.jpg" TargetMode="External"/><Relationship Id="rId6" Type="http://schemas.openxmlformats.org/officeDocument/2006/relationships/image" Target="../media/image29.jpeg"/><Relationship Id="rId7" Type="http://schemas.openxmlformats.org/officeDocument/2006/relationships/hyperlink" Target="http://www.blogozwierzetach.pl/warzywa-i-owoce-w-diecie-psa/owoce-i-warzywa-4/" TargetMode="External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0" Type="http://schemas.openxmlformats.org/officeDocument/2006/relationships/hyperlink" Target="http://www.mojegotowanie.pl/var/self/storage/images/media/images/artykuly/oliwka_z_oliwek/1380181-1-pol-PL/oliwka_z_oliwek_popup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hyperlink" Target="http://linemed.pl/upload/80302_718085_25072577_S.jpg" TargetMode="External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b4.pinger.pl/7f63cfca17f647202a5af397a46daa97/waga_odchudzanie_owoce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536819">
            <a:off x="6391685" y="182055"/>
            <a:ext cx="2448272" cy="1368152"/>
          </a:xfrm>
          <a:prstGeom prst="vertic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pl-PL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Przygotowały: </a:t>
            </a:r>
          </a:p>
          <a:p>
            <a:r>
              <a:rPr lang="pl-PL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Adrianna </a:t>
            </a:r>
            <a:r>
              <a:rPr lang="pl-PL" sz="1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</a:t>
            </a:r>
            <a:r>
              <a:rPr lang="pl-PL" sz="1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ehwark</a:t>
            </a:r>
            <a:r>
              <a:rPr lang="pl-PL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i Aleksandra </a:t>
            </a:r>
            <a:r>
              <a:rPr lang="pl-PL" sz="1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Makiej</a:t>
            </a:r>
            <a:endParaRPr lang="pl-PL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1628800"/>
            <a:ext cx="7772400" cy="1470025"/>
          </a:xfr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b="1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DIETA SRÓDZIEMNOMORSKA</a:t>
            </a:r>
            <a:endParaRPr lang="pl-PL" b="1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486" name="Picture 6" descr="Santorini Greece (5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149080"/>
            <a:ext cx="3722762" cy="2316910"/>
          </a:xfrm>
          <a:prstGeom prst="hear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20488" name="Picture 8" descr="http://www.dreamstime.com/-image268781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600400" cy="2354693"/>
          </a:xfrm>
          <a:prstGeom prst="irregularSeal2">
            <a:avLst/>
          </a:prstGeom>
          <a:noFill/>
          <a:ln w="7620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63272" cy="176443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err="1" smtClean="0"/>
              <a:t>Przepisy</a:t>
            </a:r>
            <a:r>
              <a:rPr lang="en-US" dirty="0" smtClean="0"/>
              <a:t> </a:t>
            </a:r>
            <a:r>
              <a:rPr lang="en-US" dirty="0" err="1" smtClean="0"/>
              <a:t>według</a:t>
            </a:r>
            <a:r>
              <a:rPr lang="en-US" dirty="0" smtClean="0"/>
              <a:t> </a:t>
            </a:r>
            <a:r>
              <a:rPr lang="en-US" dirty="0" err="1" smtClean="0"/>
              <a:t>diety</a:t>
            </a:r>
            <a:r>
              <a:rPr lang="en-US" dirty="0" smtClean="0"/>
              <a:t> </a:t>
            </a:r>
            <a:r>
              <a:rPr lang="en-US" dirty="0" err="1" smtClean="0"/>
              <a:t>śródziemnomorskiej</a:t>
            </a:r>
            <a:r>
              <a:rPr lang="cs-CZ" dirty="0" smtClean="0"/>
              <a:t/>
            </a:r>
            <a:br>
              <a:rPr lang="cs-CZ" dirty="0" smtClean="0"/>
            </a:b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395536" y="2276872"/>
            <a:ext cx="8280920" cy="4241181"/>
          </a:xfrm>
          <a:prstGeom prst="foldedCorne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2800" b="1" dirty="0"/>
              <a:t>sałatka z makaronem, pomidorami i serem </a:t>
            </a:r>
            <a:r>
              <a:rPr lang="pl-PL" sz="2800" b="1" dirty="0" smtClean="0"/>
              <a:t>feta</a:t>
            </a:r>
          </a:p>
          <a:p>
            <a:pPr algn="ctr">
              <a:lnSpc>
                <a:spcPct val="80000"/>
              </a:lnSpc>
            </a:pPr>
            <a:endParaRPr lang="pl-PL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pl-PL" sz="2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pl-PL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pl-PL" sz="2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pl-PL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pl-PL" sz="2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pl-PL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pl-PL" sz="2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pl-PL" sz="2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2" cstate="print"/>
          <a:srcRect t="8784" b="8784"/>
          <a:stretch>
            <a:fillRect/>
          </a:stretch>
        </p:blipFill>
        <p:spPr>
          <a:xfrm>
            <a:off x="1547664" y="2852936"/>
            <a:ext cx="5832648" cy="3207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104435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dirty="0" smtClean="0">
                <a:effectLst/>
              </a:rPr>
              <a:t>SKŁADNIKI</a:t>
            </a:r>
            <a:endParaRPr lang="pl-PL" dirty="0">
              <a:effectLst/>
            </a:endParaRPr>
          </a:p>
        </p:txBody>
      </p:sp>
      <p:sp>
        <p:nvSpPr>
          <p:cNvPr id="3" name="Zagięty narożnik 2"/>
          <p:cNvSpPr/>
          <p:nvPr/>
        </p:nvSpPr>
        <p:spPr>
          <a:xfrm>
            <a:off x="539552" y="1772816"/>
            <a:ext cx="8262664" cy="4752528"/>
          </a:xfrm>
          <a:prstGeom prst="foldedCorner">
            <a:avLst>
              <a:gd name="adj" fmla="val 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pl-PL" u="sng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 b="13480"/>
          <a:stretch>
            <a:fillRect/>
          </a:stretch>
        </p:blipFill>
        <p:spPr>
          <a:xfrm>
            <a:off x="827584" y="1844824"/>
            <a:ext cx="2225858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8546"/>
          <a:stretch>
            <a:fillRect/>
          </a:stretch>
        </p:blipFill>
        <p:spPr>
          <a:xfrm>
            <a:off x="3347864" y="1844824"/>
            <a:ext cx="2304256" cy="1267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8" b="31668"/>
          <a:stretch>
            <a:fillRect/>
          </a:stretch>
        </p:blipFill>
        <p:spPr>
          <a:xfrm>
            <a:off x="6084168" y="1844824"/>
            <a:ext cx="2376264" cy="1306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/>
          <a:srcRect t="8648" b="9051"/>
          <a:stretch/>
        </p:blipFill>
        <p:spPr>
          <a:xfrm>
            <a:off x="827584" y="332656"/>
            <a:ext cx="2088232" cy="1350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ymbol zastępczy zawartości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9" b="8919"/>
          <a:stretch>
            <a:fillRect/>
          </a:stretch>
        </p:blipFill>
        <p:spPr>
          <a:xfrm>
            <a:off x="3275856" y="3284984"/>
            <a:ext cx="2487724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ymbol zastępczy zawartości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t="8493" b="20285"/>
          <a:stretch/>
        </p:blipFill>
        <p:spPr>
          <a:xfrm>
            <a:off x="6084168" y="3212976"/>
            <a:ext cx="2448272" cy="1387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ymbol zastępczy zawartości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r="805" b="37313"/>
          <a:stretch/>
        </p:blipFill>
        <p:spPr>
          <a:xfrm>
            <a:off x="899592" y="4725144"/>
            <a:ext cx="1990706" cy="1691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9"/>
          <a:srcRect l="8023" r="12505"/>
          <a:stretch/>
        </p:blipFill>
        <p:spPr>
          <a:xfrm>
            <a:off x="3275856" y="4869160"/>
            <a:ext cx="2621530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10"/>
          <a:srcRect t="768" r="30681" b="24755"/>
          <a:stretch/>
        </p:blipFill>
        <p:spPr>
          <a:xfrm>
            <a:off x="6084168" y="4941168"/>
            <a:ext cx="2448272" cy="1348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Symbol zastępczy zawartości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755576" y="3284984"/>
            <a:ext cx="2304256" cy="1267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Symbol zastępczy zawartości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6084168" y="404664"/>
            <a:ext cx="2356790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031432" y="836712"/>
            <a:ext cx="5112568" cy="4149090"/>
          </a:xfrm>
          <a:prstGeom prst="irregularSeal1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275" endPos="40000" dist="1016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MIT- Dieta śródziemnomorska to sposób odżywiania mieszkańców krajów śródziemnomorskich.</a:t>
            </a:r>
            <a:endParaRPr lang="pl-P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dirty="0" smtClean="0"/>
              <a:t>DIETA SRÓDZIEMNOMORSKA A KUCHNIA ŚRÓDZIEMNOMORSKA</a:t>
            </a:r>
            <a:endParaRPr lang="pl-PL" dirty="0"/>
          </a:p>
        </p:txBody>
      </p:sp>
      <p:pic>
        <p:nvPicPr>
          <p:cNvPr id="9222" name="Picture 6" descr="http://blog.zjedztam.pl/wp-content/uploads/2013/04/r-300x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2284868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4" name="Picture 8" descr="Kuchnia grecka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941168"/>
            <a:ext cx="2381250" cy="16954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6" name="Picture 10" descr="study-shows-benefits-mediterranean-di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573016"/>
            <a:ext cx="2592288" cy="174979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00B0F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789040"/>
            <a:ext cx="3816424" cy="2546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pole tekstowe 7"/>
          <p:cNvSpPr txBox="1"/>
          <p:nvPr/>
        </p:nvSpPr>
        <p:spPr>
          <a:xfrm>
            <a:off x="7668344" y="1556792"/>
            <a:ext cx="692818" cy="209288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sz="1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pl-PL" sz="13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931224" cy="792088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dirty="0" smtClean="0"/>
              <a:t>„BADANIE SIEDMIU KRAJÓW”</a:t>
            </a:r>
            <a:endParaRPr lang="pl-PL" dirty="0"/>
          </a:p>
        </p:txBody>
      </p:sp>
      <p:pic>
        <p:nvPicPr>
          <p:cNvPr id="8194" name="Picture 2" descr="Ancel-Key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2095500" cy="31146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pole tekstowe 5"/>
          <p:cNvSpPr txBox="1"/>
          <p:nvPr/>
        </p:nvSpPr>
        <p:spPr>
          <a:xfrm>
            <a:off x="251520" y="4869160"/>
            <a:ext cx="2344793" cy="440769"/>
          </a:xfrm>
          <a:prstGeom prst="ribb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dirty="0" err="1" smtClean="0"/>
              <a:t>Ancel</a:t>
            </a:r>
            <a:r>
              <a:rPr lang="pl-PL" dirty="0" smtClean="0"/>
              <a:t> </a:t>
            </a:r>
            <a:r>
              <a:rPr lang="pl-PL" dirty="0" err="1" smtClean="0"/>
              <a:t>Keys</a:t>
            </a:r>
            <a:endParaRPr lang="pl-PL" dirty="0"/>
          </a:p>
        </p:txBody>
      </p:sp>
      <p:pic>
        <p:nvPicPr>
          <p:cNvPr id="8196" name="Picture 4" descr="https://encrypted-tbn1.gstatic.com/images?q=tbn:ANd9GcTC4zWjEaXknR6IQE1jeWQjfbVtsQcYuc6O3ac8JtwxfiWCmph4NdU5nm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51174">
            <a:off x="2915816" y="2924944"/>
            <a:ext cx="1668478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52646">
            <a:off x="5655432" y="4949065"/>
            <a:ext cx="1664082" cy="1577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9" name="Picture 7" descr="Włochy mapa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18283">
            <a:off x="6916207" y="1451668"/>
            <a:ext cx="1440160" cy="1451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01" name="Picture 9" descr="Flaga i kontur Grecj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25964">
            <a:off x="2558451" y="4799826"/>
            <a:ext cx="1656184" cy="1656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05" name="Picture 13" descr="https://encrypted-tbn0.gstatic.com/images?q=tbn:ANd9GcRdlvO1Zi6eYQ2YugmEEBNQ4nEISFJ9AqinN1TZy7QjLCKRMtF9B-mHoPk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177511">
            <a:off x="7315643" y="3386203"/>
            <a:ext cx="1464216" cy="1424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07" name="Picture 15" descr="https://encrypted-tbn0.gstatic.com/images?q=tbn:ANd9GcRvdhzoX-GF6zPzyZBe--QC_oW-W0JGBfa4ZXfXgaqDXg8AMybJEPRe3bU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15441">
            <a:off x="5119564" y="3190289"/>
            <a:ext cx="1620178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11" name="Picture 19" descr="https://encrypted-tbn2.gstatic.com/images?q=tbn:ANd9GcRuRklEAo41yY2muc4OC6-z4WmocqdoK_8NKfWO7bkkfptQ_ZWBpBXOBu5u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665434">
            <a:off x="4348828" y="1250604"/>
            <a:ext cx="1460510" cy="1564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dirty="0" smtClean="0"/>
              <a:t>DZIKA ZIELENINA – HORTA </a:t>
            </a:r>
            <a:br>
              <a:rPr lang="pl-PL" dirty="0" smtClean="0"/>
            </a:br>
            <a:r>
              <a:rPr lang="pl-PL" dirty="0" smtClean="0"/>
              <a:t>(skarb diety śródziemnomorskiej)</a:t>
            </a:r>
            <a:endParaRPr lang="pl-PL" dirty="0"/>
          </a:p>
        </p:txBody>
      </p:sp>
      <p:pic>
        <p:nvPicPr>
          <p:cNvPr id="7172" name="Picture 4" descr="http://flores.culturamix.com/blog/wp-content/gallery/como-fazer-uma-horta-em-canteiros-1/como-fazer-uma-horta-em-canteiros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3816424" cy="2862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174" name="Picture 6" descr="horta przepi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12776"/>
            <a:ext cx="3528392" cy="528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6" name="Picture 8" descr="http://www.olivetomato.com/wp-content/uploads/2012/07/hor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221088"/>
            <a:ext cx="4032448" cy="2368069"/>
          </a:xfrm>
          <a:prstGeom prst="ellipse">
            <a:avLst/>
          </a:prstGeom>
          <a:ln w="190500" cap="rnd">
            <a:solidFill>
              <a:srgbClr val="00B0F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OLIWA Z OLIWEK i OLEJ RZEPAKOWY</a:t>
            </a:r>
            <a:endParaRPr lang="pl-PL" dirty="0"/>
          </a:p>
        </p:txBody>
      </p:sp>
      <p:pic>
        <p:nvPicPr>
          <p:cNvPr id="6148" name="Picture 4" descr="olive-oil-Mediterranean-diet-heart-disease-stroke-health-Condo.c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420888"/>
            <a:ext cx="1905000" cy="2857500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908720"/>
            <a:ext cx="1571625" cy="5248275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5" name="Picture 11" descr="http://imworld.aufeminin.com/breves/D20110713/pestki-dyni-wlasciwosci-1-134122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348880"/>
            <a:ext cx="2095500" cy="2095500"/>
          </a:xfrm>
          <a:prstGeom prst="hear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7380312" y="3861048"/>
            <a:ext cx="158417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 smtClean="0"/>
              <a:t>PESTKI DYNI</a:t>
            </a:r>
            <a:endParaRPr lang="pl-PL" dirty="0"/>
          </a:p>
        </p:txBody>
      </p:sp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3501008"/>
            <a:ext cx="1895475" cy="2828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pole tekstowe 11"/>
          <p:cNvSpPr txBox="1"/>
          <p:nvPr/>
        </p:nvSpPr>
        <p:spPr>
          <a:xfrm>
            <a:off x="6228184" y="5877272"/>
            <a:ext cx="2345995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 smtClean="0"/>
              <a:t>OLEJ Z PESTEK DYNI</a:t>
            </a:r>
            <a:endParaRPr lang="pl-PL" dirty="0"/>
          </a:p>
        </p:txBody>
      </p:sp>
      <p:sp>
        <p:nvSpPr>
          <p:cNvPr id="9" name="Strzałka w dół 8"/>
          <p:cNvSpPr/>
          <p:nvPr/>
        </p:nvSpPr>
        <p:spPr>
          <a:xfrm rot="18945222">
            <a:off x="5670560" y="1900031"/>
            <a:ext cx="1111958" cy="184290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pl-PL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3178696" cy="100811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dirty="0" smtClean="0"/>
              <a:t>WINO</a:t>
            </a:r>
            <a:endParaRPr lang="pl-PL" dirty="0"/>
          </a:p>
        </p:txBody>
      </p:sp>
      <p:pic>
        <p:nvPicPr>
          <p:cNvPr id="5122" name="Picture 2" descr="http://www.region24.info/f_pl/b/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420888"/>
            <a:ext cx="5715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http://www.thetravelyear.com/images/photos/gre502_samos_din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02972">
            <a:off x="5445969" y="852671"/>
            <a:ext cx="3181502" cy="2160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99792" y="1988840"/>
            <a:ext cx="3744416" cy="2376264"/>
          </a:xfrm>
          <a:prstGeom prst="foldedCorne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ZASADY DIETY ŚRÓDZIEMNO-MORSKIEJ</a:t>
            </a:r>
            <a:endParaRPr lang="pl-PL" dirty="0"/>
          </a:p>
        </p:txBody>
      </p:sp>
      <p:pic>
        <p:nvPicPr>
          <p:cNvPr id="3074" name="Picture 2" descr="Ryby słodkowodn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2143125" cy="160972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078" name="Picture 6" descr="http://polskagastronomia.com/images/vademecum/kasze/kas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20888"/>
            <a:ext cx="2016224" cy="1813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80" name="Picture 8" descr="http://naturalneoczyszczanie.pl/wp-content/uploads/2011/07/ziol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75483">
            <a:off x="411798" y="4709635"/>
            <a:ext cx="2365215" cy="1575234"/>
          </a:xfrm>
          <a:prstGeom prst="foldedCorner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3082" name="Picture 10" descr="owoce i warzywa 4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289901">
            <a:off x="2835018" y="4791109"/>
            <a:ext cx="2304256" cy="1961376"/>
          </a:xfrm>
          <a:prstGeom prst="heart">
            <a:avLst/>
          </a:prstGeom>
          <a:noFill/>
          <a:ln w="38100">
            <a:solidFill>
              <a:srgbClr val="FF9999"/>
            </a:solidFill>
          </a:ln>
        </p:spPr>
      </p:pic>
      <p:pic>
        <p:nvPicPr>
          <p:cNvPr id="3084" name="Picture 12" descr="Nasze pieczywo - bułk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64704"/>
            <a:ext cx="2304256" cy="1625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6" name="Picture 14" descr="http://www.mojegotowanie.pl/var/self/storage/images/media/images/artykuly/oliwka_z_oliwek/1380181-1-pol-PL/oliwka_z_oliwek_medium.jpg">
            <a:hlinkClick r:id="rId10" tooltip="Oliwa z oliwek - śródziemnomorski skarb&lt;br /&gt;Fot. shutterstock.com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264" y="2276872"/>
            <a:ext cx="195021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8" name="Picture 16" descr="orzechy">
            <a:hlinkClick r:id="rId12" tooltip="Wartości odżywcze orzechów &gt; orzechy a dieta &gt; orzechy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799584">
            <a:off x="6847645" y="629825"/>
            <a:ext cx="2139726" cy="1607887"/>
          </a:xfrm>
          <a:prstGeom prst="foldedCorner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3090" name="Picture 18" descr="http://www.sosrodzice.pl/media/uploads/2012/07/istock_000012230477xsmall-200x300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96336" y="4077072"/>
            <a:ext cx="1296144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92" name="Picture 20" descr="7 dowodów na to, że kefiry, jogurty i maślanki to samo zdrowi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23728" y="260648"/>
            <a:ext cx="1944216" cy="1291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94" name="Picture 22" descr="owoce-rozne-1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20076502">
            <a:off x="5114743" y="4593353"/>
            <a:ext cx="2544594" cy="2097117"/>
          </a:xfrm>
          <a:prstGeom prst="heart">
            <a:avLst/>
          </a:prstGeom>
          <a:noFill/>
          <a:ln w="38100">
            <a:solidFill>
              <a:srgbClr val="FF9999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dirty="0" smtClean="0"/>
              <a:t>DLACZEGO warto wybrać dietę śródziemnomorską?</a:t>
            </a:r>
            <a:endParaRPr lang="pl-PL" dirty="0"/>
          </a:p>
        </p:txBody>
      </p:sp>
      <p:pic>
        <p:nvPicPr>
          <p:cNvPr id="2050" name="Picture 2" descr="waga_odchudzanie_owoce.jpg">
            <a:hlinkClick r:id="rId2" tooltip="waga_odchudzanie_owoce.jpg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204864"/>
            <a:ext cx="4458072" cy="377821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2" name="Picture 4" descr="Choroba wieńcowa">
            <a:hlinkClick r:id="rId4" tooltip="Choroba wieńcowa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412776"/>
            <a:ext cx="2143125" cy="1905000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http://www.southernfriedscience.com/wp-content/uploads/2011/01/mad-scientist-243x3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124744"/>
            <a:ext cx="1847850" cy="2286001"/>
          </a:xfrm>
          <a:prstGeom prst="teardrop">
            <a:avLst/>
          </a:prstGeom>
          <a:noFill/>
          <a:ln w="38100">
            <a:solidFill>
              <a:srgbClr val="00B0F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Zasady</a:t>
            </a:r>
            <a:r>
              <a:rPr lang="en-US" dirty="0" smtClean="0"/>
              <a:t> </a:t>
            </a:r>
            <a:r>
              <a:rPr lang="en-US" dirty="0" err="1" smtClean="0"/>
              <a:t>diety</a:t>
            </a:r>
            <a:r>
              <a:rPr lang="en-US" dirty="0" smtClean="0"/>
              <a:t> </a:t>
            </a:r>
            <a:r>
              <a:rPr lang="en-US" dirty="0" err="1" smtClean="0"/>
              <a:t>śródziemnomorskiej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piramida</a:t>
            </a:r>
            <a:r>
              <a:rPr lang="en-US" dirty="0" smtClean="0"/>
              <a:t> </a:t>
            </a:r>
            <a:r>
              <a:rPr lang="en-US" dirty="0" err="1" smtClean="0"/>
              <a:t>Harvardzka</a:t>
            </a:r>
            <a:endParaRPr lang="pl-PL" dirty="0"/>
          </a:p>
        </p:txBody>
      </p:sp>
      <p:pic>
        <p:nvPicPr>
          <p:cNvPr id="3" name="Obraz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31938"/>
            <a:ext cx="3933825" cy="532606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pier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Words>81</Words>
  <Application>Microsoft Macintosh PowerPoint</Application>
  <PresentationFormat>Pokaz na ekranie (4:3)</PresentationFormat>
  <Paragraphs>27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Papier</vt:lpstr>
      <vt:lpstr>DIETA SRÓDZIEMNOMORSKA</vt:lpstr>
      <vt:lpstr>DIETA SRÓDZIEMNOMORSKA A KUCHNIA ŚRÓDZIEMNOMORSKA</vt:lpstr>
      <vt:lpstr>„BADANIE SIEDMIU KRAJÓW”</vt:lpstr>
      <vt:lpstr>DZIKA ZIELENINA – HORTA  (skarb diety śródziemnomorskiej)</vt:lpstr>
      <vt:lpstr>OLIWA Z OLIWEK i OLEJ RZEPAKOWY</vt:lpstr>
      <vt:lpstr>WINO</vt:lpstr>
      <vt:lpstr>ZASADY DIETY ŚRÓDZIEMNO-MORSKIEJ</vt:lpstr>
      <vt:lpstr>DLACZEGO warto wybrać dietę śródziemnomorską?</vt:lpstr>
      <vt:lpstr>Zasady diety śródziemnomorskiej i piramida Harvardzka</vt:lpstr>
      <vt:lpstr>Przepisy według diety śródziemnomorskiej </vt:lpstr>
      <vt:lpstr>SKŁADNIKI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 </dc:creator>
  <cp:lastModifiedBy>Adrianna Lehwark</cp:lastModifiedBy>
  <cp:revision>21</cp:revision>
  <dcterms:created xsi:type="dcterms:W3CDTF">2015-01-06T15:17:54Z</dcterms:created>
  <dcterms:modified xsi:type="dcterms:W3CDTF">2015-01-25T15:12:07Z</dcterms:modified>
</cp:coreProperties>
</file>